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hildling" charset="1" panose="00000000000000000000"/>
      <p:regular r:id="rId16"/>
    </p:embeddedFont>
    <p:embeddedFont>
      <p:font typeface="Comic Sans" charset="1" panose="03000702030302020204"/>
      <p:regular r:id="rId17"/>
    </p:embeddedFont>
    <p:embeddedFont>
      <p:font typeface="Comic Sans Bold" charset="1" panose="030009020303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E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08311" y="136914"/>
            <a:ext cx="21304622" cy="10013172"/>
          </a:xfrm>
          <a:custGeom>
            <a:avLst/>
            <a:gdLst/>
            <a:ahLst/>
            <a:cxnLst/>
            <a:rect r="r" b="b" t="t" l="l"/>
            <a:pathLst>
              <a:path h="10013172" w="21304622">
                <a:moveTo>
                  <a:pt x="0" y="0"/>
                </a:moveTo>
                <a:lnTo>
                  <a:pt x="21304622" y="0"/>
                </a:lnTo>
                <a:lnTo>
                  <a:pt x="21304622" y="10013172"/>
                </a:lnTo>
                <a:lnTo>
                  <a:pt x="0" y="10013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213546">
            <a:off x="3309836" y="2268844"/>
            <a:ext cx="11643293" cy="5771861"/>
            <a:chOff x="0" y="0"/>
            <a:chExt cx="3066546" cy="15201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66546" cy="1520161"/>
            </a:xfrm>
            <a:custGeom>
              <a:avLst/>
              <a:gdLst/>
              <a:ahLst/>
              <a:cxnLst/>
              <a:rect r="r" b="b" t="t" l="l"/>
              <a:pathLst>
                <a:path h="1520161" w="3066546">
                  <a:moveTo>
                    <a:pt x="19948" y="0"/>
                  </a:moveTo>
                  <a:lnTo>
                    <a:pt x="3046599" y="0"/>
                  </a:lnTo>
                  <a:cubicBezTo>
                    <a:pt x="3057615" y="0"/>
                    <a:pt x="3066546" y="8931"/>
                    <a:pt x="3066546" y="19948"/>
                  </a:cubicBezTo>
                  <a:lnTo>
                    <a:pt x="3066546" y="1500213"/>
                  </a:lnTo>
                  <a:cubicBezTo>
                    <a:pt x="3066546" y="1511230"/>
                    <a:pt x="3057615" y="1520161"/>
                    <a:pt x="3046599" y="1520161"/>
                  </a:cubicBezTo>
                  <a:lnTo>
                    <a:pt x="19948" y="1520161"/>
                  </a:lnTo>
                  <a:cubicBezTo>
                    <a:pt x="8931" y="1520161"/>
                    <a:pt x="0" y="1511230"/>
                    <a:pt x="0" y="1500213"/>
                  </a:cubicBezTo>
                  <a:lnTo>
                    <a:pt x="0" y="19948"/>
                  </a:lnTo>
                  <a:cubicBezTo>
                    <a:pt x="0" y="8931"/>
                    <a:pt x="8931" y="0"/>
                    <a:pt x="19948" y="0"/>
                  </a:cubicBezTo>
                  <a:close/>
                </a:path>
              </a:pathLst>
            </a:custGeom>
            <a:solidFill>
              <a:srgbClr val="ACD4F7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066546" cy="155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47526" y="2257570"/>
            <a:ext cx="11241472" cy="5771861"/>
            <a:chOff x="0" y="0"/>
            <a:chExt cx="2960717" cy="15201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60717" cy="1520161"/>
            </a:xfrm>
            <a:custGeom>
              <a:avLst/>
              <a:gdLst/>
              <a:ahLst/>
              <a:cxnLst/>
              <a:rect r="r" b="b" t="t" l="l"/>
              <a:pathLst>
                <a:path h="1520161" w="2960717">
                  <a:moveTo>
                    <a:pt x="20661" y="0"/>
                  </a:moveTo>
                  <a:lnTo>
                    <a:pt x="2940056" y="0"/>
                  </a:lnTo>
                  <a:cubicBezTo>
                    <a:pt x="2945536" y="0"/>
                    <a:pt x="2950791" y="2177"/>
                    <a:pt x="2954665" y="6051"/>
                  </a:cubicBezTo>
                  <a:cubicBezTo>
                    <a:pt x="2958540" y="9926"/>
                    <a:pt x="2960717" y="15181"/>
                    <a:pt x="2960717" y="20661"/>
                  </a:cubicBezTo>
                  <a:lnTo>
                    <a:pt x="2960717" y="1499500"/>
                  </a:lnTo>
                  <a:cubicBezTo>
                    <a:pt x="2960717" y="1510911"/>
                    <a:pt x="2951467" y="1520161"/>
                    <a:pt x="2940056" y="1520161"/>
                  </a:cubicBezTo>
                  <a:lnTo>
                    <a:pt x="20661" y="1520161"/>
                  </a:lnTo>
                  <a:cubicBezTo>
                    <a:pt x="9250" y="1520161"/>
                    <a:pt x="0" y="1510911"/>
                    <a:pt x="0" y="1499500"/>
                  </a:cubicBezTo>
                  <a:lnTo>
                    <a:pt x="0" y="20661"/>
                  </a:lnTo>
                  <a:cubicBezTo>
                    <a:pt x="0" y="9250"/>
                    <a:pt x="9250" y="0"/>
                    <a:pt x="20661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960717" cy="1558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170078" y="2860113"/>
            <a:ext cx="9947844" cy="4252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38"/>
              </a:lnSpc>
            </a:pPr>
            <a:r>
              <a:rPr lang="en-US" sz="1576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ASSIGNMENT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33950" y="7045997"/>
            <a:ext cx="7420100" cy="55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2"/>
              </a:lnSpc>
              <a:spcBef>
                <a:spcPct val="0"/>
              </a:spcBef>
            </a:pPr>
            <a:r>
              <a:rPr lang="en-US" sz="3244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Presented by Mahi Mudgal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E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334438" y="218634"/>
            <a:ext cx="20956876" cy="9849732"/>
          </a:xfrm>
          <a:custGeom>
            <a:avLst/>
            <a:gdLst/>
            <a:ahLst/>
            <a:cxnLst/>
            <a:rect r="r" b="b" t="t" l="l"/>
            <a:pathLst>
              <a:path h="9849732" w="20956876">
                <a:moveTo>
                  <a:pt x="20956876" y="0"/>
                </a:moveTo>
                <a:lnTo>
                  <a:pt x="0" y="0"/>
                </a:lnTo>
                <a:lnTo>
                  <a:pt x="0" y="9849732"/>
                </a:lnTo>
                <a:lnTo>
                  <a:pt x="20956876" y="9849732"/>
                </a:lnTo>
                <a:lnTo>
                  <a:pt x="209568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3132" y="1749234"/>
            <a:ext cx="5532571" cy="11262232"/>
          </a:xfrm>
          <a:custGeom>
            <a:avLst/>
            <a:gdLst/>
            <a:ahLst/>
            <a:cxnLst/>
            <a:rect r="r" b="b" t="t" l="l"/>
            <a:pathLst>
              <a:path h="11262232" w="5532571">
                <a:moveTo>
                  <a:pt x="0" y="0"/>
                </a:moveTo>
                <a:lnTo>
                  <a:pt x="5532572" y="0"/>
                </a:lnTo>
                <a:lnTo>
                  <a:pt x="5532572" y="11262232"/>
                </a:lnTo>
                <a:lnTo>
                  <a:pt x="0" y="11262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5016" y="4513001"/>
            <a:ext cx="8134993" cy="220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226"/>
              </a:lnSpc>
              <a:spcBef>
                <a:spcPct val="0"/>
              </a:spcBef>
            </a:pPr>
            <a:r>
              <a:rPr lang="en-US" sz="1481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334438" y="-5798302"/>
            <a:ext cx="20956876" cy="9849732"/>
          </a:xfrm>
          <a:custGeom>
            <a:avLst/>
            <a:gdLst/>
            <a:ahLst/>
            <a:cxnLst/>
            <a:rect r="r" b="b" t="t" l="l"/>
            <a:pathLst>
              <a:path h="9849732" w="20956876">
                <a:moveTo>
                  <a:pt x="20956876" y="0"/>
                </a:moveTo>
                <a:lnTo>
                  <a:pt x="0" y="0"/>
                </a:lnTo>
                <a:lnTo>
                  <a:pt x="0" y="9849732"/>
                </a:lnTo>
                <a:lnTo>
                  <a:pt x="20956876" y="9849732"/>
                </a:lnTo>
                <a:lnTo>
                  <a:pt x="209568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741" y="3038183"/>
            <a:ext cx="15116518" cy="7776398"/>
            <a:chOff x="0" y="0"/>
            <a:chExt cx="4341213" cy="22332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41213" cy="2233252"/>
            </a:xfrm>
            <a:custGeom>
              <a:avLst/>
              <a:gdLst/>
              <a:ahLst/>
              <a:cxnLst/>
              <a:rect r="r" b="b" t="t" l="l"/>
              <a:pathLst>
                <a:path h="2233252" w="4341213">
                  <a:moveTo>
                    <a:pt x="15364" y="0"/>
                  </a:moveTo>
                  <a:lnTo>
                    <a:pt x="4325849" y="0"/>
                  </a:lnTo>
                  <a:cubicBezTo>
                    <a:pt x="4334334" y="0"/>
                    <a:pt x="4341213" y="6879"/>
                    <a:pt x="4341213" y="15364"/>
                  </a:cubicBezTo>
                  <a:lnTo>
                    <a:pt x="4341213" y="2217888"/>
                  </a:lnTo>
                  <a:cubicBezTo>
                    <a:pt x="4341213" y="2221963"/>
                    <a:pt x="4339594" y="2225871"/>
                    <a:pt x="4336713" y="2228752"/>
                  </a:cubicBezTo>
                  <a:cubicBezTo>
                    <a:pt x="4333832" y="2231634"/>
                    <a:pt x="4329924" y="2233252"/>
                    <a:pt x="4325849" y="2233252"/>
                  </a:cubicBezTo>
                  <a:lnTo>
                    <a:pt x="15364" y="2233252"/>
                  </a:lnTo>
                  <a:cubicBezTo>
                    <a:pt x="11290" y="2233252"/>
                    <a:pt x="7382" y="2231634"/>
                    <a:pt x="4500" y="2228752"/>
                  </a:cubicBezTo>
                  <a:cubicBezTo>
                    <a:pt x="1619" y="2225871"/>
                    <a:pt x="0" y="2221963"/>
                    <a:pt x="0" y="2217888"/>
                  </a:cubicBezTo>
                  <a:lnTo>
                    <a:pt x="0" y="15364"/>
                  </a:lnTo>
                  <a:cubicBezTo>
                    <a:pt x="0" y="11290"/>
                    <a:pt x="1619" y="7382"/>
                    <a:pt x="4500" y="4500"/>
                  </a:cubicBezTo>
                  <a:cubicBezTo>
                    <a:pt x="7382" y="1619"/>
                    <a:pt x="11290" y="0"/>
                    <a:pt x="15364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41213" cy="2280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339"/>
                </a:lnSpc>
              </a:pPr>
            </a:p>
            <a:p>
              <a:pPr algn="just">
                <a:lnSpc>
                  <a:spcPts val="4339"/>
                </a:lnSpc>
              </a:pPr>
            </a:p>
            <a:p>
              <a:pPr algn="just">
                <a:lnSpc>
                  <a:spcPts val="4339"/>
                </a:lnSpc>
              </a:pPr>
            </a:p>
            <a:p>
              <a:pPr algn="just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RAG combines two components:</a:t>
              </a:r>
            </a:p>
            <a:p>
              <a:pPr algn="just" marL="669283" indent="-334641" lvl="1">
                <a:lnSpc>
                  <a:spcPts val="4339"/>
                </a:lnSpc>
                <a:buAutoNum type="arabicPeriod" startAt="1"/>
              </a:pPr>
              <a:r>
                <a:rPr lang="en-US" sz="30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Retriever: Finds relevant data from a knowledge base or database based on the input prompt.</a:t>
              </a:r>
            </a:p>
            <a:p>
              <a:pPr algn="just" marL="669283" indent="-334641" lvl="1">
                <a:lnSpc>
                  <a:spcPts val="4339"/>
                </a:lnSpc>
                <a:buAutoNum type="arabicPeriod" startAt="1"/>
              </a:pPr>
              <a:r>
                <a:rPr lang="en-US" sz="30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Generator: Generates the output based on retrieved information and the input prompt.</a:t>
              </a:r>
            </a:p>
            <a:p>
              <a:pPr algn="just" marL="669283" indent="-334641" lvl="1">
                <a:lnSpc>
                  <a:spcPts val="4339"/>
                </a:lnSpc>
                <a:buAutoNum type="arabicPeriod" startAt="1"/>
              </a:pPr>
              <a:r>
                <a:rPr lang="en-US" sz="30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In reduces hallocinations of llm models and give more personalized and accurate results.</a:t>
              </a:r>
            </a:p>
            <a:p>
              <a:pPr algn="just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In this healthcare use case, the retriever fetches the patient's existing records, and the generator updates the patient's history based on the prompt.</a:t>
              </a:r>
            </a:p>
            <a:p>
              <a:pPr algn="l">
                <a:lnSpc>
                  <a:spcPts val="3919"/>
                </a:lnSpc>
              </a:pPr>
            </a:p>
            <a:p>
              <a:pPr algn="ctr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091648" y="1586723"/>
            <a:ext cx="10104703" cy="2700480"/>
            <a:chOff x="0" y="0"/>
            <a:chExt cx="2901903" cy="7755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01903" cy="775533"/>
            </a:xfrm>
            <a:custGeom>
              <a:avLst/>
              <a:gdLst/>
              <a:ahLst/>
              <a:cxnLst/>
              <a:rect r="r" b="b" t="t" l="l"/>
              <a:pathLst>
                <a:path h="775533" w="2901903">
                  <a:moveTo>
                    <a:pt x="22985" y="0"/>
                  </a:moveTo>
                  <a:lnTo>
                    <a:pt x="2878918" y="0"/>
                  </a:lnTo>
                  <a:cubicBezTo>
                    <a:pt x="2891612" y="0"/>
                    <a:pt x="2901903" y="10291"/>
                    <a:pt x="2901903" y="22985"/>
                  </a:cubicBezTo>
                  <a:lnTo>
                    <a:pt x="2901903" y="752548"/>
                  </a:lnTo>
                  <a:cubicBezTo>
                    <a:pt x="2901903" y="758644"/>
                    <a:pt x="2899482" y="764490"/>
                    <a:pt x="2895171" y="768801"/>
                  </a:cubicBezTo>
                  <a:cubicBezTo>
                    <a:pt x="2890860" y="773111"/>
                    <a:pt x="2885014" y="775533"/>
                    <a:pt x="2878918" y="775533"/>
                  </a:cubicBezTo>
                  <a:lnTo>
                    <a:pt x="22985" y="775533"/>
                  </a:lnTo>
                  <a:cubicBezTo>
                    <a:pt x="16889" y="775533"/>
                    <a:pt x="11043" y="773111"/>
                    <a:pt x="6732" y="768801"/>
                  </a:cubicBezTo>
                  <a:cubicBezTo>
                    <a:pt x="2422" y="764490"/>
                    <a:pt x="0" y="758644"/>
                    <a:pt x="0" y="752548"/>
                  </a:cubicBezTo>
                  <a:lnTo>
                    <a:pt x="0" y="22985"/>
                  </a:lnTo>
                  <a:cubicBezTo>
                    <a:pt x="0" y="16889"/>
                    <a:pt x="2422" y="11043"/>
                    <a:pt x="6732" y="6732"/>
                  </a:cubicBezTo>
                  <a:cubicBezTo>
                    <a:pt x="11043" y="2422"/>
                    <a:pt x="16889" y="0"/>
                    <a:pt x="2298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901903" cy="813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49368" y="2037282"/>
            <a:ext cx="9237214" cy="165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6"/>
              </a:lnSpc>
            </a:pPr>
            <a:r>
              <a:rPr lang="en-US" sz="6162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Retrieval-Augmented Generation (RAG)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E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8748" y="2982013"/>
            <a:ext cx="16511351" cy="7407723"/>
            <a:chOff x="0" y="0"/>
            <a:chExt cx="4348669" cy="19510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8669" cy="1951005"/>
            </a:xfrm>
            <a:custGeom>
              <a:avLst/>
              <a:gdLst/>
              <a:ahLst/>
              <a:cxnLst/>
              <a:rect r="r" b="b" t="t" l="l"/>
              <a:pathLst>
                <a:path h="1951005" w="4348669">
                  <a:moveTo>
                    <a:pt x="14067" y="0"/>
                  </a:moveTo>
                  <a:lnTo>
                    <a:pt x="4334602" y="0"/>
                  </a:lnTo>
                  <a:cubicBezTo>
                    <a:pt x="4338333" y="0"/>
                    <a:pt x="4341911" y="1482"/>
                    <a:pt x="4344549" y="4120"/>
                  </a:cubicBezTo>
                  <a:cubicBezTo>
                    <a:pt x="4347187" y="6758"/>
                    <a:pt x="4348669" y="10336"/>
                    <a:pt x="4348669" y="14067"/>
                  </a:cubicBezTo>
                  <a:lnTo>
                    <a:pt x="4348669" y="1936939"/>
                  </a:lnTo>
                  <a:cubicBezTo>
                    <a:pt x="4348669" y="1944707"/>
                    <a:pt x="4342371" y="1951005"/>
                    <a:pt x="4334602" y="1951005"/>
                  </a:cubicBezTo>
                  <a:lnTo>
                    <a:pt x="14067" y="1951005"/>
                  </a:lnTo>
                  <a:cubicBezTo>
                    <a:pt x="6298" y="1951005"/>
                    <a:pt x="0" y="1944707"/>
                    <a:pt x="0" y="1936939"/>
                  </a:cubicBezTo>
                  <a:lnTo>
                    <a:pt x="0" y="14067"/>
                  </a:lnTo>
                  <a:cubicBezTo>
                    <a:pt x="0" y="6298"/>
                    <a:pt x="6298" y="0"/>
                    <a:pt x="14067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8669" cy="1989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699" y="722251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23989" y="6685875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32097" y="7668336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320099" y="8314414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6"/>
                </a:lnTo>
                <a:lnTo>
                  <a:pt x="0" y="565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723989" y="7668336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34821" y="75836"/>
            <a:ext cx="384532" cy="445248"/>
          </a:xfrm>
          <a:custGeom>
            <a:avLst/>
            <a:gdLst/>
            <a:ahLst/>
            <a:cxnLst/>
            <a:rect r="r" b="b" t="t" l="l"/>
            <a:pathLst>
              <a:path h="445248" w="384532">
                <a:moveTo>
                  <a:pt x="0" y="0"/>
                </a:moveTo>
                <a:lnTo>
                  <a:pt x="384532" y="0"/>
                </a:lnTo>
                <a:lnTo>
                  <a:pt x="384532" y="445248"/>
                </a:lnTo>
                <a:lnTo>
                  <a:pt x="0" y="445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6697" y="75836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0698" y="1488474"/>
            <a:ext cx="488002" cy="565055"/>
          </a:xfrm>
          <a:custGeom>
            <a:avLst/>
            <a:gdLst/>
            <a:ahLst/>
            <a:cxnLst/>
            <a:rect r="r" b="b" t="t" l="l"/>
            <a:pathLst>
              <a:path h="565055" w="488002">
                <a:moveTo>
                  <a:pt x="0" y="0"/>
                </a:moveTo>
                <a:lnTo>
                  <a:pt x="488002" y="0"/>
                </a:lnTo>
                <a:lnTo>
                  <a:pt x="488002" y="565055"/>
                </a:lnTo>
                <a:lnTo>
                  <a:pt x="0" y="565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12381" y="9258300"/>
            <a:ext cx="375619" cy="434928"/>
          </a:xfrm>
          <a:custGeom>
            <a:avLst/>
            <a:gdLst/>
            <a:ahLst/>
            <a:cxnLst/>
            <a:rect r="r" b="b" t="t" l="l"/>
            <a:pathLst>
              <a:path h="434928" w="375619">
                <a:moveTo>
                  <a:pt x="0" y="0"/>
                </a:moveTo>
                <a:lnTo>
                  <a:pt x="375619" y="0"/>
                </a:lnTo>
                <a:lnTo>
                  <a:pt x="375619" y="434928"/>
                </a:lnTo>
                <a:lnTo>
                  <a:pt x="0" y="434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166" y="842058"/>
            <a:ext cx="384532" cy="445248"/>
          </a:xfrm>
          <a:custGeom>
            <a:avLst/>
            <a:gdLst/>
            <a:ahLst/>
            <a:cxnLst/>
            <a:rect r="r" b="b" t="t" l="l"/>
            <a:pathLst>
              <a:path h="445248" w="384532">
                <a:moveTo>
                  <a:pt x="0" y="0"/>
                </a:moveTo>
                <a:lnTo>
                  <a:pt x="384532" y="0"/>
                </a:lnTo>
                <a:lnTo>
                  <a:pt x="384532" y="445248"/>
                </a:lnTo>
                <a:lnTo>
                  <a:pt x="0" y="445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7816170">
            <a:off x="16065469" y="-3317883"/>
            <a:ext cx="7717311" cy="7352492"/>
          </a:xfrm>
          <a:custGeom>
            <a:avLst/>
            <a:gdLst/>
            <a:ahLst/>
            <a:cxnLst/>
            <a:rect r="r" b="b" t="t" l="l"/>
            <a:pathLst>
              <a:path h="7352492" w="7717311">
                <a:moveTo>
                  <a:pt x="0" y="0"/>
                </a:moveTo>
                <a:lnTo>
                  <a:pt x="7717311" y="0"/>
                </a:lnTo>
                <a:lnTo>
                  <a:pt x="7717311" y="7352493"/>
                </a:lnTo>
                <a:lnTo>
                  <a:pt x="0" y="7352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2569238">
            <a:off x="-2829955" y="8893905"/>
            <a:ext cx="7717311" cy="7352492"/>
          </a:xfrm>
          <a:custGeom>
            <a:avLst/>
            <a:gdLst/>
            <a:ahLst/>
            <a:cxnLst/>
            <a:rect r="r" b="b" t="t" l="l"/>
            <a:pathLst>
              <a:path h="7352492" w="7717311">
                <a:moveTo>
                  <a:pt x="0" y="0"/>
                </a:moveTo>
                <a:lnTo>
                  <a:pt x="7717310" y="0"/>
                </a:lnTo>
                <a:lnTo>
                  <a:pt x="7717310" y="7352492"/>
                </a:lnTo>
                <a:lnTo>
                  <a:pt x="0" y="7352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911900" y="659941"/>
            <a:ext cx="5695608" cy="91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09"/>
              </a:lnSpc>
              <a:spcBef>
                <a:spcPct val="0"/>
              </a:spcBef>
            </a:pPr>
            <a:r>
              <a:rPr lang="en-US" sz="6155" strike="noStrike" u="none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Solution 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19353" y="3376772"/>
            <a:ext cx="15348827" cy="7107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Workflow</a:t>
            </a:r>
          </a:p>
          <a:p>
            <a:pPr algn="l">
              <a:lnSpc>
                <a:spcPts val="5172"/>
              </a:lnSpc>
            </a:pPr>
            <a:r>
              <a:rPr lang="en-US" sz="3694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User Prompt ➔ Generator ➔ Database ➔ Retriever ➔ Output</a:t>
            </a:r>
          </a:p>
          <a:p>
            <a:pPr algn="l">
              <a:lnSpc>
                <a:spcPts val="5172"/>
              </a:lnSpc>
            </a:pPr>
          </a:p>
          <a:p>
            <a:pPr algn="l" marL="797630" indent="-398815" lvl="1">
              <a:lnSpc>
                <a:spcPts val="5172"/>
              </a:lnSpc>
              <a:buAutoNum type="arabicPeriod" startAt="1"/>
            </a:pPr>
            <a:r>
              <a:rPr lang="en-US" sz="3694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 inputs a natural language query (e.g., "Find all patients with mild fever").</a:t>
            </a:r>
          </a:p>
          <a:p>
            <a:pPr algn="l" marL="797630" indent="-398815" lvl="1">
              <a:lnSpc>
                <a:spcPts val="5172"/>
              </a:lnSpc>
              <a:buAutoNum type="arabicPeriod" startAt="1"/>
            </a:pPr>
            <a:r>
              <a:rPr lang="en-US" sz="3694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Gemini Pro converts the query into an SQL statement using a structured prompt.</a:t>
            </a:r>
          </a:p>
          <a:p>
            <a:pPr algn="l" marL="797630" indent="-398815" lvl="1">
              <a:lnSpc>
                <a:spcPts val="5172"/>
              </a:lnSpc>
              <a:buAutoNum type="arabicPeriod" startAt="1"/>
            </a:pPr>
            <a:r>
              <a:rPr lang="en-US" sz="3694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SQL query is executed on the SQLite database.</a:t>
            </a:r>
          </a:p>
          <a:p>
            <a:pPr algn="l" marL="797630" indent="-398815" lvl="1">
              <a:lnSpc>
                <a:spcPts val="5172"/>
              </a:lnSpc>
              <a:buAutoNum type="arabicPeriod" startAt="1"/>
            </a:pPr>
            <a:r>
              <a:rPr lang="en-US" sz="3694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Results or update confirmations are displayed in the Streamlit app.</a:t>
            </a:r>
          </a:p>
          <a:p>
            <a:pPr algn="l">
              <a:lnSpc>
                <a:spcPts val="517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8945" y="1227710"/>
            <a:ext cx="14561371" cy="7777404"/>
            <a:chOff x="0" y="0"/>
            <a:chExt cx="4181784" cy="223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81784" cy="2233542"/>
            </a:xfrm>
            <a:custGeom>
              <a:avLst/>
              <a:gdLst/>
              <a:ahLst/>
              <a:cxnLst/>
              <a:rect r="r" b="b" t="t" l="l"/>
              <a:pathLst>
                <a:path h="2233542" w="4181784">
                  <a:moveTo>
                    <a:pt x="15950" y="0"/>
                  </a:moveTo>
                  <a:lnTo>
                    <a:pt x="4165834" y="0"/>
                  </a:lnTo>
                  <a:cubicBezTo>
                    <a:pt x="4170064" y="0"/>
                    <a:pt x="4174121" y="1680"/>
                    <a:pt x="4177112" y="4672"/>
                  </a:cubicBezTo>
                  <a:cubicBezTo>
                    <a:pt x="4180104" y="7663"/>
                    <a:pt x="4181784" y="11720"/>
                    <a:pt x="4181784" y="15950"/>
                  </a:cubicBezTo>
                  <a:lnTo>
                    <a:pt x="4181784" y="2217591"/>
                  </a:lnTo>
                  <a:cubicBezTo>
                    <a:pt x="4181784" y="2226400"/>
                    <a:pt x="4174643" y="2233542"/>
                    <a:pt x="4165834" y="2233542"/>
                  </a:cubicBezTo>
                  <a:lnTo>
                    <a:pt x="15950" y="2233542"/>
                  </a:lnTo>
                  <a:cubicBezTo>
                    <a:pt x="11720" y="2233542"/>
                    <a:pt x="7663" y="2231861"/>
                    <a:pt x="4672" y="2228870"/>
                  </a:cubicBezTo>
                  <a:cubicBezTo>
                    <a:pt x="1680" y="2225879"/>
                    <a:pt x="0" y="2221822"/>
                    <a:pt x="0" y="2217591"/>
                  </a:cubicBezTo>
                  <a:lnTo>
                    <a:pt x="0" y="15950"/>
                  </a:lnTo>
                  <a:cubicBezTo>
                    <a:pt x="0" y="7141"/>
                    <a:pt x="7141" y="0"/>
                    <a:pt x="15950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81784" cy="2271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235281">
            <a:off x="14383452" y="5795611"/>
            <a:ext cx="3122795" cy="3072049"/>
          </a:xfrm>
          <a:custGeom>
            <a:avLst/>
            <a:gdLst/>
            <a:ahLst/>
            <a:cxnLst/>
            <a:rect r="r" b="b" t="t" l="l"/>
            <a:pathLst>
              <a:path h="3072049" w="3122795">
                <a:moveTo>
                  <a:pt x="0" y="0"/>
                </a:moveTo>
                <a:lnTo>
                  <a:pt x="3122795" y="0"/>
                </a:lnTo>
                <a:lnTo>
                  <a:pt x="3122795" y="3072049"/>
                </a:lnTo>
                <a:lnTo>
                  <a:pt x="0" y="307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071875">
            <a:off x="16378233" y="-421186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7"/>
                </a:lnTo>
                <a:lnTo>
                  <a:pt x="0" y="2403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071875">
            <a:off x="16685154" y="8364947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309350">
            <a:off x="17026492" y="5106360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003366" y="100860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59300" y="289655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2476486"/>
            <a:ext cx="7362041" cy="4718414"/>
            <a:chOff x="0" y="0"/>
            <a:chExt cx="9816055" cy="6291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16055" cy="6291219"/>
            </a:xfrm>
            <a:custGeom>
              <a:avLst/>
              <a:gdLst/>
              <a:ahLst/>
              <a:cxnLst/>
              <a:rect r="r" b="b" t="t" l="l"/>
              <a:pathLst>
                <a:path h="6291219" w="9816055">
                  <a:moveTo>
                    <a:pt x="0" y="0"/>
                  </a:moveTo>
                  <a:lnTo>
                    <a:pt x="9816055" y="0"/>
                  </a:lnTo>
                  <a:lnTo>
                    <a:pt x="9816055" y="6291219"/>
                  </a:lnTo>
                  <a:lnTo>
                    <a:pt x="0" y="6291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1646030">
            <a:off x="14695982" y="1963357"/>
            <a:ext cx="3308668" cy="2775146"/>
          </a:xfrm>
          <a:custGeom>
            <a:avLst/>
            <a:gdLst/>
            <a:ahLst/>
            <a:cxnLst/>
            <a:rect r="r" b="b" t="t" l="l"/>
            <a:pathLst>
              <a:path h="2775146" w="3308668">
                <a:moveTo>
                  <a:pt x="0" y="0"/>
                </a:moveTo>
                <a:lnTo>
                  <a:pt x="3308668" y="0"/>
                </a:lnTo>
                <a:lnTo>
                  <a:pt x="3308668" y="2775146"/>
                </a:lnTo>
                <a:lnTo>
                  <a:pt x="0" y="27751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62041" y="1275116"/>
            <a:ext cx="7355055" cy="162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4"/>
              </a:lnSpc>
              <a:spcBef>
                <a:spcPct val="0"/>
              </a:spcBef>
            </a:pPr>
            <a:r>
              <a:rPr lang="en-US" sz="853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MOCKUPS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62041" y="3168957"/>
            <a:ext cx="7641325" cy="392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5786" indent="-402893" lvl="1">
              <a:lnSpc>
                <a:spcPts val="5225"/>
              </a:lnSpc>
              <a:spcBef>
                <a:spcPct val="0"/>
              </a:spcBef>
              <a:buAutoNum type="arabicPeriod" startAt="1"/>
            </a:pPr>
            <a:r>
              <a:rPr lang="en-US" sz="3732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 the above mockup when a user asked  to see all records and click submit.</a:t>
            </a:r>
          </a:p>
          <a:p>
            <a:pPr algn="just" marL="805786" indent="-402893" lvl="1">
              <a:lnSpc>
                <a:spcPts val="5225"/>
              </a:lnSpc>
              <a:spcBef>
                <a:spcPct val="0"/>
              </a:spcBef>
              <a:buAutoNum type="arabicPeriod" startAt="1"/>
            </a:pPr>
            <a:r>
              <a:rPr lang="en-US" sz="3732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Generator generate sql query from given prompt. And retriever retrives the record.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5514" y="1028700"/>
            <a:ext cx="13827173" cy="7831580"/>
            <a:chOff x="0" y="0"/>
            <a:chExt cx="3970935" cy="224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0935" cy="2249100"/>
            </a:xfrm>
            <a:custGeom>
              <a:avLst/>
              <a:gdLst/>
              <a:ahLst/>
              <a:cxnLst/>
              <a:rect r="r" b="b" t="t" l="l"/>
              <a:pathLst>
                <a:path h="2249100" w="3970935">
                  <a:moveTo>
                    <a:pt x="16797" y="0"/>
                  </a:moveTo>
                  <a:lnTo>
                    <a:pt x="3954138" y="0"/>
                  </a:lnTo>
                  <a:cubicBezTo>
                    <a:pt x="3963414" y="0"/>
                    <a:pt x="3970935" y="7520"/>
                    <a:pt x="3970935" y="16797"/>
                  </a:cubicBezTo>
                  <a:lnTo>
                    <a:pt x="3970935" y="2232303"/>
                  </a:lnTo>
                  <a:cubicBezTo>
                    <a:pt x="3970935" y="2241580"/>
                    <a:pt x="3963414" y="2249100"/>
                    <a:pt x="3954138" y="2249100"/>
                  </a:cubicBezTo>
                  <a:lnTo>
                    <a:pt x="16797" y="2249100"/>
                  </a:lnTo>
                  <a:cubicBezTo>
                    <a:pt x="7520" y="2249100"/>
                    <a:pt x="0" y="2241580"/>
                    <a:pt x="0" y="2232303"/>
                  </a:cubicBezTo>
                  <a:lnTo>
                    <a:pt x="0" y="16797"/>
                  </a:lnTo>
                  <a:cubicBezTo>
                    <a:pt x="0" y="7520"/>
                    <a:pt x="7520" y="0"/>
                    <a:pt x="16797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70935" cy="22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235281">
            <a:off x="14298218" y="5801156"/>
            <a:ext cx="3122795" cy="3072049"/>
          </a:xfrm>
          <a:custGeom>
            <a:avLst/>
            <a:gdLst/>
            <a:ahLst/>
            <a:cxnLst/>
            <a:rect r="r" b="b" t="t" l="l"/>
            <a:pathLst>
              <a:path h="3072049" w="3122795">
                <a:moveTo>
                  <a:pt x="0" y="0"/>
                </a:moveTo>
                <a:lnTo>
                  <a:pt x="3122795" y="0"/>
                </a:lnTo>
                <a:lnTo>
                  <a:pt x="3122795" y="3072049"/>
                </a:lnTo>
                <a:lnTo>
                  <a:pt x="0" y="307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071875">
            <a:off x="16378233" y="-421186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7"/>
                </a:lnTo>
                <a:lnTo>
                  <a:pt x="0" y="2403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071875">
            <a:off x="16685154" y="8364947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309350">
            <a:off x="17026492" y="5106360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003366" y="100860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59300" y="289655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27992" y="2585283"/>
            <a:ext cx="7362041" cy="4718414"/>
            <a:chOff x="0" y="0"/>
            <a:chExt cx="9816055" cy="6291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16055" cy="6291219"/>
            </a:xfrm>
            <a:custGeom>
              <a:avLst/>
              <a:gdLst/>
              <a:ahLst/>
              <a:cxnLst/>
              <a:rect r="r" b="b" t="t" l="l"/>
              <a:pathLst>
                <a:path h="6291219" w="9816055">
                  <a:moveTo>
                    <a:pt x="0" y="0"/>
                  </a:moveTo>
                  <a:lnTo>
                    <a:pt x="9816055" y="0"/>
                  </a:lnTo>
                  <a:lnTo>
                    <a:pt x="9816055" y="6291219"/>
                  </a:lnTo>
                  <a:lnTo>
                    <a:pt x="0" y="6291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1646030">
            <a:off x="14343262" y="2006435"/>
            <a:ext cx="3543809" cy="2972370"/>
          </a:xfrm>
          <a:custGeom>
            <a:avLst/>
            <a:gdLst/>
            <a:ahLst/>
            <a:cxnLst/>
            <a:rect r="r" b="b" t="t" l="l"/>
            <a:pathLst>
              <a:path h="2972370" w="3543809">
                <a:moveTo>
                  <a:pt x="0" y="0"/>
                </a:moveTo>
                <a:lnTo>
                  <a:pt x="3543809" y="0"/>
                </a:lnTo>
                <a:lnTo>
                  <a:pt x="3543809" y="2972370"/>
                </a:lnTo>
                <a:lnTo>
                  <a:pt x="0" y="29723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038710" y="1199100"/>
            <a:ext cx="7355055" cy="162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4"/>
              </a:lnSpc>
              <a:spcBef>
                <a:spcPct val="0"/>
              </a:spcBef>
            </a:pPr>
            <a:r>
              <a:rPr lang="en-US" sz="853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MOCKUPS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34049" y="3178482"/>
            <a:ext cx="7470798" cy="471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0848" indent="-415424" lvl="1">
              <a:lnSpc>
                <a:spcPts val="5387"/>
              </a:lnSpc>
              <a:spcBef>
                <a:spcPct val="0"/>
              </a:spcBef>
              <a:buAutoNum type="arabicPeriod" startAt="1"/>
            </a:pPr>
            <a:r>
              <a:rPr lang="en-US" sz="3848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When a user updates any record then through generator an insert query generated that Insert the record in the database.</a:t>
            </a:r>
          </a:p>
          <a:p>
            <a:pPr algn="just" marL="830848" indent="-415424" lvl="1">
              <a:lnSpc>
                <a:spcPts val="5387"/>
              </a:lnSpc>
              <a:spcBef>
                <a:spcPct val="0"/>
              </a:spcBef>
              <a:buAutoNum type="arabicPeriod" startAt="1"/>
            </a:pPr>
            <a:r>
              <a:rPr lang="en-US" sz="3848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 can see the updated record statement.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CD4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5514" y="1028700"/>
            <a:ext cx="13827173" cy="7831580"/>
            <a:chOff x="0" y="0"/>
            <a:chExt cx="3970935" cy="224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0935" cy="2249100"/>
            </a:xfrm>
            <a:custGeom>
              <a:avLst/>
              <a:gdLst/>
              <a:ahLst/>
              <a:cxnLst/>
              <a:rect r="r" b="b" t="t" l="l"/>
              <a:pathLst>
                <a:path h="2249100" w="3970935">
                  <a:moveTo>
                    <a:pt x="16797" y="0"/>
                  </a:moveTo>
                  <a:lnTo>
                    <a:pt x="3954138" y="0"/>
                  </a:lnTo>
                  <a:cubicBezTo>
                    <a:pt x="3963414" y="0"/>
                    <a:pt x="3970935" y="7520"/>
                    <a:pt x="3970935" y="16797"/>
                  </a:cubicBezTo>
                  <a:lnTo>
                    <a:pt x="3970935" y="2232303"/>
                  </a:lnTo>
                  <a:cubicBezTo>
                    <a:pt x="3970935" y="2241580"/>
                    <a:pt x="3963414" y="2249100"/>
                    <a:pt x="3954138" y="2249100"/>
                  </a:cubicBezTo>
                  <a:lnTo>
                    <a:pt x="16797" y="2249100"/>
                  </a:lnTo>
                  <a:cubicBezTo>
                    <a:pt x="7520" y="2249100"/>
                    <a:pt x="0" y="2241580"/>
                    <a:pt x="0" y="2232303"/>
                  </a:cubicBezTo>
                  <a:lnTo>
                    <a:pt x="0" y="16797"/>
                  </a:lnTo>
                  <a:cubicBezTo>
                    <a:pt x="0" y="7520"/>
                    <a:pt x="7520" y="0"/>
                    <a:pt x="16797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70935" cy="228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235281">
            <a:off x="14298218" y="5801156"/>
            <a:ext cx="3122795" cy="3072049"/>
          </a:xfrm>
          <a:custGeom>
            <a:avLst/>
            <a:gdLst/>
            <a:ahLst/>
            <a:cxnLst/>
            <a:rect r="r" b="b" t="t" l="l"/>
            <a:pathLst>
              <a:path h="3072049" w="3122795">
                <a:moveTo>
                  <a:pt x="0" y="0"/>
                </a:moveTo>
                <a:lnTo>
                  <a:pt x="3122795" y="0"/>
                </a:lnTo>
                <a:lnTo>
                  <a:pt x="3122795" y="3072049"/>
                </a:lnTo>
                <a:lnTo>
                  <a:pt x="0" y="307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071875">
            <a:off x="16378233" y="-421186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7"/>
                </a:lnTo>
                <a:lnTo>
                  <a:pt x="0" y="24037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071875">
            <a:off x="16685154" y="8364947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309350">
            <a:off x="17026492" y="5106360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003366" y="100860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259300" y="2896557"/>
            <a:ext cx="602128" cy="697201"/>
          </a:xfrm>
          <a:custGeom>
            <a:avLst/>
            <a:gdLst/>
            <a:ahLst/>
            <a:cxnLst/>
            <a:rect r="r" b="b" t="t" l="l"/>
            <a:pathLst>
              <a:path h="697201" w="602128">
                <a:moveTo>
                  <a:pt x="0" y="0"/>
                </a:moveTo>
                <a:lnTo>
                  <a:pt x="602128" y="0"/>
                </a:lnTo>
                <a:lnTo>
                  <a:pt x="602128" y="697201"/>
                </a:lnTo>
                <a:lnTo>
                  <a:pt x="0" y="6972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16199" t="-1178239" r="-377463" b="-951687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27992" y="2585283"/>
            <a:ext cx="7362041" cy="4718414"/>
            <a:chOff x="0" y="0"/>
            <a:chExt cx="9816055" cy="6291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16055" cy="6291219"/>
            </a:xfrm>
            <a:custGeom>
              <a:avLst/>
              <a:gdLst/>
              <a:ahLst/>
              <a:cxnLst/>
              <a:rect r="r" b="b" t="t" l="l"/>
              <a:pathLst>
                <a:path h="6291219" w="9816055">
                  <a:moveTo>
                    <a:pt x="0" y="0"/>
                  </a:moveTo>
                  <a:lnTo>
                    <a:pt x="9816055" y="0"/>
                  </a:lnTo>
                  <a:lnTo>
                    <a:pt x="9816055" y="6291219"/>
                  </a:lnTo>
                  <a:lnTo>
                    <a:pt x="0" y="6291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1646030">
            <a:off x="14343262" y="2006435"/>
            <a:ext cx="3543809" cy="2972370"/>
          </a:xfrm>
          <a:custGeom>
            <a:avLst/>
            <a:gdLst/>
            <a:ahLst/>
            <a:cxnLst/>
            <a:rect r="r" b="b" t="t" l="l"/>
            <a:pathLst>
              <a:path h="2972370" w="3543809">
                <a:moveTo>
                  <a:pt x="0" y="0"/>
                </a:moveTo>
                <a:lnTo>
                  <a:pt x="3543809" y="0"/>
                </a:lnTo>
                <a:lnTo>
                  <a:pt x="3543809" y="2972370"/>
                </a:lnTo>
                <a:lnTo>
                  <a:pt x="0" y="29723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285639" y="1275116"/>
            <a:ext cx="7355055" cy="162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4"/>
              </a:lnSpc>
              <a:spcBef>
                <a:spcPct val="0"/>
              </a:spcBef>
            </a:pPr>
            <a:r>
              <a:rPr lang="en-US" sz="853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MOCKUPS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32568" y="3260526"/>
            <a:ext cx="6861198" cy="267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0849" indent="-415424" lvl="1">
              <a:lnSpc>
                <a:spcPts val="5387"/>
              </a:lnSpc>
              <a:spcBef>
                <a:spcPct val="0"/>
              </a:spcBef>
              <a:buAutoNum type="arabicPeriod" startAt="1"/>
            </a:pPr>
            <a:r>
              <a:rPr lang="en-US" sz="3848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When user asked about particular name all records with same name visible on screen.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E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8848" y="218634"/>
            <a:ext cx="20956876" cy="9849732"/>
          </a:xfrm>
          <a:custGeom>
            <a:avLst/>
            <a:gdLst/>
            <a:ahLst/>
            <a:cxnLst/>
            <a:rect r="r" b="b" t="t" l="l"/>
            <a:pathLst>
              <a:path h="9849732" w="20956876">
                <a:moveTo>
                  <a:pt x="0" y="0"/>
                </a:moveTo>
                <a:lnTo>
                  <a:pt x="20956876" y="0"/>
                </a:lnTo>
                <a:lnTo>
                  <a:pt x="20956876" y="9849732"/>
                </a:lnTo>
                <a:lnTo>
                  <a:pt x="0" y="9849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928176" y="437268"/>
            <a:ext cx="20956876" cy="9849732"/>
          </a:xfrm>
          <a:custGeom>
            <a:avLst/>
            <a:gdLst/>
            <a:ahLst/>
            <a:cxnLst/>
            <a:rect r="r" b="b" t="t" l="l"/>
            <a:pathLst>
              <a:path h="9849732" w="20956876">
                <a:moveTo>
                  <a:pt x="0" y="0"/>
                </a:moveTo>
                <a:lnTo>
                  <a:pt x="20956876" y="0"/>
                </a:lnTo>
                <a:lnTo>
                  <a:pt x="20956876" y="9849732"/>
                </a:lnTo>
                <a:lnTo>
                  <a:pt x="0" y="9849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8477" y="1028700"/>
            <a:ext cx="11351949" cy="9039666"/>
          </a:xfrm>
          <a:custGeom>
            <a:avLst/>
            <a:gdLst/>
            <a:ahLst/>
            <a:cxnLst/>
            <a:rect r="r" b="b" t="t" l="l"/>
            <a:pathLst>
              <a:path h="9039666" w="11351949">
                <a:moveTo>
                  <a:pt x="0" y="0"/>
                </a:moveTo>
                <a:lnTo>
                  <a:pt x="11351949" y="0"/>
                </a:lnTo>
                <a:lnTo>
                  <a:pt x="11351949" y="9039666"/>
                </a:lnTo>
                <a:lnTo>
                  <a:pt x="0" y="9039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367" r="-50581" b="-2118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8070" y="960240"/>
            <a:ext cx="4489838" cy="313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54"/>
              </a:lnSpc>
              <a:spcBef>
                <a:spcPct val="0"/>
              </a:spcBef>
            </a:pPr>
            <a:r>
              <a:rPr lang="en-US" sz="8538" strike="noStrike" u="none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CODE SNIPPETS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82323">
            <a:off x="-783689" y="137338"/>
            <a:ext cx="2734889" cy="3189375"/>
          </a:xfrm>
          <a:custGeom>
            <a:avLst/>
            <a:gdLst/>
            <a:ahLst/>
            <a:cxnLst/>
            <a:rect r="r" b="b" t="t" l="l"/>
            <a:pathLst>
              <a:path h="3189375" w="2734889">
                <a:moveTo>
                  <a:pt x="0" y="0"/>
                </a:moveTo>
                <a:lnTo>
                  <a:pt x="2734889" y="0"/>
                </a:lnTo>
                <a:lnTo>
                  <a:pt x="2734889" y="3189375"/>
                </a:lnTo>
                <a:lnTo>
                  <a:pt x="0" y="318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99181">
            <a:off x="16890608" y="7941666"/>
            <a:ext cx="2794784" cy="3058587"/>
          </a:xfrm>
          <a:custGeom>
            <a:avLst/>
            <a:gdLst/>
            <a:ahLst/>
            <a:cxnLst/>
            <a:rect r="r" b="b" t="t" l="l"/>
            <a:pathLst>
              <a:path h="3058587" w="2794784">
                <a:moveTo>
                  <a:pt x="0" y="0"/>
                </a:moveTo>
                <a:lnTo>
                  <a:pt x="2794784" y="0"/>
                </a:lnTo>
                <a:lnTo>
                  <a:pt x="2794784" y="3058587"/>
                </a:lnTo>
                <a:lnTo>
                  <a:pt x="0" y="30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09350">
            <a:off x="16454992" y="-629051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7"/>
                </a:lnTo>
                <a:lnTo>
                  <a:pt x="0" y="24037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999604">
            <a:off x="-1261508" y="8969970"/>
            <a:ext cx="2523016" cy="2403746"/>
          </a:xfrm>
          <a:custGeom>
            <a:avLst/>
            <a:gdLst/>
            <a:ahLst/>
            <a:cxnLst/>
            <a:rect r="r" b="b" t="t" l="l"/>
            <a:pathLst>
              <a:path h="2403746" w="2523016">
                <a:moveTo>
                  <a:pt x="0" y="0"/>
                </a:moveTo>
                <a:lnTo>
                  <a:pt x="2523016" y="0"/>
                </a:lnTo>
                <a:lnTo>
                  <a:pt x="2523016" y="2403746"/>
                </a:lnTo>
                <a:lnTo>
                  <a:pt x="0" y="2403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4278811"/>
            <a:ext cx="10661692" cy="3198507"/>
          </a:xfrm>
          <a:custGeom>
            <a:avLst/>
            <a:gdLst/>
            <a:ahLst/>
            <a:cxnLst/>
            <a:rect r="r" b="b" t="t" l="l"/>
            <a:pathLst>
              <a:path h="3198507" w="10661692">
                <a:moveTo>
                  <a:pt x="0" y="0"/>
                </a:moveTo>
                <a:lnTo>
                  <a:pt x="10661692" y="0"/>
                </a:lnTo>
                <a:lnTo>
                  <a:pt x="10661692" y="3198508"/>
                </a:lnTo>
                <a:lnTo>
                  <a:pt x="0" y="3198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66464" y="244140"/>
            <a:ext cx="3170872" cy="162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54"/>
              </a:lnSpc>
              <a:spcBef>
                <a:spcPct val="0"/>
              </a:spcBef>
            </a:pPr>
            <a:r>
              <a:rPr lang="en-US" sz="853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DIAGRAM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348727" y="3072196"/>
            <a:ext cx="10661692" cy="3198507"/>
          </a:xfrm>
          <a:custGeom>
            <a:avLst/>
            <a:gdLst/>
            <a:ahLst/>
            <a:cxnLst/>
            <a:rect r="r" b="b" t="t" l="l"/>
            <a:pathLst>
              <a:path h="3198507" w="10661692">
                <a:moveTo>
                  <a:pt x="0" y="0"/>
                </a:moveTo>
                <a:lnTo>
                  <a:pt x="10661692" y="0"/>
                </a:lnTo>
                <a:lnTo>
                  <a:pt x="10661692" y="3198507"/>
                </a:lnTo>
                <a:lnTo>
                  <a:pt x="0" y="3198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2968" y="5801865"/>
            <a:ext cx="3002821" cy="68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41"/>
              </a:lnSpc>
              <a:spcBef>
                <a:spcPct val="0"/>
              </a:spcBef>
            </a:pPr>
            <a:r>
              <a:rPr lang="en-US" sz="4029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User Prompt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82136" y="5379518"/>
            <a:ext cx="3497419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9"/>
              </a:lnSpc>
              <a:spcBef>
                <a:spcPct val="0"/>
              </a:spcBef>
            </a:pPr>
            <a:r>
              <a:rPr lang="en-US" sz="4299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Generator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6308" y="4731384"/>
            <a:ext cx="2725882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9"/>
              </a:lnSpc>
              <a:spcBef>
                <a:spcPct val="0"/>
              </a:spcBef>
            </a:pPr>
            <a:r>
              <a:rPr lang="en-US" sz="4299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26308" y="4300610"/>
            <a:ext cx="10661692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9"/>
              </a:lnSpc>
              <a:spcBef>
                <a:spcPct val="0"/>
              </a:spcBef>
            </a:pPr>
            <a:r>
              <a:rPr lang="en-US" sz="4299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Retriever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84965" y="3648951"/>
            <a:ext cx="2193638" cy="73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19"/>
              </a:lnSpc>
              <a:spcBef>
                <a:spcPct val="0"/>
              </a:spcBef>
            </a:pPr>
            <a:r>
              <a:rPr lang="en-US" sz="4299" strike="noStrike" u="none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7E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63909" y="-663718"/>
            <a:ext cx="8511268" cy="11358660"/>
            <a:chOff x="0" y="0"/>
            <a:chExt cx="3023266" cy="4034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23266" cy="4034681"/>
            </a:xfrm>
            <a:custGeom>
              <a:avLst/>
              <a:gdLst/>
              <a:ahLst/>
              <a:cxnLst/>
              <a:rect r="r" b="b" t="t" l="l"/>
              <a:pathLst>
                <a:path h="4034681" w="3023266">
                  <a:moveTo>
                    <a:pt x="27288" y="0"/>
                  </a:moveTo>
                  <a:lnTo>
                    <a:pt x="2995978" y="0"/>
                  </a:lnTo>
                  <a:cubicBezTo>
                    <a:pt x="3011049" y="0"/>
                    <a:pt x="3023266" y="12217"/>
                    <a:pt x="3023266" y="27288"/>
                  </a:cubicBezTo>
                  <a:lnTo>
                    <a:pt x="3023266" y="4007393"/>
                  </a:lnTo>
                  <a:cubicBezTo>
                    <a:pt x="3023266" y="4022464"/>
                    <a:pt x="3011049" y="4034681"/>
                    <a:pt x="2995978" y="4034681"/>
                  </a:cubicBezTo>
                  <a:lnTo>
                    <a:pt x="27288" y="4034681"/>
                  </a:lnTo>
                  <a:cubicBezTo>
                    <a:pt x="12217" y="4034681"/>
                    <a:pt x="0" y="4022464"/>
                    <a:pt x="0" y="4007393"/>
                  </a:cubicBezTo>
                  <a:lnTo>
                    <a:pt x="0" y="27288"/>
                  </a:lnTo>
                  <a:cubicBezTo>
                    <a:pt x="0" y="12217"/>
                    <a:pt x="12217" y="0"/>
                    <a:pt x="2728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23266" cy="4072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69646" y="2669599"/>
            <a:ext cx="8511268" cy="2159288"/>
            <a:chOff x="0" y="0"/>
            <a:chExt cx="3023266" cy="7669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23266" cy="766995"/>
            </a:xfrm>
            <a:custGeom>
              <a:avLst/>
              <a:gdLst/>
              <a:ahLst/>
              <a:cxnLst/>
              <a:rect r="r" b="b" t="t" l="l"/>
              <a:pathLst>
                <a:path h="766995" w="3023266">
                  <a:moveTo>
                    <a:pt x="27288" y="0"/>
                  </a:moveTo>
                  <a:lnTo>
                    <a:pt x="2995978" y="0"/>
                  </a:lnTo>
                  <a:cubicBezTo>
                    <a:pt x="3011049" y="0"/>
                    <a:pt x="3023266" y="12217"/>
                    <a:pt x="3023266" y="27288"/>
                  </a:cubicBezTo>
                  <a:lnTo>
                    <a:pt x="3023266" y="739707"/>
                  </a:lnTo>
                  <a:cubicBezTo>
                    <a:pt x="3023266" y="754778"/>
                    <a:pt x="3011049" y="766995"/>
                    <a:pt x="2995978" y="766995"/>
                  </a:cubicBezTo>
                  <a:lnTo>
                    <a:pt x="27288" y="766995"/>
                  </a:lnTo>
                  <a:cubicBezTo>
                    <a:pt x="12217" y="766995"/>
                    <a:pt x="0" y="754778"/>
                    <a:pt x="0" y="739707"/>
                  </a:cubicBezTo>
                  <a:lnTo>
                    <a:pt x="0" y="27288"/>
                  </a:lnTo>
                  <a:cubicBezTo>
                    <a:pt x="0" y="12217"/>
                    <a:pt x="12217" y="0"/>
                    <a:pt x="2728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023266" cy="805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69646" y="7250258"/>
            <a:ext cx="8511268" cy="2159288"/>
            <a:chOff x="0" y="0"/>
            <a:chExt cx="3023266" cy="7669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23266" cy="766995"/>
            </a:xfrm>
            <a:custGeom>
              <a:avLst/>
              <a:gdLst/>
              <a:ahLst/>
              <a:cxnLst/>
              <a:rect r="r" b="b" t="t" l="l"/>
              <a:pathLst>
                <a:path h="766995" w="3023266">
                  <a:moveTo>
                    <a:pt x="27288" y="0"/>
                  </a:moveTo>
                  <a:lnTo>
                    <a:pt x="2995978" y="0"/>
                  </a:lnTo>
                  <a:cubicBezTo>
                    <a:pt x="3011049" y="0"/>
                    <a:pt x="3023266" y="12217"/>
                    <a:pt x="3023266" y="27288"/>
                  </a:cubicBezTo>
                  <a:lnTo>
                    <a:pt x="3023266" y="739707"/>
                  </a:lnTo>
                  <a:cubicBezTo>
                    <a:pt x="3023266" y="754778"/>
                    <a:pt x="3011049" y="766995"/>
                    <a:pt x="2995978" y="766995"/>
                  </a:cubicBezTo>
                  <a:lnTo>
                    <a:pt x="27288" y="766995"/>
                  </a:lnTo>
                  <a:cubicBezTo>
                    <a:pt x="12217" y="766995"/>
                    <a:pt x="0" y="754778"/>
                    <a:pt x="0" y="739707"/>
                  </a:cubicBezTo>
                  <a:lnTo>
                    <a:pt x="0" y="27288"/>
                  </a:lnTo>
                  <a:cubicBezTo>
                    <a:pt x="0" y="12217"/>
                    <a:pt x="12217" y="0"/>
                    <a:pt x="27288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23266" cy="8050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Non tech staff too can ask query.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Data base can be updated properly.</a:t>
              </a:r>
            </a:p>
            <a:p>
              <a:pPr algn="l" marL="539746" indent="-269873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Comic Sans"/>
                  <a:ea typeface="Comic Sans"/>
                  <a:cs typeface="Comic Sans"/>
                  <a:sym typeface="Comic Sans"/>
                </a:rPr>
                <a:t>Bot  query and update only particular hospital data ,where it is using.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9972" y="3430099"/>
            <a:ext cx="449303" cy="44930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9972" y="8078274"/>
            <a:ext cx="449303" cy="44930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1474438">
            <a:off x="9955670" y="8363421"/>
            <a:ext cx="1623926" cy="2201933"/>
          </a:xfrm>
          <a:custGeom>
            <a:avLst/>
            <a:gdLst/>
            <a:ahLst/>
            <a:cxnLst/>
            <a:rect r="r" b="b" t="t" l="l"/>
            <a:pathLst>
              <a:path h="2201933" w="1623926">
                <a:moveTo>
                  <a:pt x="0" y="0"/>
                </a:moveTo>
                <a:lnTo>
                  <a:pt x="1623926" y="0"/>
                </a:lnTo>
                <a:lnTo>
                  <a:pt x="1623926" y="2201934"/>
                </a:lnTo>
                <a:lnTo>
                  <a:pt x="0" y="2201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1223260">
            <a:off x="10258724" y="3526321"/>
            <a:ext cx="381215" cy="1980337"/>
          </a:xfrm>
          <a:custGeom>
            <a:avLst/>
            <a:gdLst/>
            <a:ahLst/>
            <a:cxnLst/>
            <a:rect r="r" b="b" t="t" l="l"/>
            <a:pathLst>
              <a:path h="1980337" w="381215">
                <a:moveTo>
                  <a:pt x="0" y="0"/>
                </a:moveTo>
                <a:lnTo>
                  <a:pt x="381215" y="0"/>
                </a:lnTo>
                <a:lnTo>
                  <a:pt x="381215" y="1980337"/>
                </a:lnTo>
                <a:lnTo>
                  <a:pt x="0" y="1980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963909" y="0"/>
            <a:ext cx="6852522" cy="10287000"/>
          </a:xfrm>
          <a:custGeom>
            <a:avLst/>
            <a:gdLst/>
            <a:ahLst/>
            <a:cxnLst/>
            <a:rect r="r" b="b" t="t" l="l"/>
            <a:pathLst>
              <a:path h="10287000" w="6852522">
                <a:moveTo>
                  <a:pt x="0" y="0"/>
                </a:moveTo>
                <a:lnTo>
                  <a:pt x="6852522" y="0"/>
                </a:lnTo>
                <a:lnTo>
                  <a:pt x="68525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1044135"/>
            <a:ext cx="10258934" cy="14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95"/>
              </a:lnSpc>
              <a:spcBef>
                <a:spcPct val="0"/>
              </a:spcBef>
            </a:pPr>
            <a:r>
              <a:rPr lang="en-US" sz="9891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Challenges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69725" y="3106884"/>
            <a:ext cx="5902738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Can’t provide multiple  Query at once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Case sensitive.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169479"/>
            <a:ext cx="10258934" cy="14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95"/>
              </a:lnSpc>
              <a:spcBef>
                <a:spcPct val="0"/>
              </a:spcBef>
            </a:pPr>
            <a:r>
              <a:rPr lang="en-US" sz="9891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Benifits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DAGawA6RsqU</dc:identifier>
  <dcterms:modified xsi:type="dcterms:W3CDTF">2011-08-01T06:04:30Z</dcterms:modified>
  <cp:revision>1</cp:revision>
  <dc:title>RAG </dc:title>
</cp:coreProperties>
</file>