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4" r:id="rId4"/>
    <p:sldId id="269" r:id="rId5"/>
    <p:sldId id="266" r:id="rId6"/>
    <p:sldId id="257" r:id="rId7"/>
    <p:sldId id="271" r:id="rId8"/>
    <p:sldId id="258" r:id="rId9"/>
    <p:sldId id="270" r:id="rId10"/>
    <p:sldId id="272" r:id="rId11"/>
    <p:sldId id="268" r:id="rId12"/>
    <p:sldId id="263" r:id="rId13"/>
    <p:sldId id="265" r:id="rId14"/>
  </p:sldIdLst>
  <p:sldSz cx="14630400" cy="8229600"/>
  <p:notesSz cx="8229600" cy="146304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Nunito Semi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723"/>
    <a:srgbClr val="2C0635"/>
    <a:srgbClr val="2C2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-552" y="-8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8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121218"/>
            <a:ext cx="12621798" cy="2216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200000"/>
              </a:lnSpc>
            </a:pPr>
            <a:r>
              <a:rPr lang="en-US" sz="5400" b="1" dirty="0" err="1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Variational</a:t>
            </a:r>
            <a:r>
              <a:rPr lang="en-US" sz="5400" b="1" dirty="0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</a:t>
            </a:r>
            <a:r>
              <a:rPr lang="en-US" sz="5400" b="1" dirty="0" err="1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Autoencoders</a:t>
            </a:r>
            <a:r>
              <a:rPr lang="en-US" sz="5400" b="1" dirty="0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for Anomaly              Detection in </a:t>
            </a:r>
            <a:r>
              <a:rPr lang="en-US" sz="5400" b="1" dirty="0" err="1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IoT</a:t>
            </a:r>
            <a:r>
              <a:rPr lang="en-US" sz="5400" b="1" dirty="0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 Data</a:t>
            </a:r>
            <a:endParaRPr lang="en-US" sz="5400" b="1" dirty="0"/>
          </a:p>
        </p:txBody>
      </p:sp>
      <p:sp>
        <p:nvSpPr>
          <p:cNvPr id="2" name="Rectangle 1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17202"/>
            <a:ext cx="9931876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Reconstruction Error Histogram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75601" y="2197808"/>
            <a:ext cx="8280399" cy="443317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X-axis: Reconstruction error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Y-axis: Frequency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A red dashed line shows the</a:t>
            </a: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  anomaly threshold.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Most normal data lies below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     the threshold; anomalies lie </a:t>
            </a: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  above.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5" y="2173286"/>
            <a:ext cx="7160276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2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2109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IN" sz="4400" dirty="0" smtClean="0">
                <a:solidFill>
                  <a:srgbClr val="FFFFFF"/>
                </a:solidFill>
                <a:latin typeface="Nunito Semi Bold" pitchFamily="34" charset="0"/>
              </a:rPr>
              <a:t>Benefits</a:t>
            </a:r>
            <a:endParaRPr lang="en-US" sz="4400" dirty="0"/>
          </a:p>
        </p:txBody>
      </p:sp>
      <p:sp>
        <p:nvSpPr>
          <p:cNvPr id="10" name="Shape 7"/>
          <p:cNvSpPr/>
          <p:nvPr/>
        </p:nvSpPr>
        <p:spPr>
          <a:xfrm>
            <a:off x="1427997" y="2052752"/>
            <a:ext cx="10818017" cy="4462348"/>
          </a:xfrm>
          <a:prstGeom prst="roundRect">
            <a:avLst>
              <a:gd name="adj" fmla="val 15369"/>
            </a:avLst>
          </a:prstGeom>
          <a:solidFill>
            <a:schemeClr val="tx1"/>
          </a:solidFill>
          <a:ln w="22860">
            <a:solidFill>
              <a:schemeClr val="accent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22610" y="2237827"/>
            <a:ext cx="10428789" cy="4691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Early Fault Detection: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Identifies unusual behavior in sensors, helping prevent system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failures or breakdowns.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Real-Time Monitoring: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Can be deployed in live </a:t>
            </a:r>
            <a:r>
              <a:rPr lang="en-US" sz="2800" dirty="0" err="1" smtClean="0">
                <a:solidFill>
                  <a:schemeClr val="bg1"/>
                </a:solidFill>
              </a:rPr>
              <a:t>IoT</a:t>
            </a:r>
            <a:r>
              <a:rPr lang="en-US" sz="2800" dirty="0" smtClean="0">
                <a:solidFill>
                  <a:schemeClr val="bg1"/>
                </a:solidFill>
              </a:rPr>
              <a:t> environments to flag anomalies instantly.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Generalizable: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The same model can be adapted to different types of sensors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or </a:t>
            </a:r>
            <a:r>
              <a:rPr lang="en-US" sz="2800" dirty="0" err="1" smtClean="0">
                <a:solidFill>
                  <a:schemeClr val="bg1"/>
                </a:solidFill>
              </a:rPr>
              <a:t>IoT</a:t>
            </a:r>
            <a:r>
              <a:rPr lang="en-US" sz="2800" dirty="0" smtClean="0">
                <a:solidFill>
                  <a:schemeClr val="bg1"/>
                </a:solidFill>
              </a:rPr>
              <a:t> devices.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69094" y="877371"/>
            <a:ext cx="7489865" cy="614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improvement</a:t>
            </a:r>
            <a:endParaRPr lang="en-US" sz="4400" b="1" dirty="0"/>
          </a:p>
        </p:txBody>
      </p:sp>
      <p:sp>
        <p:nvSpPr>
          <p:cNvPr id="4" name="Shape 1"/>
          <p:cNvSpPr/>
          <p:nvPr/>
        </p:nvSpPr>
        <p:spPr>
          <a:xfrm>
            <a:off x="1426902" y="1804988"/>
            <a:ext cx="8830281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Integrate the model into real-time </a:t>
            </a:r>
            <a:r>
              <a:rPr lang="en-US" sz="3200" dirty="0" err="1" smtClean="0">
                <a:solidFill>
                  <a:schemeClr val="bg1"/>
                </a:solidFill>
              </a:rPr>
              <a:t>IoT</a:t>
            </a:r>
            <a:r>
              <a:rPr lang="en-US" sz="3200" dirty="0" smtClean="0">
                <a:solidFill>
                  <a:schemeClr val="bg1"/>
                </a:solidFill>
              </a:rPr>
              <a:t> systems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1426903" y="3475673"/>
            <a:ext cx="8830280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Extend the dataset with more sensor types and real-world anomalies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1463812" y="5062112"/>
            <a:ext cx="8793372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</a:rPr>
              <a:t>Integrate with 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" y="-32266"/>
            <a:ext cx="48099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Integrate the model into real-time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1497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5400" b="1" dirty="0" smtClean="0">
                <a:solidFill>
                  <a:schemeClr val="bg1"/>
                </a:solidFill>
              </a:rPr>
              <a:t>Thank You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2777965"/>
            <a:ext cx="179427" cy="2310869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76124" y="27779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Thank you for listening</a:t>
            </a:r>
          </a:p>
          <a:p>
            <a:pPr>
              <a:lnSpc>
                <a:spcPct val="20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Open for questions!!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2109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IN" sz="4400" dirty="0" smtClean="0">
                <a:solidFill>
                  <a:srgbClr val="FFFFFF"/>
                </a:solidFill>
                <a:latin typeface="Nunito Semi Bold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0" name="Shape 7"/>
          <p:cNvSpPr/>
          <p:nvPr/>
        </p:nvSpPr>
        <p:spPr>
          <a:xfrm>
            <a:off x="1427997" y="2052752"/>
            <a:ext cx="10818017" cy="4462348"/>
          </a:xfrm>
          <a:prstGeom prst="roundRect">
            <a:avLst>
              <a:gd name="adj" fmla="val 15369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22610" y="2237827"/>
            <a:ext cx="10428789" cy="4691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75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IoT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devices, such as sensors, collect large amounts of data every day.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lnSpc>
                <a:spcPts val="275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     Sometimes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things </a:t>
            </a:r>
            <a:r>
              <a:rPr lang="en-US" sz="2400" dirty="0">
                <a:solidFill>
                  <a:schemeClr val="bg1"/>
                </a:solidFill>
              </a:rPr>
              <a:t>can go wrong like sensor malfunctions, sudden attacks, or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lnSpc>
                <a:spcPts val="275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unusual behavior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Finding </a:t>
            </a:r>
            <a:r>
              <a:rPr lang="en-US" sz="2400" dirty="0">
                <a:solidFill>
                  <a:schemeClr val="bg1"/>
                </a:solidFill>
              </a:rPr>
              <a:t>these unusual activities (called anomalies) is important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lnSpc>
                <a:spcPts val="275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to </a:t>
            </a:r>
            <a:r>
              <a:rPr lang="en-US" sz="2400" dirty="0">
                <a:solidFill>
                  <a:schemeClr val="bg1"/>
                </a:solidFill>
              </a:rPr>
              <a:t>keep the </a:t>
            </a:r>
            <a:r>
              <a:rPr lang="en-US" sz="2400" dirty="0" smtClean="0">
                <a:solidFill>
                  <a:schemeClr val="bg1"/>
                </a:solidFill>
              </a:rPr>
              <a:t>system working safely and correctly. </a:t>
            </a:r>
          </a:p>
          <a:p>
            <a:pPr marL="342900" indent="-342900" algn="just">
              <a:lnSpc>
                <a:spcPts val="275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ts val="275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real life, we often don’t know what abnormal data looks like, and manually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labeling all data is difficult. Therefore, we need an intelligent method that can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learn what normal data looks like and automatically detect anything different.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This project solves the problem by using a </a:t>
            </a:r>
            <a:r>
              <a:rPr lang="en-US" sz="2400" dirty="0" err="1">
                <a:solidFill>
                  <a:schemeClr val="bg1"/>
                </a:solidFill>
              </a:rPr>
              <a:t>Variational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Autoencoder</a:t>
            </a:r>
            <a:r>
              <a:rPr lang="en-US" sz="2400" dirty="0">
                <a:solidFill>
                  <a:schemeClr val="bg1"/>
                </a:solidFill>
              </a:rPr>
              <a:t> (VAE) </a:t>
            </a: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deep learning model that learns from normal data and tells us if new incoming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lnSpc>
                <a:spcPts val="275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data is </a:t>
            </a:r>
            <a:r>
              <a:rPr lang="en-US" sz="2400" dirty="0">
                <a:solidFill>
                  <a:schemeClr val="bg1"/>
                </a:solidFill>
              </a:rPr>
              <a:t>abnormal, based on its reconstruction </a:t>
            </a:r>
            <a:r>
              <a:rPr lang="en-US" sz="2400" dirty="0" smtClean="0">
                <a:solidFill>
                  <a:schemeClr val="bg1"/>
                </a:solidFill>
              </a:rPr>
              <a:t>accuracy.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634579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smtClean="0">
                <a:solidFill>
                  <a:schemeClr val="bg1"/>
                </a:solidFill>
              </a:rPr>
              <a:t>Technologies Used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872972" y="30435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5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Python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3516" y="3183969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2" y="21029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pt-BR" sz="3200" dirty="0" smtClean="0">
                <a:solidFill>
                  <a:schemeClr val="bg1"/>
                </a:solidFill>
              </a:rPr>
              <a:t>Pandas, NumPy  </a:t>
            </a:r>
          </a:p>
          <a:p>
            <a:pPr>
              <a:lnSpc>
                <a:spcPct val="150000"/>
              </a:lnSpc>
            </a:pPr>
            <a:r>
              <a:rPr lang="pt-BR" sz="3200" dirty="0" smtClean="0">
                <a:solidFill>
                  <a:schemeClr val="bg1"/>
                </a:solidFill>
              </a:rPr>
              <a:t>for data processing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34388" y="356973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3200" dirty="0" err="1" smtClean="0">
                <a:solidFill>
                  <a:schemeClr val="bg1"/>
                </a:solidFill>
              </a:rPr>
              <a:t>TensorFlow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bg1"/>
                </a:solidFill>
              </a:rPr>
              <a:t>For model development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48625" y="578060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872972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lang="en-US" sz="3200" dirty="0" err="1" smtClean="0">
                <a:solidFill>
                  <a:schemeClr val="bg1"/>
                </a:solidFill>
              </a:rPr>
              <a:t>Matplotlib</a:t>
            </a:r>
            <a:r>
              <a:rPr lang="en-US" sz="3200" dirty="0" smtClean="0">
                <a:solidFill>
                  <a:schemeClr val="bg1"/>
                </a:solidFill>
              </a:rPr>
              <a:t> / </a:t>
            </a:r>
            <a:r>
              <a:rPr lang="en-US" sz="3200" dirty="0" err="1" smtClean="0">
                <a:solidFill>
                  <a:schemeClr val="bg1"/>
                </a:solidFill>
              </a:rPr>
              <a:t>Seaborn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for graphs and plots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753" y="539484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212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Introduction to Anomaly Detection</a:t>
            </a:r>
            <a:endParaRPr lang="en-US" sz="4800" b="1" dirty="0"/>
          </a:p>
        </p:txBody>
      </p:sp>
      <p:sp>
        <p:nvSpPr>
          <p:cNvPr id="4" name="Text 1"/>
          <p:cNvSpPr/>
          <p:nvPr/>
        </p:nvSpPr>
        <p:spPr>
          <a:xfrm>
            <a:off x="837724" y="388822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 anomaly means something unusual or not normal.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</a:t>
            </a:r>
            <a:r>
              <a:rPr lang="en-US" sz="2800" dirty="0" err="1" smtClean="0">
                <a:solidFill>
                  <a:schemeClr val="bg1"/>
                </a:solidFill>
              </a:rPr>
              <a:t>IoT</a:t>
            </a:r>
            <a:r>
              <a:rPr lang="en-US" sz="2800" dirty="0" smtClean="0">
                <a:solidFill>
                  <a:schemeClr val="bg1"/>
                </a:solidFill>
              </a:rPr>
              <a:t> systems (like sensors in smart devices), anomalies may happen due to sensor failure, network issues, or attacks.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Our aim is to detect these abnormal points in the data.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560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What is a </a:t>
            </a:r>
            <a:r>
              <a:rPr lang="en-US" sz="4800" dirty="0" err="1" smtClean="0">
                <a:solidFill>
                  <a:schemeClr val="bg1"/>
                </a:solidFill>
              </a:rPr>
              <a:t>Variational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Autoencoder</a:t>
            </a:r>
            <a:r>
              <a:rPr lang="en-US" sz="4800" dirty="0" smtClean="0">
                <a:solidFill>
                  <a:schemeClr val="bg1"/>
                </a:solidFill>
              </a:rPr>
              <a:t> (VAE)?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952024" y="2921675"/>
            <a:ext cx="1294177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VAE is a generative model that </a:t>
            </a:r>
            <a:r>
              <a:rPr lang="en-US" sz="3200" dirty="0" smtClean="0">
                <a:solidFill>
                  <a:schemeClr val="bg1"/>
                </a:solidFill>
              </a:rPr>
              <a:t>learns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</a:t>
            </a:r>
            <a:r>
              <a:rPr lang="en-US" sz="3200" dirty="0">
                <a:solidFill>
                  <a:schemeClr val="bg1"/>
                </a:solidFill>
              </a:rPr>
              <a:t>to compress data (like temperature,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pressure</a:t>
            </a:r>
            <a:r>
              <a:rPr lang="en-US" sz="3200" dirty="0">
                <a:solidFill>
                  <a:schemeClr val="bg1"/>
                </a:solidFill>
              </a:rPr>
              <a:t>, etc.) into a smaller, meaningful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  form </a:t>
            </a:r>
            <a:r>
              <a:rPr lang="en-US" sz="3200" dirty="0">
                <a:solidFill>
                  <a:schemeClr val="bg1"/>
                </a:solidFill>
              </a:rPr>
              <a:t>(called the latent space) and then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reconstruct </a:t>
            </a:r>
            <a:r>
              <a:rPr lang="en-US" sz="3200" dirty="0">
                <a:solidFill>
                  <a:schemeClr val="bg1"/>
                </a:solidFill>
              </a:rPr>
              <a:t>it.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Normal data can be compressed </a:t>
            </a:r>
            <a:r>
              <a:rPr lang="en-US" sz="3200" dirty="0" smtClean="0">
                <a:solidFill>
                  <a:schemeClr val="bg1"/>
                </a:solidFill>
              </a:rPr>
              <a:t>and reconstructed </a:t>
            </a:r>
            <a:r>
              <a:rPr lang="en-US" sz="3200" dirty="0">
                <a:solidFill>
                  <a:schemeClr val="bg1"/>
                </a:solidFill>
              </a:rPr>
              <a:t>well.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chemeClr val="bg1"/>
                </a:solidFill>
              </a:rPr>
              <a:t>Abnormal </a:t>
            </a:r>
            <a:r>
              <a:rPr lang="en-US" sz="3200" dirty="0">
                <a:solidFill>
                  <a:schemeClr val="bg1"/>
                </a:solidFill>
              </a:rPr>
              <a:t>data (anomalies) are reconstructed poorly, and this poor </a:t>
            </a:r>
            <a:r>
              <a:rPr lang="en-US" sz="3200" dirty="0" smtClean="0">
                <a:solidFill>
                  <a:schemeClr val="bg1"/>
                </a:solidFill>
              </a:rPr>
              <a:t>reconstruction </a:t>
            </a:r>
            <a:r>
              <a:rPr lang="en-US" sz="3200" dirty="0">
                <a:solidFill>
                  <a:schemeClr val="bg1"/>
                </a:solidFill>
              </a:rPr>
              <a:t>is what helps us identify </a:t>
            </a:r>
            <a:r>
              <a:rPr lang="en-US" sz="3200" dirty="0" smtClean="0">
                <a:solidFill>
                  <a:schemeClr val="bg1"/>
                </a:solidFill>
              </a:rPr>
              <a:t>anomalies.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7" y="1378972"/>
            <a:ext cx="6462713" cy="368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7410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smtClean="0">
                <a:solidFill>
                  <a:schemeClr val="bg1"/>
                </a:solidFill>
              </a:rPr>
              <a:t>Dataset Overview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2507990" y="5022831"/>
            <a:ext cx="10763510" cy="2336363"/>
          </a:xfrm>
          <a:prstGeom prst="roundRect">
            <a:avLst>
              <a:gd name="adj" fmla="val 15369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used a CSV file named: iot_sensor_data_with_anomalies.csv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has multiple sensor readings like Temperature, Humidity,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also has a label column: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→ 0 means normal data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→ 1 means anomaly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64" y="1648778"/>
            <a:ext cx="921226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723541" y="7571678"/>
            <a:ext cx="1906859" cy="657922"/>
          </a:xfrm>
          <a:prstGeom prst="rect">
            <a:avLst/>
          </a:prstGeom>
          <a:solidFill>
            <a:srgbClr val="1A1723"/>
          </a:solidFill>
          <a:ln>
            <a:solidFill>
              <a:srgbClr val="1A1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64806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IN" sz="4800" b="1" dirty="0" smtClean="0">
                <a:solidFill>
                  <a:srgbClr val="FFFFFF"/>
                </a:solidFill>
                <a:latin typeface="Nunito Semi Bold" pitchFamily="34" charset="0"/>
              </a:rPr>
              <a:t>Project work flow</a:t>
            </a:r>
            <a:endParaRPr lang="en-US" sz="4800" b="1" dirty="0"/>
          </a:p>
        </p:txBody>
      </p:sp>
      <p:sp>
        <p:nvSpPr>
          <p:cNvPr id="5" name="Text 2"/>
          <p:cNvSpPr/>
          <p:nvPr/>
        </p:nvSpPr>
        <p:spPr>
          <a:xfrm>
            <a:off x="1765102" y="2528172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Load the sensor dataset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Clean and normalize the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Train the VAE model using only normal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Set an error threshold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Test the model on all data (normal + anomaly)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Use graphs to understand performance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64806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smtClean="0">
                <a:solidFill>
                  <a:schemeClr val="bg1"/>
                </a:solidFill>
              </a:rPr>
              <a:t>Model Training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765102" y="2528172"/>
            <a:ext cx="9702998" cy="3644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We trained the VAE model using 1000 normal samples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After training, we measured how much the output differed from the input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This is called reconstruction error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If the error is more than a certain limit (threshold), it is marked as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     </a:t>
            </a:r>
            <a:r>
              <a:rPr lang="en-US" sz="3200" dirty="0" err="1" smtClean="0">
                <a:solidFill>
                  <a:schemeClr val="bg1"/>
                </a:solidFill>
              </a:rPr>
              <a:t>anomalyUse</a:t>
            </a:r>
            <a:r>
              <a:rPr lang="en-US" sz="3200" dirty="0" smtClean="0">
                <a:solidFill>
                  <a:schemeClr val="bg1"/>
                </a:solidFill>
              </a:rPr>
              <a:t> graphs to understand performance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17202"/>
            <a:ext cx="9931876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800" b="1" dirty="0" smtClean="0">
                <a:solidFill>
                  <a:schemeClr val="bg1"/>
                </a:solidFill>
              </a:rPr>
              <a:t>Result – Accuracy and Evaluation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765102" y="2528172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Total test samples: 1050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Anomaly detected: 50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Accuracy: 97%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Precision (Normal): 100%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Recall (Anomaly): 100%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F1 Score (Anomaly): 74%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→ This means the model was very good at finding anomalies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   without missing any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422</Words>
  <Application>Microsoft Office PowerPoint</Application>
  <PresentationFormat>Custom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Nunito Semi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 S Udhay</cp:lastModifiedBy>
  <cp:revision>15</cp:revision>
  <dcterms:created xsi:type="dcterms:W3CDTF">2025-05-08T17:54:08Z</dcterms:created>
  <dcterms:modified xsi:type="dcterms:W3CDTF">2025-05-09T06:48:20Z</dcterms:modified>
</cp:coreProperties>
</file>