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
      <p:font typeface="Lato Light"/>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3" roundtripDataSignature="AMtx7mg68Vf850rFYFy/0tff3eArQJHRD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udit Mahajan"/>
  <p:cmAuthor clrIdx="1" id="1" initials="" lastIdx="1" name="Shloka Gup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3E0070-FDA6-458D-982D-373F7804826B}">
  <a:tblStyle styleId="{1C3E0070-FDA6-458D-982D-373F7804826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C6665C2-F17D-47C1-B0DE-F4CABD70EC9B}"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LatoLight-boldItalic.fntdata"/><Relationship Id="rId61" Type="http://schemas.openxmlformats.org/officeDocument/2006/relationships/font" Target="fonts/LatoLight-italic.fntdata"/><Relationship Id="rId20" Type="http://schemas.openxmlformats.org/officeDocument/2006/relationships/slide" Target="slides/slide13.xml"/><Relationship Id="rId63"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LatoLight-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aleway-regular.fntdata"/><Relationship Id="rId50" Type="http://schemas.openxmlformats.org/officeDocument/2006/relationships/slide" Target="slides/slide43.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4.xml"/><Relationship Id="rId55" Type="http://schemas.openxmlformats.org/officeDocument/2006/relationships/font" Target="fonts/Lato-regular.fntdata"/><Relationship Id="rId10" Type="http://schemas.openxmlformats.org/officeDocument/2006/relationships/slide" Target="slides/slide3.xml"/><Relationship Id="rId54" Type="http://schemas.openxmlformats.org/officeDocument/2006/relationships/font" Target="fonts/Raleway-boldItalic.fntdata"/><Relationship Id="rId13" Type="http://schemas.openxmlformats.org/officeDocument/2006/relationships/slide" Target="slides/slide6.xml"/><Relationship Id="rId57" Type="http://schemas.openxmlformats.org/officeDocument/2006/relationships/font" Target="fonts/Lato-italic.fntdata"/><Relationship Id="rId12" Type="http://schemas.openxmlformats.org/officeDocument/2006/relationships/slide" Target="slides/slide5.xml"/><Relationship Id="rId56" Type="http://schemas.openxmlformats.org/officeDocument/2006/relationships/font" Target="fonts/Lato-bold.fntdata"/><Relationship Id="rId15" Type="http://schemas.openxmlformats.org/officeDocument/2006/relationships/slide" Target="slides/slide8.xml"/><Relationship Id="rId59" Type="http://schemas.openxmlformats.org/officeDocument/2006/relationships/font" Target="fonts/LatoLight-regular.fntdata"/><Relationship Id="rId14" Type="http://schemas.openxmlformats.org/officeDocument/2006/relationships/slide" Target="slides/slide7.xml"/><Relationship Id="rId58" Type="http://schemas.openxmlformats.org/officeDocument/2006/relationships/font" Target="fonts/La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9T16:54:21.040">
    <p:pos x="6000" y="0"/>
    <p:text>Add Min Kwon reference here</p:text>
    <p:extLst>
      <p:ext uri="{C676402C-5697-4E1C-873F-D02D1690AC5C}">
        <p15:threadingInfo timeZoneBias="0"/>
      </p:ext>
      <p:ext uri="http://customooxmlschemas.google.com/">
        <go:slidesCustomData xmlns:go="http://customooxmlschemas.google.com/" commentPostId="AAAAfwuD4b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03-20T19:18:16.557">
    <p:pos x="6000" y="0"/>
    <p:text>Equations, diagrams and flowcharts to explain every algorithm</p:text>
    <p:extLst>
      <p:ext uri="{C676402C-5697-4E1C-873F-D02D1690AC5C}">
        <p15:threadingInfo timeZoneBias="0"/>
      </p:ext>
      <p:ext uri="http://customooxmlschemas.google.com/">
        <go:slidesCustomData xmlns:go="http://customooxmlschemas.google.com/" commentPostId="AAAAfwuD4b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Title</a:t>
            </a:r>
            <a:endParaRPr/>
          </a:p>
          <a:p>
            <a:pPr indent="0" lvl="0" marL="0" rtl="0" algn="l">
              <a:lnSpc>
                <a:spcPct val="100000"/>
              </a:lnSpc>
              <a:spcBef>
                <a:spcPts val="0"/>
              </a:spcBef>
              <a:spcAft>
                <a:spcPts val="0"/>
              </a:spcAft>
              <a:buSzPts val="1100"/>
              <a:buNone/>
            </a:pPr>
            <a:r>
              <a:rPr lang="en"/>
              <a:t>Problem Statement (Rise of internet gaming and negative effects of gaming)</a:t>
            </a:r>
            <a:endParaRPr/>
          </a:p>
          <a:p>
            <a:pPr indent="0" lvl="0" marL="0" rtl="0" algn="l">
              <a:lnSpc>
                <a:spcPct val="100000"/>
              </a:lnSpc>
              <a:spcBef>
                <a:spcPts val="0"/>
              </a:spcBef>
              <a:spcAft>
                <a:spcPts val="0"/>
              </a:spcAft>
              <a:buSzPts val="1100"/>
              <a:buNone/>
            </a:pPr>
            <a:r>
              <a:rPr lang="en"/>
              <a:t>Approach (app and ML)</a:t>
            </a:r>
            <a:endParaRPr/>
          </a:p>
          <a:p>
            <a:pPr indent="0" lvl="0" marL="0" rtl="0" algn="l">
              <a:lnSpc>
                <a:spcPct val="100000"/>
              </a:lnSpc>
              <a:spcBef>
                <a:spcPts val="0"/>
              </a:spcBef>
              <a:spcAft>
                <a:spcPts val="0"/>
              </a:spcAft>
              <a:buSzPts val="1100"/>
              <a:buNone/>
            </a:pPr>
            <a:r>
              <a:rPr lang="en"/>
              <a:t>App- Raghav</a:t>
            </a:r>
            <a:endParaRPr/>
          </a:p>
          <a:p>
            <a:pPr indent="0" lvl="0" marL="0" rtl="0" algn="l">
              <a:lnSpc>
                <a:spcPct val="100000"/>
              </a:lnSpc>
              <a:spcBef>
                <a:spcPts val="0"/>
              </a:spcBef>
              <a:spcAft>
                <a:spcPts val="0"/>
              </a:spcAft>
              <a:buSzPts val="1100"/>
              <a:buNone/>
            </a:pPr>
            <a:r>
              <a:rPr lang="en"/>
              <a:t>ML - Data, Algo, Results</a:t>
            </a:r>
            <a:endParaRPr/>
          </a:p>
          <a:p>
            <a:pPr indent="0" lvl="0" marL="0" rtl="0" algn="l">
              <a:lnSpc>
                <a:spcPct val="100000"/>
              </a:lnSpc>
              <a:spcBef>
                <a:spcPts val="0"/>
              </a:spcBef>
              <a:spcAft>
                <a:spcPts val="0"/>
              </a:spcAft>
              <a:buSzPts val="1100"/>
              <a:buNone/>
            </a:pPr>
            <a:r>
              <a:rPr lang="en"/>
              <a:t>Work Done until now</a:t>
            </a:r>
            <a:endParaRPr/>
          </a:p>
          <a:p>
            <a:pPr indent="0" lvl="0" marL="0" rtl="0" algn="l">
              <a:lnSpc>
                <a:spcPct val="100000"/>
              </a:lnSpc>
              <a:spcBef>
                <a:spcPts val="0"/>
              </a:spcBef>
              <a:spcAft>
                <a:spcPts val="0"/>
              </a:spcAft>
              <a:buSzPts val="1100"/>
              <a:buNone/>
            </a:pPr>
            <a:r>
              <a:rPr lang="en"/>
              <a:t>Proposed goals for end sem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52"/>
          <p:cNvPicPr preferRelativeResize="0"/>
          <p:nvPr/>
        </p:nvPicPr>
        <p:blipFill rotWithShape="1">
          <a:blip r:embed="rId2">
            <a:alphaModFix/>
          </a:blip>
          <a:srcRect b="0" l="0" r="0" t="0"/>
          <a:stretch/>
        </p:blipFill>
        <p:spPr>
          <a:xfrm>
            <a:off x="8472450" y="0"/>
            <a:ext cx="671550" cy="671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 name="Shape 15"/>
        <p:cNvGrpSpPr/>
        <p:nvPr/>
      </p:nvGrpSpPr>
      <p:grpSpPr>
        <a:xfrm>
          <a:off x="0" y="0"/>
          <a:ext cx="0" cy="0"/>
          <a:chOff x="0" y="0"/>
          <a:chExt cx="0" cy="0"/>
        </a:xfrm>
      </p:grpSpPr>
      <p:sp>
        <p:nvSpPr>
          <p:cNvPr id="16" name="Google Shape;16;p5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 name="Google Shape;1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6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6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6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51"/>
          <p:cNvPicPr preferRelativeResize="0"/>
          <p:nvPr/>
        </p:nvPicPr>
        <p:blipFill rotWithShape="1">
          <a:blip r:embed="rId1">
            <a:alphaModFix/>
          </a:blip>
          <a:srcRect b="0" l="0" r="0" t="0"/>
          <a:stretch/>
        </p:blipFill>
        <p:spPr>
          <a:xfrm>
            <a:off x="8472450" y="0"/>
            <a:ext cx="671550" cy="6715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ocs.google.com/document/d/1Yslc5HzyDzRNhLigOeFHaqIwUrAE5rTZAJ7f4o-fJl0/edit#heading=h.r2r73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4.png"/><Relationship Id="rId6"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tech.hindustantimes.com/tech/news/india-to-have-over-800-million-smartphone-users-by-2022-cisco-study-story-nnYnDOiY6nulyiKRaZRsDP.html" TargetMode="External"/><Relationship Id="rId4" Type="http://schemas.openxmlformats.org/officeDocument/2006/relationships/hyperlink" Target="https://www.statista.com/topics/2157/internet-usage-in-ind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HDIh0Cg7UqqHURxNsA5eE2LZ5NgfKDXr/view"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title"/>
          </p:nvPr>
        </p:nvSpPr>
        <p:spPr>
          <a:xfrm>
            <a:off x="4207175" y="590550"/>
            <a:ext cx="4157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SzPct val="188552"/>
              <a:buNone/>
            </a:pPr>
            <a:r>
              <a:rPr lang="en" sz="1650">
                <a:latin typeface="Lato"/>
                <a:ea typeface="Lato"/>
                <a:cs typeface="Lato"/>
                <a:sym typeface="Lato"/>
              </a:rPr>
              <a:t>ICC24 | Bachelor Thesis Project-II</a:t>
            </a:r>
            <a:endParaRPr sz="1650">
              <a:latin typeface="Lato"/>
              <a:ea typeface="Lato"/>
              <a:cs typeface="Lato"/>
              <a:sym typeface="Lato"/>
            </a:endParaRPr>
          </a:p>
          <a:p>
            <a:pPr indent="0" lvl="0" marL="0" rtl="0" algn="l">
              <a:lnSpc>
                <a:spcPct val="115000"/>
              </a:lnSpc>
              <a:spcBef>
                <a:spcPts val="0"/>
              </a:spcBef>
              <a:spcAft>
                <a:spcPts val="0"/>
              </a:spcAft>
              <a:buClr>
                <a:schemeClr val="dk1"/>
              </a:buClr>
              <a:buSzPct val="49500"/>
              <a:buFont typeface="Arial"/>
              <a:buNone/>
            </a:pPr>
            <a:r>
              <a:rPr b="1" lang="en" sz="2222">
                <a:latin typeface="Lato"/>
                <a:ea typeface="Lato"/>
                <a:cs typeface="Lato"/>
                <a:sym typeface="Lato"/>
              </a:rPr>
              <a:t>Using Machine Learning Algorithms for Prognosis of</a:t>
            </a:r>
            <a:endParaRPr b="1" sz="2222">
              <a:latin typeface="Lato"/>
              <a:ea typeface="Lato"/>
              <a:cs typeface="Lato"/>
              <a:sym typeface="Lato"/>
            </a:endParaRPr>
          </a:p>
          <a:p>
            <a:pPr indent="0" lvl="0" marL="0" rtl="0" algn="l">
              <a:lnSpc>
                <a:spcPct val="115000"/>
              </a:lnSpc>
              <a:spcBef>
                <a:spcPts val="0"/>
              </a:spcBef>
              <a:spcAft>
                <a:spcPts val="0"/>
              </a:spcAft>
              <a:buClr>
                <a:schemeClr val="dk1"/>
              </a:buClr>
              <a:buSzPct val="49500"/>
              <a:buFont typeface="Arial"/>
              <a:buNone/>
            </a:pPr>
            <a:r>
              <a:rPr b="1" lang="en" sz="2222">
                <a:latin typeface="Lato"/>
                <a:ea typeface="Lato"/>
                <a:cs typeface="Lato"/>
                <a:sym typeface="Lato"/>
              </a:rPr>
              <a:t>Smartphone Addiction &amp; </a:t>
            </a:r>
            <a:br>
              <a:rPr b="1" lang="en" sz="2222">
                <a:latin typeface="Lato"/>
                <a:ea typeface="Lato"/>
                <a:cs typeface="Lato"/>
                <a:sym typeface="Lato"/>
              </a:rPr>
            </a:br>
            <a:r>
              <a:rPr b="1" lang="en" sz="2222">
                <a:latin typeface="Lato"/>
                <a:ea typeface="Lato"/>
                <a:cs typeface="Lato"/>
                <a:sym typeface="Lato"/>
              </a:rPr>
              <a:t>Internet Gaming Disorder</a:t>
            </a:r>
            <a:endParaRPr b="1" sz="2222">
              <a:latin typeface="Lato"/>
              <a:ea typeface="Lato"/>
              <a:cs typeface="Lato"/>
              <a:sym typeface="Lato"/>
            </a:endParaRPr>
          </a:p>
          <a:p>
            <a:pPr indent="0" lvl="0" marL="0" rtl="0" algn="l">
              <a:lnSpc>
                <a:spcPct val="100000"/>
              </a:lnSpc>
              <a:spcBef>
                <a:spcPts val="0"/>
              </a:spcBef>
              <a:spcAft>
                <a:spcPts val="0"/>
              </a:spcAft>
              <a:buSzPct val="111111"/>
              <a:buNone/>
            </a:pPr>
            <a:r>
              <a:t/>
            </a:r>
            <a:endParaRPr/>
          </a:p>
        </p:txBody>
      </p:sp>
      <p:pic>
        <p:nvPicPr>
          <p:cNvPr id="57" name="Google Shape;57;p1"/>
          <p:cNvPicPr preferRelativeResize="0"/>
          <p:nvPr/>
        </p:nvPicPr>
        <p:blipFill rotWithShape="1">
          <a:blip r:embed="rId3">
            <a:alphaModFix/>
          </a:blip>
          <a:srcRect b="0" l="0" r="0" t="0"/>
          <a:stretch/>
        </p:blipFill>
        <p:spPr>
          <a:xfrm>
            <a:off x="8258750" y="0"/>
            <a:ext cx="885250" cy="885250"/>
          </a:xfrm>
          <a:prstGeom prst="rect">
            <a:avLst/>
          </a:prstGeom>
          <a:noFill/>
          <a:ln>
            <a:noFill/>
          </a:ln>
        </p:spPr>
      </p:pic>
      <p:sp>
        <p:nvSpPr>
          <p:cNvPr id="58" name="Google Shape;58;p1"/>
          <p:cNvSpPr txBox="1"/>
          <p:nvPr/>
        </p:nvSpPr>
        <p:spPr>
          <a:xfrm>
            <a:off x="4222975" y="2768625"/>
            <a:ext cx="4995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Lato"/>
                <a:ea typeface="Lato"/>
                <a:cs typeface="Lato"/>
                <a:sym typeface="Lato"/>
              </a:rPr>
              <a:t>Presented By</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Lato"/>
                <a:ea typeface="Lato"/>
                <a:cs typeface="Lato"/>
                <a:sym typeface="Lato"/>
              </a:rPr>
              <a:t>Mehak Malhotra         2018UIC3016</a:t>
            </a:r>
            <a:endParaRPr b="1"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Lato"/>
                <a:ea typeface="Lato"/>
                <a:cs typeface="Lato"/>
                <a:sym typeface="Lato"/>
              </a:rPr>
              <a:t>Mudit Mahajan            2018UIC3018</a:t>
            </a:r>
            <a:endParaRPr b="1"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1" i="0" lang="en" sz="1200" u="none" cap="none" strike="noStrike">
                <a:solidFill>
                  <a:schemeClr val="dk1"/>
                </a:solidFill>
                <a:latin typeface="Lato"/>
                <a:ea typeface="Lato"/>
                <a:cs typeface="Lato"/>
                <a:sym typeface="Lato"/>
              </a:rPr>
              <a:t>Raghav Kaushal           2018UIC3020</a:t>
            </a:r>
            <a:endParaRPr b="1"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Lato"/>
                <a:ea typeface="Lato"/>
                <a:cs typeface="Lato"/>
                <a:sym typeface="Lato"/>
              </a:rPr>
              <a:t>Shloka Gupta                 2018UIC3150</a:t>
            </a:r>
            <a:endParaRPr b="1"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Lato"/>
                <a:ea typeface="Lato"/>
                <a:cs typeface="Lato"/>
                <a:sym typeface="Lato"/>
              </a:rPr>
              <a:t>Dept. of Instrumentation &amp; Control Engineering</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Lato"/>
                <a:ea typeface="Lato"/>
                <a:cs typeface="Lato"/>
                <a:sym typeface="Lato"/>
              </a:rPr>
              <a:t>Netaji Subhas Institute of Technology (Under University of Delhi)</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aleway"/>
              <a:ea typeface="Raleway"/>
              <a:cs typeface="Raleway"/>
              <a:sym typeface="Raleway"/>
            </a:endParaRPr>
          </a:p>
        </p:txBody>
      </p:sp>
      <p:grpSp>
        <p:nvGrpSpPr>
          <p:cNvPr id="59" name="Google Shape;59;p1"/>
          <p:cNvGrpSpPr/>
          <p:nvPr/>
        </p:nvGrpSpPr>
        <p:grpSpPr>
          <a:xfrm>
            <a:off x="0" y="829600"/>
            <a:ext cx="4049326" cy="4313900"/>
            <a:chOff x="0" y="829600"/>
            <a:chExt cx="4049326" cy="4313900"/>
          </a:xfrm>
        </p:grpSpPr>
        <p:pic>
          <p:nvPicPr>
            <p:cNvPr id="60" name="Google Shape;60;p1"/>
            <p:cNvPicPr preferRelativeResize="0"/>
            <p:nvPr/>
          </p:nvPicPr>
          <p:blipFill rotWithShape="1">
            <a:blip r:embed="rId4">
              <a:alphaModFix/>
            </a:blip>
            <a:srcRect b="0" l="0" r="0" t="0"/>
            <a:stretch/>
          </p:blipFill>
          <p:spPr>
            <a:xfrm>
              <a:off x="0" y="1711625"/>
              <a:ext cx="4049326" cy="3431875"/>
            </a:xfrm>
            <a:prstGeom prst="rect">
              <a:avLst/>
            </a:prstGeom>
            <a:noFill/>
            <a:ln cap="flat" cmpd="sng" w="9525">
              <a:solidFill>
                <a:srgbClr val="FFFFFF"/>
              </a:solidFill>
              <a:prstDash val="solid"/>
              <a:round/>
              <a:headEnd len="sm" w="sm" type="none"/>
              <a:tailEnd len="sm" w="sm" type="none"/>
            </a:ln>
          </p:spPr>
        </p:pic>
        <p:pic>
          <p:nvPicPr>
            <p:cNvPr id="61" name="Google Shape;61;p1"/>
            <p:cNvPicPr preferRelativeResize="0"/>
            <p:nvPr/>
          </p:nvPicPr>
          <p:blipFill rotWithShape="1">
            <a:blip r:embed="rId5">
              <a:alphaModFix amt="66000"/>
            </a:blip>
            <a:srcRect b="0" l="0" r="0" t="0"/>
            <a:stretch/>
          </p:blipFill>
          <p:spPr>
            <a:xfrm>
              <a:off x="2646175" y="1420675"/>
              <a:ext cx="418775" cy="418775"/>
            </a:xfrm>
            <a:prstGeom prst="rect">
              <a:avLst/>
            </a:prstGeom>
            <a:noFill/>
            <a:ln>
              <a:noFill/>
            </a:ln>
          </p:spPr>
        </p:pic>
        <p:pic>
          <p:nvPicPr>
            <p:cNvPr id="62" name="Google Shape;62;p1"/>
            <p:cNvPicPr preferRelativeResize="0"/>
            <p:nvPr/>
          </p:nvPicPr>
          <p:blipFill rotWithShape="1">
            <a:blip r:embed="rId5">
              <a:alphaModFix amt="66000"/>
            </a:blip>
            <a:srcRect b="0" l="0" r="0" t="0"/>
            <a:stretch/>
          </p:blipFill>
          <p:spPr>
            <a:xfrm>
              <a:off x="2272475" y="1134400"/>
              <a:ext cx="418775" cy="418775"/>
            </a:xfrm>
            <a:prstGeom prst="rect">
              <a:avLst/>
            </a:prstGeom>
            <a:noFill/>
            <a:ln>
              <a:noFill/>
            </a:ln>
          </p:spPr>
        </p:pic>
        <p:pic>
          <p:nvPicPr>
            <p:cNvPr id="63" name="Google Shape;63;p1"/>
            <p:cNvPicPr preferRelativeResize="0"/>
            <p:nvPr/>
          </p:nvPicPr>
          <p:blipFill rotWithShape="1">
            <a:blip r:embed="rId5">
              <a:alphaModFix amt="66000"/>
            </a:blip>
            <a:srcRect b="0" l="0" r="0" t="0"/>
            <a:stretch/>
          </p:blipFill>
          <p:spPr>
            <a:xfrm>
              <a:off x="2653475" y="829600"/>
              <a:ext cx="418775" cy="41877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507125" y="1015950"/>
            <a:ext cx="7532700" cy="38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en" sz="1200">
                <a:solidFill>
                  <a:schemeClr val="dk1"/>
                </a:solidFill>
              </a:rPr>
              <a:t>The following four algorithms were used to predict smartphone addiction:</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arenR"/>
            </a:pPr>
            <a:r>
              <a:rPr b="1" lang="en" sz="1200">
                <a:solidFill>
                  <a:schemeClr val="dk1"/>
                </a:solidFill>
              </a:rPr>
              <a:t>Logistic Regression</a:t>
            </a:r>
            <a:r>
              <a:rPr lang="en" sz="1200">
                <a:solidFill>
                  <a:schemeClr val="dk1"/>
                </a:solidFill>
              </a:rPr>
              <a:t>:</a:t>
            </a:r>
            <a:r>
              <a:rPr lang="en" sz="1200">
                <a:solidFill>
                  <a:schemeClr val="dk1"/>
                </a:solidFill>
                <a:highlight>
                  <a:schemeClr val="lt1"/>
                </a:highlight>
              </a:rPr>
              <a:t> Logistic regression is a statistical model that uses a logistic function to model a binary dependent variable.</a:t>
            </a:r>
            <a:endParaRPr sz="1200">
              <a:solidFill>
                <a:schemeClr val="dk1"/>
              </a:solidFill>
              <a:highlight>
                <a:schemeClr val="lt1"/>
              </a:highlight>
            </a:endParaRPr>
          </a:p>
          <a:p>
            <a:pPr indent="0" lvl="0" marL="457200" rtl="0" algn="l">
              <a:lnSpc>
                <a:spcPct val="115000"/>
              </a:lnSpc>
              <a:spcBef>
                <a:spcPts val="1200"/>
              </a:spcBef>
              <a:spcAft>
                <a:spcPts val="0"/>
              </a:spcAft>
              <a:buSzPts val="1800"/>
              <a:buNone/>
            </a:pPr>
            <a:r>
              <a:t/>
            </a:r>
            <a:endParaRPr sz="1200">
              <a:solidFill>
                <a:schemeClr val="dk1"/>
              </a:solidFill>
              <a:highlight>
                <a:schemeClr val="lt1"/>
              </a:highlight>
            </a:endParaRPr>
          </a:p>
          <a:p>
            <a:pPr indent="0" lvl="0" marL="457200" rtl="0" algn="l">
              <a:lnSpc>
                <a:spcPct val="115000"/>
              </a:lnSpc>
              <a:spcBef>
                <a:spcPts val="1200"/>
              </a:spcBef>
              <a:spcAft>
                <a:spcPts val="0"/>
              </a:spcAft>
              <a:buSzPts val="1800"/>
              <a:buNone/>
            </a:pPr>
            <a:r>
              <a:t/>
            </a:r>
            <a:endParaRPr sz="1200">
              <a:solidFill>
                <a:schemeClr val="dk1"/>
              </a:solidFill>
              <a:highlight>
                <a:schemeClr val="lt1"/>
              </a:highlight>
            </a:endParaRPr>
          </a:p>
          <a:p>
            <a:pPr indent="0" lvl="0" marL="457200" rtl="0" algn="l">
              <a:lnSpc>
                <a:spcPct val="115000"/>
              </a:lnSpc>
              <a:spcBef>
                <a:spcPts val="1200"/>
              </a:spcBef>
              <a:spcAft>
                <a:spcPts val="0"/>
              </a:spcAft>
              <a:buSzPts val="1800"/>
              <a:buNone/>
            </a:pPr>
            <a:r>
              <a:t/>
            </a:r>
            <a:endParaRPr sz="1200">
              <a:solidFill>
                <a:schemeClr val="dk1"/>
              </a:solidFill>
              <a:highlight>
                <a:schemeClr val="lt1"/>
              </a:highlight>
            </a:endParaRPr>
          </a:p>
          <a:p>
            <a:pPr indent="0" lvl="0" marL="457200" rtl="0" algn="l">
              <a:lnSpc>
                <a:spcPct val="115000"/>
              </a:lnSpc>
              <a:spcBef>
                <a:spcPts val="1200"/>
              </a:spcBef>
              <a:spcAft>
                <a:spcPts val="0"/>
              </a:spcAft>
              <a:buSzPts val="1800"/>
              <a:buNone/>
            </a:pPr>
            <a:r>
              <a:t/>
            </a:r>
            <a:endParaRPr sz="1200">
              <a:solidFill>
                <a:schemeClr val="dk1"/>
              </a:solidFill>
              <a:highlight>
                <a:schemeClr val="lt1"/>
              </a:highlight>
            </a:endParaRPr>
          </a:p>
          <a:p>
            <a:pPr indent="0" lvl="0" marL="457200" rtl="0" algn="l">
              <a:lnSpc>
                <a:spcPct val="115000"/>
              </a:lnSpc>
              <a:spcBef>
                <a:spcPts val="1200"/>
              </a:spcBef>
              <a:spcAft>
                <a:spcPts val="0"/>
              </a:spcAft>
              <a:buSzPts val="1800"/>
              <a:buNone/>
            </a:pPr>
            <a:r>
              <a:t/>
            </a:r>
            <a:endParaRPr sz="1200">
              <a:solidFill>
                <a:schemeClr val="dk1"/>
              </a:solidFill>
              <a:highlight>
                <a:schemeClr val="lt1"/>
              </a:highlight>
            </a:endParaRPr>
          </a:p>
          <a:p>
            <a:pPr indent="0" lvl="0" marL="457200" rtl="0" algn="l">
              <a:lnSpc>
                <a:spcPct val="115000"/>
              </a:lnSpc>
              <a:spcBef>
                <a:spcPts val="1200"/>
              </a:spcBef>
              <a:spcAft>
                <a:spcPts val="0"/>
              </a:spcAft>
              <a:buSzPts val="1800"/>
              <a:buNone/>
            </a:pPr>
            <a:br>
              <a:rPr lang="en" sz="1200">
                <a:solidFill>
                  <a:schemeClr val="dk1"/>
                </a:solidFill>
                <a:highlight>
                  <a:schemeClr val="lt1"/>
                </a:highlight>
              </a:rPr>
            </a:br>
            <a:endParaRPr sz="1200">
              <a:solidFill>
                <a:schemeClr val="dk1"/>
              </a:solidFill>
              <a:highlight>
                <a:schemeClr val="lt1"/>
              </a:highlight>
            </a:endParaRPr>
          </a:p>
          <a:p>
            <a:pPr indent="0" lvl="0" marL="457200" rtl="0" algn="l">
              <a:lnSpc>
                <a:spcPct val="115000"/>
              </a:lnSpc>
              <a:spcBef>
                <a:spcPts val="1200"/>
              </a:spcBef>
              <a:spcAft>
                <a:spcPts val="1200"/>
              </a:spcAft>
              <a:buSzPts val="1800"/>
              <a:buNone/>
            </a:pPr>
            <a:r>
              <a:t/>
            </a:r>
            <a:endParaRPr sz="1200">
              <a:solidFill>
                <a:schemeClr val="dk1"/>
              </a:solidFill>
              <a:highlight>
                <a:schemeClr val="lt1"/>
              </a:highlight>
            </a:endParaRPr>
          </a:p>
        </p:txBody>
      </p:sp>
      <p:sp>
        <p:nvSpPr>
          <p:cNvPr id="160" name="Google Shape;160;p17"/>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Learning Algorithms Used</a:t>
            </a:r>
            <a:endParaRPr b="0" i="0" sz="1400" u="none" cap="none" strike="noStrike">
              <a:solidFill>
                <a:schemeClr val="dk1"/>
              </a:solidFill>
              <a:latin typeface="Lato"/>
              <a:ea typeface="Lato"/>
              <a:cs typeface="Lato"/>
              <a:sym typeface="Lato"/>
            </a:endParaRPr>
          </a:p>
        </p:txBody>
      </p:sp>
      <p:cxnSp>
        <p:nvCxnSpPr>
          <p:cNvPr id="161" name="Google Shape;161;p17"/>
          <p:cNvCxnSpPr>
            <a:endCxn id="160" idx="2"/>
          </p:cNvCxnSpPr>
          <p:nvPr/>
        </p:nvCxnSpPr>
        <p:spPr>
          <a:xfrm>
            <a:off x="739625" y="713950"/>
            <a:ext cx="3078300" cy="1200"/>
          </a:xfrm>
          <a:prstGeom prst="straightConnector1">
            <a:avLst/>
          </a:prstGeom>
          <a:noFill/>
          <a:ln cap="flat" cmpd="sng" w="28575">
            <a:solidFill>
              <a:srgbClr val="1A1A1A"/>
            </a:solidFill>
            <a:prstDash val="solid"/>
            <a:round/>
            <a:headEnd len="sm" w="sm" type="none"/>
            <a:tailEnd len="sm" w="sm" type="none"/>
          </a:ln>
        </p:spPr>
      </p:cxnSp>
      <p:pic>
        <p:nvPicPr>
          <p:cNvPr id="162" name="Google Shape;162;p17"/>
          <p:cNvPicPr preferRelativeResize="0"/>
          <p:nvPr/>
        </p:nvPicPr>
        <p:blipFill rotWithShape="1">
          <a:blip r:embed="rId4">
            <a:alphaModFix/>
          </a:blip>
          <a:srcRect b="0" l="0" r="0" t="0"/>
          <a:stretch/>
        </p:blipFill>
        <p:spPr>
          <a:xfrm>
            <a:off x="848613" y="2088125"/>
            <a:ext cx="3908925" cy="2088150"/>
          </a:xfrm>
          <a:prstGeom prst="rect">
            <a:avLst/>
          </a:prstGeom>
          <a:noFill/>
          <a:ln>
            <a:noFill/>
          </a:ln>
        </p:spPr>
      </p:pic>
      <p:sp>
        <p:nvSpPr>
          <p:cNvPr id="163" name="Google Shape;163;p17"/>
          <p:cNvSpPr txBox="1"/>
          <p:nvPr/>
        </p:nvSpPr>
        <p:spPr>
          <a:xfrm>
            <a:off x="5373125" y="2362350"/>
            <a:ext cx="2666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Linear Model: Calculate a linear function and then a threshold.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Logistic Model: It estimates the class probability directly.</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2420" u="sng">
                <a:latin typeface="Lato"/>
                <a:ea typeface="Lato"/>
                <a:cs typeface="Lato"/>
                <a:sym typeface="Lato"/>
              </a:rPr>
              <a:t>Learning Algorithms (contd.)</a:t>
            </a:r>
            <a:endParaRPr b="1" sz="2420" u="sng">
              <a:latin typeface="Lato"/>
              <a:ea typeface="Lato"/>
              <a:cs typeface="Lato"/>
              <a:sym typeface="Lato"/>
            </a:endParaRPr>
          </a:p>
        </p:txBody>
      </p:sp>
      <p:sp>
        <p:nvSpPr>
          <p:cNvPr id="169" name="Google Shape;16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dk1"/>
                </a:solidFill>
              </a:rPr>
              <a:t>2) </a:t>
            </a:r>
            <a:r>
              <a:rPr b="1" lang="en" sz="1200">
                <a:solidFill>
                  <a:schemeClr val="dk1"/>
                </a:solidFill>
                <a:highlight>
                  <a:schemeClr val="lt1"/>
                </a:highlight>
              </a:rPr>
              <a:t>Decision Tree</a:t>
            </a:r>
            <a:r>
              <a:rPr lang="en" sz="1200">
                <a:solidFill>
                  <a:schemeClr val="dk1"/>
                </a:solidFill>
                <a:highlight>
                  <a:schemeClr val="lt1"/>
                </a:highlight>
              </a:rPr>
              <a:t>:  Decision Trees are a type of Supervised Machine Learning (that is you explain what the input is and what the corresponding output is in the training data) where the data is continuously split according to a certain parameter.</a:t>
            </a:r>
            <a:br>
              <a:rPr lang="en" sz="1200">
                <a:solidFill>
                  <a:schemeClr val="dk1"/>
                </a:solidFill>
                <a:highlight>
                  <a:schemeClr val="lt1"/>
                </a:highlight>
              </a:rPr>
            </a:br>
            <a:endParaRPr sz="1200">
              <a:solidFill>
                <a:schemeClr val="dk1"/>
              </a:solidFill>
            </a:endParaRPr>
          </a:p>
        </p:txBody>
      </p:sp>
      <p:pic>
        <p:nvPicPr>
          <p:cNvPr id="170" name="Google Shape;170;p18"/>
          <p:cNvPicPr preferRelativeResize="0"/>
          <p:nvPr/>
        </p:nvPicPr>
        <p:blipFill rotWithShape="1">
          <a:blip r:embed="rId3">
            <a:alphaModFix/>
          </a:blip>
          <a:srcRect b="0" l="0" r="0" t="0"/>
          <a:stretch/>
        </p:blipFill>
        <p:spPr>
          <a:xfrm>
            <a:off x="878475" y="1952175"/>
            <a:ext cx="3600025" cy="2400025"/>
          </a:xfrm>
          <a:prstGeom prst="rect">
            <a:avLst/>
          </a:prstGeom>
          <a:noFill/>
          <a:ln>
            <a:noFill/>
          </a:ln>
        </p:spPr>
      </p:pic>
      <p:sp>
        <p:nvSpPr>
          <p:cNvPr id="171" name="Google Shape;171;p18"/>
          <p:cNvSpPr txBox="1"/>
          <p:nvPr/>
        </p:nvSpPr>
        <p:spPr>
          <a:xfrm>
            <a:off x="5514125" y="2276600"/>
            <a:ext cx="3236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 order to decide which feature to select in order to split the dataset, we calculate entropy of each feature . Higher the entropy, lesser the purity and higher the impurity. </a:t>
            </a:r>
            <a:endParaRPr b="0" i="0" sz="1200" u="none" cap="none" strike="noStrike">
              <a:solidFill>
                <a:srgbClr val="000000"/>
              </a:solidFill>
              <a:latin typeface="Arial"/>
              <a:ea typeface="Arial"/>
              <a:cs typeface="Arial"/>
              <a:sym typeface="Arial"/>
            </a:endParaRPr>
          </a:p>
        </p:txBody>
      </p:sp>
      <p:pic>
        <p:nvPicPr>
          <p:cNvPr id="172" name="Google Shape;172;p18"/>
          <p:cNvPicPr preferRelativeResize="0"/>
          <p:nvPr/>
        </p:nvPicPr>
        <p:blipFill rotWithShape="1">
          <a:blip r:embed="rId4">
            <a:alphaModFix/>
          </a:blip>
          <a:srcRect b="0" l="0" r="0" t="0"/>
          <a:stretch/>
        </p:blipFill>
        <p:spPr>
          <a:xfrm>
            <a:off x="5544175" y="3200000"/>
            <a:ext cx="2807550" cy="7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400" u="sng">
                <a:latin typeface="Lato"/>
                <a:ea typeface="Lato"/>
                <a:cs typeface="Lato"/>
                <a:sym typeface="Lato"/>
              </a:rPr>
              <a:t>Learning Algorithms (contd.)</a:t>
            </a:r>
            <a:endParaRPr b="1" sz="2400" u="sng">
              <a:latin typeface="Lato"/>
              <a:ea typeface="Lato"/>
              <a:cs typeface="Lato"/>
              <a:sym typeface="Lato"/>
            </a:endParaRPr>
          </a:p>
        </p:txBody>
      </p:sp>
      <p:sp>
        <p:nvSpPr>
          <p:cNvPr id="178" name="Google Shape;17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dk1"/>
                </a:solidFill>
              </a:rPr>
              <a:t>3) </a:t>
            </a:r>
            <a:r>
              <a:rPr b="1" lang="en" sz="1200">
                <a:solidFill>
                  <a:schemeClr val="dk1"/>
                </a:solidFill>
                <a:highlight>
                  <a:schemeClr val="lt1"/>
                </a:highlight>
              </a:rPr>
              <a:t>k-Nearest Neighbors</a:t>
            </a:r>
            <a:r>
              <a:rPr lang="en" sz="1200">
                <a:solidFill>
                  <a:schemeClr val="dk1"/>
                </a:solidFill>
                <a:highlight>
                  <a:schemeClr val="lt1"/>
                </a:highlight>
              </a:rPr>
              <a:t>: kNN tries to predict the correct class for the test data by calculating the distance between the test data and all the training points. </a:t>
            </a:r>
            <a:br>
              <a:rPr lang="en" sz="1200">
                <a:solidFill>
                  <a:schemeClr val="dk1"/>
                </a:solidFill>
                <a:highlight>
                  <a:schemeClr val="lt1"/>
                </a:highlight>
              </a:rPr>
            </a:br>
            <a:endParaRPr sz="1200">
              <a:solidFill>
                <a:schemeClr val="dk1"/>
              </a:solidFill>
            </a:endParaRPr>
          </a:p>
        </p:txBody>
      </p:sp>
      <p:pic>
        <p:nvPicPr>
          <p:cNvPr id="179" name="Google Shape;179;p19"/>
          <p:cNvPicPr preferRelativeResize="0"/>
          <p:nvPr/>
        </p:nvPicPr>
        <p:blipFill rotWithShape="1">
          <a:blip r:embed="rId3">
            <a:alphaModFix/>
          </a:blip>
          <a:srcRect b="0" l="0" r="0" t="0"/>
          <a:stretch/>
        </p:blipFill>
        <p:spPr>
          <a:xfrm>
            <a:off x="929021" y="1735571"/>
            <a:ext cx="3763825" cy="3279825"/>
          </a:xfrm>
          <a:prstGeom prst="rect">
            <a:avLst/>
          </a:prstGeom>
          <a:noFill/>
          <a:ln>
            <a:noFill/>
          </a:ln>
        </p:spPr>
      </p:pic>
      <p:sp>
        <p:nvSpPr>
          <p:cNvPr id="180" name="Google Shape;180;p19"/>
          <p:cNvSpPr txBox="1"/>
          <p:nvPr/>
        </p:nvSpPr>
        <p:spPr>
          <a:xfrm>
            <a:off x="4890375" y="1943500"/>
            <a:ext cx="4067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 kNN, algebraic distances are calculated but as soon as a categorical variable comes we calculate hamming distance. The dataset is standardized when we have a mix of numerical and categorical variables.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Hamming distance D</a:t>
            </a:r>
            <a:r>
              <a:rPr b="0" baseline="-25000" i="0" lang="en" sz="1200" u="none" cap="none" strike="noStrike">
                <a:solidFill>
                  <a:srgbClr val="000000"/>
                </a:solidFill>
                <a:latin typeface="Arial"/>
                <a:ea typeface="Arial"/>
                <a:cs typeface="Arial"/>
                <a:sym typeface="Arial"/>
              </a:rPr>
              <a:t>H,</a:t>
            </a: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p:txBody>
      </p:sp>
      <p:pic>
        <p:nvPicPr>
          <p:cNvPr id="181" name="Google Shape;181;p19"/>
          <p:cNvPicPr preferRelativeResize="0"/>
          <p:nvPr/>
        </p:nvPicPr>
        <p:blipFill rotWithShape="1">
          <a:blip r:embed="rId4">
            <a:alphaModFix/>
          </a:blip>
          <a:srcRect b="0" l="0" r="0" t="0"/>
          <a:stretch/>
        </p:blipFill>
        <p:spPr>
          <a:xfrm>
            <a:off x="5684512" y="3091425"/>
            <a:ext cx="2479425" cy="187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400" u="sng">
                <a:latin typeface="Lato"/>
                <a:ea typeface="Lato"/>
                <a:cs typeface="Lato"/>
                <a:sym typeface="Lato"/>
              </a:rPr>
              <a:t>Learning Algorithms (contd.)</a:t>
            </a:r>
            <a:endParaRPr b="1" sz="2400" u="sng">
              <a:latin typeface="Lato"/>
              <a:ea typeface="Lato"/>
              <a:cs typeface="Lato"/>
              <a:sym typeface="Lato"/>
            </a:endParaRPr>
          </a:p>
        </p:txBody>
      </p:sp>
      <p:sp>
        <p:nvSpPr>
          <p:cNvPr id="187" name="Google Shape;18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200">
                <a:solidFill>
                  <a:schemeClr val="dk1"/>
                </a:solidFill>
              </a:rPr>
              <a:t>4) </a:t>
            </a:r>
            <a:r>
              <a:rPr b="1" lang="en" sz="1200">
                <a:solidFill>
                  <a:schemeClr val="dk1"/>
                </a:solidFill>
                <a:highlight>
                  <a:schemeClr val="lt1"/>
                </a:highlight>
              </a:rPr>
              <a:t>Naive Bayes</a:t>
            </a:r>
            <a:r>
              <a:rPr lang="en" sz="1200">
                <a:solidFill>
                  <a:schemeClr val="dk1"/>
                </a:solidFill>
                <a:highlight>
                  <a:schemeClr val="lt1"/>
                </a:highlight>
              </a:rPr>
              <a:t>: </a:t>
            </a:r>
            <a:r>
              <a:rPr lang="en" sz="1200">
                <a:solidFill>
                  <a:srgbClr val="212529"/>
                </a:solidFill>
                <a:highlight>
                  <a:schemeClr val="lt1"/>
                </a:highlight>
              </a:rPr>
              <a:t>S</a:t>
            </a:r>
            <a:r>
              <a:rPr lang="en" sz="1200">
                <a:solidFill>
                  <a:srgbClr val="212529"/>
                </a:solidFill>
                <a:highlight>
                  <a:srgbClr val="FFFFFF"/>
                </a:highlight>
              </a:rPr>
              <a:t>upervised learning algorithms based on applying Bayes’ theorem with the “naive” assumption of conditional independence between every pair of features given the value of the class variable. </a:t>
            </a:r>
            <a:r>
              <a:rPr lang="en" sz="1200">
                <a:solidFill>
                  <a:schemeClr val="dk1"/>
                </a:solidFill>
                <a:highlight>
                  <a:schemeClr val="lt1"/>
                </a:highlight>
              </a:rPr>
              <a:t> </a:t>
            </a:r>
            <a:br>
              <a:rPr lang="en" sz="1200">
                <a:solidFill>
                  <a:schemeClr val="dk1"/>
                </a:solidFill>
                <a:highlight>
                  <a:schemeClr val="lt1"/>
                </a:highlight>
              </a:rPr>
            </a:br>
            <a:endParaRPr sz="1200">
              <a:solidFill>
                <a:schemeClr val="dk1"/>
              </a:solidFill>
            </a:endParaRPr>
          </a:p>
        </p:txBody>
      </p:sp>
      <p:pic>
        <p:nvPicPr>
          <p:cNvPr id="188" name="Google Shape;188;p20"/>
          <p:cNvPicPr preferRelativeResize="0"/>
          <p:nvPr/>
        </p:nvPicPr>
        <p:blipFill rotWithShape="1">
          <a:blip r:embed="rId3">
            <a:alphaModFix/>
          </a:blip>
          <a:srcRect b="0" l="0" r="0" t="0"/>
          <a:stretch/>
        </p:blipFill>
        <p:spPr>
          <a:xfrm>
            <a:off x="455775" y="1779300"/>
            <a:ext cx="4687724" cy="295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idx="1" type="body"/>
          </p:nvPr>
        </p:nvSpPr>
        <p:spPr>
          <a:xfrm>
            <a:off x="464100" y="1125375"/>
            <a:ext cx="8520600" cy="3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n" sz="1200">
                <a:solidFill>
                  <a:schemeClr val="dk1"/>
                </a:solidFill>
                <a:latin typeface="Lato"/>
                <a:ea typeface="Lato"/>
                <a:cs typeface="Lato"/>
                <a:sym typeface="Lato"/>
              </a:rPr>
              <a:t>The table shows results obtained when model was trained using different algorithms.</a:t>
            </a:r>
            <a:endParaRPr sz="1200">
              <a:solidFill>
                <a:schemeClr val="dk1"/>
              </a:solidFill>
              <a:latin typeface="Lato"/>
              <a:ea typeface="Lato"/>
              <a:cs typeface="Lato"/>
              <a:sym typeface="Lato"/>
            </a:endParaRPr>
          </a:p>
        </p:txBody>
      </p:sp>
      <p:sp>
        <p:nvSpPr>
          <p:cNvPr id="194" name="Google Shape;194;p21"/>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Conclusion and Results</a:t>
            </a:r>
            <a:endParaRPr b="0" i="0" sz="1400" u="none" cap="none" strike="noStrike">
              <a:solidFill>
                <a:schemeClr val="dk1"/>
              </a:solidFill>
              <a:latin typeface="Lato"/>
              <a:ea typeface="Lato"/>
              <a:cs typeface="Lato"/>
              <a:sym typeface="Lato"/>
            </a:endParaRPr>
          </a:p>
        </p:txBody>
      </p:sp>
      <p:cxnSp>
        <p:nvCxnSpPr>
          <p:cNvPr id="195" name="Google Shape;195;p21"/>
          <p:cNvCxnSpPr/>
          <p:nvPr/>
        </p:nvCxnSpPr>
        <p:spPr>
          <a:xfrm flipH="1" rot="10800000">
            <a:off x="593824" y="705249"/>
            <a:ext cx="2984400" cy="9900"/>
          </a:xfrm>
          <a:prstGeom prst="straightConnector1">
            <a:avLst/>
          </a:prstGeom>
          <a:noFill/>
          <a:ln cap="flat" cmpd="sng" w="28575">
            <a:solidFill>
              <a:srgbClr val="1A1A1A"/>
            </a:solidFill>
            <a:prstDash val="solid"/>
            <a:round/>
            <a:headEnd len="sm" w="sm" type="none"/>
            <a:tailEnd len="sm" w="sm" type="none"/>
          </a:ln>
        </p:spPr>
      </p:cxnSp>
      <p:graphicFrame>
        <p:nvGraphicFramePr>
          <p:cNvPr id="196" name="Google Shape;196;p21"/>
          <p:cNvGraphicFramePr/>
          <p:nvPr/>
        </p:nvGraphicFramePr>
        <p:xfrm>
          <a:off x="556000" y="1789663"/>
          <a:ext cx="3000000" cy="3000000"/>
        </p:xfrm>
        <a:graphic>
          <a:graphicData uri="http://schemas.openxmlformats.org/drawingml/2006/table">
            <a:tbl>
              <a:tblPr>
                <a:noFill/>
                <a:tableStyleId>{1C3E0070-FDA6-458D-982D-373F7804826B}</a:tableStyleId>
              </a:tblPr>
              <a:tblGrid>
                <a:gridCol w="2557300"/>
                <a:gridCol w="2271725"/>
                <a:gridCol w="1551425"/>
              </a:tblGrid>
              <a:tr h="3216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Lato"/>
                          <a:ea typeface="Lato"/>
                          <a:cs typeface="Lato"/>
                          <a:sym typeface="Lato"/>
                        </a:rPr>
                        <a:t>Algorithm </a:t>
                      </a:r>
                      <a:endParaRPr b="1" sz="1000" u="none" cap="none" strike="noStrike">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Lato"/>
                          <a:ea typeface="Lato"/>
                          <a:cs typeface="Lato"/>
                          <a:sym typeface="Lato"/>
                        </a:rPr>
                        <a:t>Accuracy(Test)</a:t>
                      </a:r>
                      <a:endParaRPr b="1" sz="1000" u="none" cap="none" strike="noStrike">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Lato"/>
                          <a:ea typeface="Lato"/>
                          <a:cs typeface="Lato"/>
                          <a:sym typeface="Lato"/>
                        </a:rPr>
                        <a:t>Accuracy(Train)</a:t>
                      </a:r>
                      <a:endParaRPr b="1" sz="1000" u="none" cap="none" strike="noStrike">
                        <a:latin typeface="Lato"/>
                        <a:ea typeface="Lato"/>
                        <a:cs typeface="Lato"/>
                        <a:sym typeface="La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DAF8"/>
                    </a:solidFill>
                  </a:tcPr>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Logistic Regression</a:t>
                      </a:r>
                      <a:endParaRPr sz="1000" u="none" cap="none" strike="noStrike">
                        <a:latin typeface="Lato"/>
                        <a:ea typeface="Lato"/>
                        <a:cs typeface="Lato"/>
                        <a:sym typeface="Lat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57%</a:t>
                      </a:r>
                      <a:endParaRPr sz="1000" u="none" cap="none" strike="noStrike">
                        <a:latin typeface="Lato"/>
                        <a:ea typeface="Lato"/>
                        <a:cs typeface="Lato"/>
                        <a:sym typeface="Lato"/>
                      </a:endParaRPr>
                    </a:p>
                  </a:txBody>
                  <a:tcPr marT="91425" marB="91425" marR="91425" marL="91425">
                    <a:lnT cap="flat" cmpd="sng" w="9525">
                      <a:solidFill>
                        <a:srgbClr val="FFFFFF"/>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72%</a:t>
                      </a:r>
                      <a:endParaRPr sz="1000" u="none" cap="none" strike="noStrike">
                        <a:latin typeface="Lato"/>
                        <a:ea typeface="Lato"/>
                        <a:cs typeface="Lato"/>
                        <a:sym typeface="Lato"/>
                      </a:endParaRPr>
                    </a:p>
                  </a:txBody>
                  <a:tcPr marT="91425" marB="91425" marR="91425" marL="91425">
                    <a:lnT cap="flat" cmpd="sng" w="9525">
                      <a:solidFill>
                        <a:srgbClr val="FFFFFF"/>
                      </a:solidFill>
                      <a:prstDash val="solid"/>
                      <a:round/>
                      <a:headEnd len="sm" w="sm" type="none"/>
                      <a:tailEnd len="sm" w="sm" type="none"/>
                    </a:lnT>
                  </a:tcPr>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Decision Tree</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81%</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90%</a:t>
                      </a:r>
                      <a:endParaRPr sz="1000" u="none" cap="none" strike="noStrike">
                        <a:latin typeface="Lato"/>
                        <a:ea typeface="Lato"/>
                        <a:cs typeface="Lato"/>
                        <a:sym typeface="Lato"/>
                      </a:endParaRPr>
                    </a:p>
                  </a:txBody>
                  <a:tcPr marT="91425" marB="91425" marR="91425" marL="91425"/>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KNN</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53.3%</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77%</a:t>
                      </a:r>
                      <a:endParaRPr sz="1000" u="none" cap="none" strike="noStrike">
                        <a:latin typeface="Lato"/>
                        <a:ea typeface="Lato"/>
                        <a:cs typeface="Lato"/>
                        <a:sym typeface="Lato"/>
                      </a:endParaRPr>
                    </a:p>
                  </a:txBody>
                  <a:tcPr marT="91425" marB="91425" marR="91425" marL="91425"/>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Naive Bayes</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60%</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82.35%</a:t>
                      </a:r>
                      <a:endParaRPr sz="1000" u="none" cap="none" strike="noStrike">
                        <a:latin typeface="Lato"/>
                        <a:ea typeface="Lato"/>
                        <a:cs typeface="Lato"/>
                        <a:sym typeface="Lato"/>
                      </a:endParaRPr>
                    </a:p>
                  </a:txBody>
                  <a:tcPr marT="91425" marB="91425" marR="91425" marL="91425"/>
                </a:tc>
              </a:tr>
            </a:tbl>
          </a:graphicData>
        </a:graphic>
      </p:graphicFrame>
      <p:sp>
        <p:nvSpPr>
          <p:cNvPr id="197" name="Google Shape;197;p21"/>
          <p:cNvSpPr txBox="1"/>
          <p:nvPr/>
        </p:nvSpPr>
        <p:spPr>
          <a:xfrm>
            <a:off x="438750" y="4065375"/>
            <a:ext cx="6954900" cy="79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Lato"/>
                <a:ea typeface="Lato"/>
                <a:cs typeface="Lato"/>
                <a:sym typeface="Lato"/>
              </a:rPr>
              <a:t>=&gt; Decision Tree </a:t>
            </a:r>
            <a:r>
              <a:rPr b="0" i="0" lang="en" sz="1200" u="none" cap="none" strike="noStrike">
                <a:solidFill>
                  <a:schemeClr val="dk1"/>
                </a:solidFill>
                <a:latin typeface="Lato"/>
                <a:ea typeface="Lato"/>
                <a:cs typeface="Lato"/>
                <a:sym typeface="Lato"/>
              </a:rPr>
              <a:t>provides best results with a </a:t>
            </a:r>
            <a:r>
              <a:rPr b="1" i="0" lang="en" sz="1200" u="none" cap="none" strike="noStrike">
                <a:solidFill>
                  <a:schemeClr val="dk1"/>
                </a:solidFill>
                <a:latin typeface="Lato"/>
                <a:ea typeface="Lato"/>
                <a:cs typeface="Lato"/>
                <a:sym typeface="Lato"/>
              </a:rPr>
              <a:t>maximum accuracy of 81% </a:t>
            </a:r>
            <a:r>
              <a:rPr b="0" i="0" lang="en" sz="1200" u="none" cap="none" strike="noStrike">
                <a:solidFill>
                  <a:schemeClr val="dk1"/>
                </a:solidFill>
                <a:latin typeface="Lato"/>
                <a:ea typeface="Lato"/>
                <a:cs typeface="Lato"/>
                <a:sym typeface="Lato"/>
              </a:rPr>
              <a:t>on the test data set and accuracy of 90% on training data set.</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Conclusion and Results</a:t>
            </a:r>
            <a:endParaRPr b="0" i="0" sz="1400" u="none" cap="none" strike="noStrike">
              <a:solidFill>
                <a:schemeClr val="dk1"/>
              </a:solidFill>
              <a:latin typeface="Lato"/>
              <a:ea typeface="Lato"/>
              <a:cs typeface="Lato"/>
              <a:sym typeface="Lato"/>
            </a:endParaRPr>
          </a:p>
        </p:txBody>
      </p:sp>
      <p:cxnSp>
        <p:nvCxnSpPr>
          <p:cNvPr id="203" name="Google Shape;203;p22"/>
          <p:cNvCxnSpPr/>
          <p:nvPr/>
        </p:nvCxnSpPr>
        <p:spPr>
          <a:xfrm flipH="1" rot="10800000">
            <a:off x="593824" y="705249"/>
            <a:ext cx="2984400" cy="9900"/>
          </a:xfrm>
          <a:prstGeom prst="straightConnector1">
            <a:avLst/>
          </a:prstGeom>
          <a:noFill/>
          <a:ln cap="flat" cmpd="sng" w="28575">
            <a:solidFill>
              <a:srgbClr val="1A1A1A"/>
            </a:solidFill>
            <a:prstDash val="solid"/>
            <a:round/>
            <a:headEnd len="sm" w="sm" type="none"/>
            <a:tailEnd len="sm" w="sm" type="none"/>
          </a:ln>
        </p:spPr>
      </p:cxnSp>
      <p:sp>
        <p:nvSpPr>
          <p:cNvPr id="204" name="Google Shape;204;p22"/>
          <p:cNvSpPr txBox="1"/>
          <p:nvPr/>
        </p:nvSpPr>
        <p:spPr>
          <a:xfrm>
            <a:off x="503700" y="1055525"/>
            <a:ext cx="403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Pearson’s Coefficients for different features</a:t>
            </a:r>
            <a:endParaRPr b="1" i="0" sz="1400" u="none" cap="none" strike="noStrike">
              <a:solidFill>
                <a:srgbClr val="000000"/>
              </a:solidFill>
              <a:latin typeface="Lato"/>
              <a:ea typeface="Lato"/>
              <a:cs typeface="Lato"/>
              <a:sym typeface="Lato"/>
            </a:endParaRPr>
          </a:p>
        </p:txBody>
      </p:sp>
      <p:graphicFrame>
        <p:nvGraphicFramePr>
          <p:cNvPr id="205" name="Google Shape;205;p22"/>
          <p:cNvGraphicFramePr/>
          <p:nvPr/>
        </p:nvGraphicFramePr>
        <p:xfrm>
          <a:off x="611725" y="1592463"/>
          <a:ext cx="3000000" cy="3000000"/>
        </p:xfrm>
        <a:graphic>
          <a:graphicData uri="http://schemas.openxmlformats.org/drawingml/2006/table">
            <a:tbl>
              <a:tblPr>
                <a:noFill/>
                <a:tableStyleId>{1C3E0070-FDA6-458D-982D-373F7804826B}</a:tableStyleId>
              </a:tblPr>
              <a:tblGrid>
                <a:gridCol w="2557300"/>
                <a:gridCol w="2271725"/>
              </a:tblGrid>
              <a:tr h="3216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Lato"/>
                          <a:ea typeface="Lato"/>
                          <a:cs typeface="Lato"/>
                          <a:sym typeface="Lato"/>
                        </a:rPr>
                        <a:t>Feature</a:t>
                      </a:r>
                      <a:endParaRPr b="1" sz="1000" u="none" cap="none" strike="noStrike">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Lato"/>
                          <a:ea typeface="Lato"/>
                          <a:cs typeface="Lato"/>
                          <a:sym typeface="Lato"/>
                        </a:rPr>
                        <a:t>Pearson’s Coefficient</a:t>
                      </a:r>
                      <a:endParaRPr b="1" sz="1000" u="none" cap="none" strike="noStrike">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C9DAF8"/>
                    </a:solidFill>
                  </a:tcPr>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Total Screen-on Duration</a:t>
                      </a:r>
                      <a:endParaRPr sz="1000" u="none" cap="none" strike="noStrike">
                        <a:latin typeface="Lato"/>
                        <a:ea typeface="Lato"/>
                        <a:cs typeface="Lato"/>
                        <a:sym typeface="La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0.119</a:t>
                      </a:r>
                      <a:endParaRPr sz="1000" u="none" cap="none" strike="noStrike">
                        <a:latin typeface="Lato"/>
                        <a:ea typeface="Lato"/>
                        <a:cs typeface="Lato"/>
                        <a:sym typeface="La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99999"/>
                      </a:solidFill>
                      <a:prstDash val="solid"/>
                      <a:round/>
                      <a:headEnd len="sm" w="sm" type="none"/>
                      <a:tailEnd len="sm" w="sm" type="none"/>
                    </a:lnB>
                  </a:tcPr>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Social</a:t>
                      </a:r>
                      <a:endParaRPr sz="1000" u="none" cap="none" strike="noStrike">
                        <a:latin typeface="Lato"/>
                        <a:ea typeface="Lato"/>
                        <a:cs typeface="Lato"/>
                        <a:sym typeface="Lato"/>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0.208</a:t>
                      </a:r>
                      <a:endParaRPr sz="1000" u="none" cap="none" strike="noStrike">
                        <a:latin typeface="Lato"/>
                        <a:ea typeface="Lato"/>
                        <a:cs typeface="Lato"/>
                        <a:sym typeface="Lato"/>
                      </a:endParaRPr>
                    </a:p>
                  </a:txBody>
                  <a:tcPr marT="91425" marB="91425" marR="91425" marL="91425">
                    <a:lnT cap="flat" cmpd="sng" w="9525">
                      <a:solidFill>
                        <a:srgbClr val="999999"/>
                      </a:solidFill>
                      <a:prstDash val="solid"/>
                      <a:round/>
                      <a:headEnd len="sm" w="sm" type="none"/>
                      <a:tailEnd len="sm" w="sm" type="none"/>
                    </a:lnT>
                  </a:tcPr>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Entertainment</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0.012</a:t>
                      </a:r>
                      <a:endParaRPr sz="1000" u="none" cap="none" strike="noStrike">
                        <a:latin typeface="Lato"/>
                        <a:ea typeface="Lato"/>
                        <a:cs typeface="Lato"/>
                        <a:sym typeface="Lato"/>
                      </a:endParaRPr>
                    </a:p>
                  </a:txBody>
                  <a:tcPr marT="91425" marB="91425" marR="91425" marL="91425"/>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Gaming</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0.180</a:t>
                      </a:r>
                      <a:endParaRPr sz="1000" u="none" cap="none" strike="noStrike">
                        <a:latin typeface="Lato"/>
                        <a:ea typeface="Lato"/>
                        <a:cs typeface="Lato"/>
                        <a:sym typeface="Lato"/>
                      </a:endParaRPr>
                    </a:p>
                  </a:txBody>
                  <a:tcPr marT="91425" marB="91425" marR="91425" marL="91425"/>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Shopping &amp; Food/Drinks</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0.201</a:t>
                      </a:r>
                      <a:endParaRPr sz="1000" u="none" cap="none" strike="noStrike">
                        <a:latin typeface="Lato"/>
                        <a:ea typeface="Lato"/>
                        <a:cs typeface="Lato"/>
                        <a:sym typeface="Lato"/>
                      </a:endParaRPr>
                    </a:p>
                  </a:txBody>
                  <a:tcPr marT="91425" marB="91425" marR="91425" marL="91425"/>
                </a:tc>
              </a:tr>
              <a:tr h="3216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Esteem Score</a:t>
                      </a:r>
                      <a:endParaRPr sz="10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Lato"/>
                          <a:ea typeface="Lato"/>
                          <a:cs typeface="Lato"/>
                          <a:sym typeface="Lato"/>
                        </a:rPr>
                        <a:t>0.169</a:t>
                      </a:r>
                      <a:endParaRPr sz="1000" u="none" cap="none" strike="noStrike">
                        <a:latin typeface="Lato"/>
                        <a:ea typeface="Lato"/>
                        <a:cs typeface="Lato"/>
                        <a:sym typeface="Lato"/>
                      </a:endParaRPr>
                    </a:p>
                  </a:txBody>
                  <a:tcPr marT="91425" marB="91425" marR="91425" marL="91425"/>
                </a:tc>
              </a:tr>
            </a:tbl>
          </a:graphicData>
        </a:graphic>
      </p:graphicFrame>
      <p:sp>
        <p:nvSpPr>
          <p:cNvPr id="206" name="Google Shape;206;p22"/>
          <p:cNvSpPr txBox="1"/>
          <p:nvPr/>
        </p:nvSpPr>
        <p:spPr>
          <a:xfrm>
            <a:off x="5823000" y="1744875"/>
            <a:ext cx="2563200" cy="2253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2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As the total duration of </a:t>
            </a:r>
            <a:r>
              <a:rPr b="1" i="0" lang="en" sz="1200" u="none" cap="none" strike="noStrike">
                <a:solidFill>
                  <a:schemeClr val="dk1"/>
                </a:solidFill>
                <a:latin typeface="Lato"/>
                <a:ea typeface="Lato"/>
                <a:cs typeface="Lato"/>
                <a:sym typeface="Lato"/>
              </a:rPr>
              <a:t>screen time and shopping &amp; food/drinks</a:t>
            </a:r>
            <a:r>
              <a:rPr b="0" i="0" lang="en" sz="1200" u="none" cap="none" strike="noStrike">
                <a:solidFill>
                  <a:schemeClr val="dk1"/>
                </a:solidFill>
                <a:latin typeface="Lato"/>
                <a:ea typeface="Lato"/>
                <a:cs typeface="Lato"/>
                <a:sym typeface="Lato"/>
              </a:rPr>
              <a:t> increases, the likelihood of the person to be addicted to smartphone also increases</a:t>
            </a:r>
            <a:br>
              <a:rPr b="0" i="0" lang="en" sz="1200" u="none" cap="none" strike="noStrike">
                <a:solidFill>
                  <a:schemeClr val="dk1"/>
                </a:solidFill>
                <a:latin typeface="Lato"/>
                <a:ea typeface="Lato"/>
                <a:cs typeface="Lato"/>
                <a:sym typeface="Lato"/>
              </a:rPr>
            </a:br>
            <a:endParaRPr b="0" i="0" sz="1200" u="none" cap="none" strike="noStrike">
              <a:solidFill>
                <a:schemeClr val="dk1"/>
              </a:solidFill>
              <a:latin typeface="Lato"/>
              <a:ea typeface="Lato"/>
              <a:cs typeface="Lato"/>
              <a:sym typeface="Lato"/>
            </a:endParaRPr>
          </a:p>
          <a:p>
            <a:pPr indent="-304800" lvl="0" marL="457200" marR="0" rtl="0" algn="l">
              <a:lnSpc>
                <a:spcPct val="102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The </a:t>
            </a:r>
            <a:r>
              <a:rPr b="1" i="0" lang="en" sz="1200" u="none" cap="none" strike="noStrike">
                <a:solidFill>
                  <a:schemeClr val="dk1"/>
                </a:solidFill>
                <a:latin typeface="Lato"/>
                <a:ea typeface="Lato"/>
                <a:cs typeface="Lato"/>
                <a:sym typeface="Lato"/>
              </a:rPr>
              <a:t>maximum effect</a:t>
            </a:r>
            <a:r>
              <a:rPr b="0" i="0" lang="en" sz="1200" u="none" cap="none" strike="noStrike">
                <a:solidFill>
                  <a:schemeClr val="dk1"/>
                </a:solidFill>
                <a:latin typeface="Lato"/>
                <a:ea typeface="Lato"/>
                <a:cs typeface="Lato"/>
                <a:sym typeface="Lato"/>
              </a:rPr>
              <a:t> can be seen through the usage of</a:t>
            </a:r>
            <a:endParaRPr b="0" i="0" sz="1200" u="none" cap="none" strike="noStrike">
              <a:solidFill>
                <a:schemeClr val="dk1"/>
              </a:solidFill>
              <a:latin typeface="Lato"/>
              <a:ea typeface="Lato"/>
              <a:cs typeface="Lato"/>
              <a:sym typeface="Lato"/>
            </a:endParaRPr>
          </a:p>
          <a:p>
            <a:pPr indent="0" lvl="0" marL="457200" marR="0" rtl="0" algn="l">
              <a:lnSpc>
                <a:spcPct val="102000"/>
              </a:lnSpc>
              <a:spcBef>
                <a:spcPts val="0"/>
              </a:spcBef>
              <a:spcAft>
                <a:spcPts val="0"/>
              </a:spcAft>
              <a:buClr>
                <a:srgbClr val="000000"/>
              </a:buClr>
              <a:buSzPts val="1200"/>
              <a:buFont typeface="Arial"/>
              <a:buNone/>
            </a:pPr>
            <a:r>
              <a:rPr b="1" i="0" lang="en" sz="1200" u="none" cap="none" strike="noStrike">
                <a:solidFill>
                  <a:schemeClr val="dk1"/>
                </a:solidFill>
                <a:latin typeface="Lato"/>
                <a:ea typeface="Lato"/>
                <a:cs typeface="Lato"/>
                <a:sym typeface="Lato"/>
              </a:rPr>
              <a:t>Social applications </a:t>
            </a:r>
            <a:r>
              <a:rPr b="0" i="0" lang="en" sz="1200" u="none" cap="none" strike="noStrike">
                <a:solidFill>
                  <a:schemeClr val="dk1"/>
                </a:solidFill>
                <a:latin typeface="Lato"/>
                <a:ea typeface="Lato"/>
                <a:cs typeface="Lato"/>
                <a:sym typeface="Lato"/>
              </a:rPr>
              <a:t>with a positive correlation of 0.208</a:t>
            </a:r>
            <a:endParaRPr b="0" i="0" sz="1200" u="none" cap="none" strike="noStrike">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idx="1" type="body"/>
          </p:nvPr>
        </p:nvSpPr>
        <p:spPr>
          <a:xfrm>
            <a:off x="47635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2000"/>
              </a:lnSpc>
              <a:spcBef>
                <a:spcPts val="0"/>
              </a:spcBef>
              <a:spcAft>
                <a:spcPts val="0"/>
              </a:spcAft>
              <a:buSzPts val="1800"/>
              <a:buNone/>
            </a:pPr>
            <a:r>
              <a:rPr lang="en" sz="1400">
                <a:solidFill>
                  <a:schemeClr val="dk1"/>
                </a:solidFill>
                <a:latin typeface="Lato"/>
                <a:ea typeface="Lato"/>
                <a:cs typeface="Lato"/>
                <a:sym typeface="Lato"/>
              </a:rPr>
              <a:t>The ratio of addicted to non addicted users was found to be higher in males than in females. </a:t>
            </a:r>
            <a:endParaRPr sz="1400">
              <a:solidFill>
                <a:schemeClr val="dk1"/>
              </a:solidFill>
              <a:latin typeface="Lato"/>
              <a:ea typeface="Lato"/>
              <a:cs typeface="Lato"/>
              <a:sym typeface="Lato"/>
            </a:endParaRPr>
          </a:p>
          <a:p>
            <a:pPr indent="0" lvl="0" marL="0" rtl="0" algn="just">
              <a:lnSpc>
                <a:spcPct val="150000"/>
              </a:lnSpc>
              <a:spcBef>
                <a:spcPts val="0"/>
              </a:spcBef>
              <a:spcAft>
                <a:spcPts val="0"/>
              </a:spcAft>
              <a:buSzPts val="1800"/>
              <a:buNone/>
            </a:pPr>
            <a:r>
              <a:t/>
            </a:r>
            <a:endParaRPr b="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p:txBody>
      </p:sp>
      <p:pic>
        <p:nvPicPr>
          <p:cNvPr id="212" name="Google Shape;212;p23"/>
          <p:cNvPicPr preferRelativeResize="0"/>
          <p:nvPr/>
        </p:nvPicPr>
        <p:blipFill rotWithShape="1">
          <a:blip r:embed="rId3">
            <a:alphaModFix/>
          </a:blip>
          <a:srcRect b="0" l="0" r="0" t="0"/>
          <a:stretch/>
        </p:blipFill>
        <p:spPr>
          <a:xfrm>
            <a:off x="746175" y="1781775"/>
            <a:ext cx="3265350" cy="2511900"/>
          </a:xfrm>
          <a:prstGeom prst="rect">
            <a:avLst/>
          </a:prstGeom>
          <a:noFill/>
          <a:ln cap="flat" cmpd="sng" w="9525">
            <a:solidFill>
              <a:schemeClr val="lt2"/>
            </a:solidFill>
            <a:prstDash val="solid"/>
            <a:round/>
            <a:headEnd len="sm" w="sm" type="none"/>
            <a:tailEnd len="sm" w="sm" type="none"/>
          </a:ln>
        </p:spPr>
      </p:pic>
      <p:pic>
        <p:nvPicPr>
          <p:cNvPr id="213" name="Google Shape;213;p23"/>
          <p:cNvPicPr preferRelativeResize="0"/>
          <p:nvPr/>
        </p:nvPicPr>
        <p:blipFill rotWithShape="1">
          <a:blip r:embed="rId4">
            <a:alphaModFix/>
          </a:blip>
          <a:srcRect b="0" l="0" r="0" t="0"/>
          <a:stretch/>
        </p:blipFill>
        <p:spPr>
          <a:xfrm>
            <a:off x="4352200" y="1781775"/>
            <a:ext cx="3350350" cy="2547625"/>
          </a:xfrm>
          <a:prstGeom prst="rect">
            <a:avLst/>
          </a:prstGeom>
          <a:noFill/>
          <a:ln cap="flat" cmpd="sng" w="9525">
            <a:solidFill>
              <a:schemeClr val="lt2"/>
            </a:solidFill>
            <a:prstDash val="solid"/>
            <a:round/>
            <a:headEnd len="sm" w="sm" type="none"/>
            <a:tailEnd len="sm" w="sm" type="none"/>
          </a:ln>
        </p:spPr>
      </p:pic>
      <p:sp>
        <p:nvSpPr>
          <p:cNvPr id="214" name="Google Shape;214;p23"/>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Gender Variation</a:t>
            </a:r>
            <a:endParaRPr b="0" i="0" sz="1400" u="none" cap="none" strike="noStrike">
              <a:solidFill>
                <a:schemeClr val="dk1"/>
              </a:solidFill>
              <a:latin typeface="Lato"/>
              <a:ea typeface="Lato"/>
              <a:cs typeface="Lato"/>
              <a:sym typeface="Lato"/>
            </a:endParaRPr>
          </a:p>
        </p:txBody>
      </p:sp>
      <p:cxnSp>
        <p:nvCxnSpPr>
          <p:cNvPr id="215" name="Google Shape;215;p23"/>
          <p:cNvCxnSpPr/>
          <p:nvPr/>
        </p:nvCxnSpPr>
        <p:spPr>
          <a:xfrm flipH="1" rot="10800000">
            <a:off x="593824" y="705249"/>
            <a:ext cx="2158500" cy="99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4"/>
          <p:cNvPicPr preferRelativeResize="0"/>
          <p:nvPr/>
        </p:nvPicPr>
        <p:blipFill rotWithShape="1">
          <a:blip r:embed="rId3">
            <a:alphaModFix/>
          </a:blip>
          <a:srcRect b="0" l="0" r="0" t="0"/>
          <a:stretch/>
        </p:blipFill>
        <p:spPr>
          <a:xfrm>
            <a:off x="627350" y="1374950"/>
            <a:ext cx="4934575" cy="2753600"/>
          </a:xfrm>
          <a:prstGeom prst="rect">
            <a:avLst/>
          </a:prstGeom>
          <a:noFill/>
          <a:ln>
            <a:noFill/>
          </a:ln>
        </p:spPr>
      </p:pic>
      <p:sp>
        <p:nvSpPr>
          <p:cNvPr id="221" name="Google Shape;221;p24"/>
          <p:cNvSpPr txBox="1"/>
          <p:nvPr/>
        </p:nvSpPr>
        <p:spPr>
          <a:xfrm>
            <a:off x="5735425" y="1281500"/>
            <a:ext cx="2888100" cy="2441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2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Social, Game and SFD have a higher degree of usage for addicted than non-addicted users.</a:t>
            </a:r>
            <a:endParaRPr b="0" i="0" sz="1200" u="none" cap="none" strike="noStrike">
              <a:solidFill>
                <a:schemeClr val="dk1"/>
              </a:solidFill>
              <a:latin typeface="Lato"/>
              <a:ea typeface="Lato"/>
              <a:cs typeface="Lato"/>
              <a:sym typeface="Lato"/>
            </a:endParaRPr>
          </a:p>
          <a:p>
            <a:pPr indent="0" lvl="0" marL="0" marR="0" rtl="0" algn="l">
              <a:lnSpc>
                <a:spcPct val="102000"/>
              </a:lnSpc>
              <a:spcBef>
                <a:spcPts val="0"/>
              </a:spcBef>
              <a:spcAft>
                <a:spcPts val="0"/>
              </a:spcAft>
              <a:buClr>
                <a:schemeClr val="dk1"/>
              </a:buClr>
              <a:buSzPts val="1100"/>
              <a:buFont typeface="Arial"/>
              <a:buNone/>
            </a:pPr>
            <a:r>
              <a:t/>
            </a:r>
            <a:endParaRPr b="0" i="0" sz="1200" u="none" cap="none" strike="noStrike">
              <a:solidFill>
                <a:schemeClr val="dk1"/>
              </a:solidFill>
              <a:latin typeface="Lato"/>
              <a:ea typeface="Lato"/>
              <a:cs typeface="Lato"/>
              <a:sym typeface="Lato"/>
            </a:endParaRPr>
          </a:p>
          <a:p>
            <a:pPr indent="-304800" lvl="0" marL="457200" marR="0" rtl="0" algn="l">
              <a:lnSpc>
                <a:spcPct val="102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Non-Addicted people have higher usage of utility apps.</a:t>
            </a:r>
            <a:endParaRPr b="0" i="0" sz="1200" u="none" cap="none" strike="noStrike">
              <a:solidFill>
                <a:schemeClr val="dk1"/>
              </a:solidFill>
              <a:latin typeface="Lato"/>
              <a:ea typeface="Lato"/>
              <a:cs typeface="Lato"/>
              <a:sym typeface="Lato"/>
            </a:endParaRPr>
          </a:p>
          <a:p>
            <a:pPr indent="0" lvl="0" marL="457200" marR="0" rtl="0" algn="l">
              <a:lnSpc>
                <a:spcPct val="102000"/>
              </a:lnSpc>
              <a:spcBef>
                <a:spcPts val="0"/>
              </a:spcBef>
              <a:spcAft>
                <a:spcPts val="0"/>
              </a:spcAft>
              <a:buClr>
                <a:schemeClr val="dk1"/>
              </a:buClr>
              <a:buSzPts val="1100"/>
              <a:buFont typeface="Arial"/>
              <a:buNone/>
            </a:pPr>
            <a:r>
              <a:rPr b="0" i="0" lang="en" sz="1200" u="none" cap="none" strike="noStrike">
                <a:solidFill>
                  <a:schemeClr val="dk1"/>
                </a:solidFill>
                <a:latin typeface="Lato"/>
                <a:ea typeface="Lato"/>
                <a:cs typeface="Lato"/>
                <a:sym typeface="Lato"/>
              </a:rPr>
              <a:t> </a:t>
            </a:r>
            <a:endParaRPr b="0" i="0" sz="1200" u="none" cap="none" strike="noStrike">
              <a:solidFill>
                <a:schemeClr val="dk1"/>
              </a:solidFill>
              <a:latin typeface="Lato"/>
              <a:ea typeface="Lato"/>
              <a:cs typeface="Lato"/>
              <a:sym typeface="Lato"/>
            </a:endParaRPr>
          </a:p>
          <a:p>
            <a:pPr indent="-304800" lvl="0" marL="457200" marR="0" rtl="0" algn="l">
              <a:lnSpc>
                <a:spcPct val="102000"/>
              </a:lnSpc>
              <a:spcBef>
                <a:spcPts val="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Screen-on duration and number of messages is greater for addicted users. </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2" name="Google Shape;222;p24"/>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Distribution of Normalized Usage Factors</a:t>
            </a:r>
            <a:endParaRPr b="0" i="0" sz="1400" u="none" cap="none" strike="noStrike">
              <a:solidFill>
                <a:schemeClr val="dk1"/>
              </a:solidFill>
              <a:latin typeface="Lato"/>
              <a:ea typeface="Lato"/>
              <a:cs typeface="Lato"/>
              <a:sym typeface="Lato"/>
            </a:endParaRPr>
          </a:p>
        </p:txBody>
      </p:sp>
      <p:cxnSp>
        <p:nvCxnSpPr>
          <p:cNvPr id="223" name="Google Shape;223;p24"/>
          <p:cNvCxnSpPr/>
          <p:nvPr/>
        </p:nvCxnSpPr>
        <p:spPr>
          <a:xfrm flipH="1" rot="10800000">
            <a:off x="593824" y="705249"/>
            <a:ext cx="5022900" cy="99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5"/>
          <p:cNvPicPr preferRelativeResize="0"/>
          <p:nvPr/>
        </p:nvPicPr>
        <p:blipFill rotWithShape="1">
          <a:blip r:embed="rId3">
            <a:alphaModFix/>
          </a:blip>
          <a:srcRect b="0" l="0" r="0" t="0"/>
          <a:stretch/>
        </p:blipFill>
        <p:spPr>
          <a:xfrm>
            <a:off x="593825" y="1998825"/>
            <a:ext cx="4446450" cy="2630675"/>
          </a:xfrm>
          <a:prstGeom prst="rect">
            <a:avLst/>
          </a:prstGeom>
          <a:noFill/>
          <a:ln>
            <a:noFill/>
          </a:ln>
        </p:spPr>
      </p:pic>
      <p:sp>
        <p:nvSpPr>
          <p:cNvPr id="229" name="Google Shape;229;p25"/>
          <p:cNvSpPr txBox="1"/>
          <p:nvPr/>
        </p:nvSpPr>
        <p:spPr>
          <a:xfrm>
            <a:off x="483825" y="941250"/>
            <a:ext cx="7164900" cy="114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400" u="none" cap="none" strike="noStrike">
                <a:solidFill>
                  <a:schemeClr val="dk1"/>
                </a:solidFill>
                <a:latin typeface="Lato"/>
                <a:ea typeface="Lato"/>
                <a:cs typeface="Lato"/>
                <a:sym typeface="Lato"/>
              </a:rPr>
              <a:t>The participants spend their maximum amount of time on Social  applications, followed by applications related to entertainment and gaming and least amount of time in shopping and food and drinks</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5"/>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Comparison Between Usage of App Categories</a:t>
            </a:r>
            <a:endParaRPr b="0" i="0" sz="1400" u="none" cap="none" strike="noStrike">
              <a:solidFill>
                <a:schemeClr val="dk1"/>
              </a:solidFill>
              <a:latin typeface="Lato"/>
              <a:ea typeface="Lato"/>
              <a:cs typeface="Lato"/>
              <a:sym typeface="Lato"/>
            </a:endParaRPr>
          </a:p>
        </p:txBody>
      </p:sp>
      <p:cxnSp>
        <p:nvCxnSpPr>
          <p:cNvPr id="231" name="Google Shape;231;p25"/>
          <p:cNvCxnSpPr/>
          <p:nvPr/>
        </p:nvCxnSpPr>
        <p:spPr>
          <a:xfrm flipH="1" rot="10800000">
            <a:off x="593824" y="696849"/>
            <a:ext cx="5934600" cy="183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Conclusion and Results</a:t>
            </a:r>
            <a:endParaRPr b="0" i="0" sz="1400" u="none" cap="none" strike="noStrike">
              <a:solidFill>
                <a:schemeClr val="dk1"/>
              </a:solidFill>
              <a:latin typeface="Lato"/>
              <a:ea typeface="Lato"/>
              <a:cs typeface="Lato"/>
              <a:sym typeface="Lato"/>
            </a:endParaRPr>
          </a:p>
        </p:txBody>
      </p:sp>
      <p:cxnSp>
        <p:nvCxnSpPr>
          <p:cNvPr id="237" name="Google Shape;237;p26"/>
          <p:cNvCxnSpPr/>
          <p:nvPr/>
        </p:nvCxnSpPr>
        <p:spPr>
          <a:xfrm flipH="1" rot="10800000">
            <a:off x="593824" y="705249"/>
            <a:ext cx="2984400" cy="9900"/>
          </a:xfrm>
          <a:prstGeom prst="straightConnector1">
            <a:avLst/>
          </a:prstGeom>
          <a:noFill/>
          <a:ln cap="flat" cmpd="sng" w="28575">
            <a:solidFill>
              <a:srgbClr val="1A1A1A"/>
            </a:solidFill>
            <a:prstDash val="solid"/>
            <a:round/>
            <a:headEnd len="sm" w="sm" type="none"/>
            <a:tailEnd len="sm" w="sm" type="none"/>
          </a:ln>
        </p:spPr>
      </p:cxnSp>
      <p:sp>
        <p:nvSpPr>
          <p:cNvPr id="238" name="Google Shape;238;p26"/>
          <p:cNvSpPr txBox="1"/>
          <p:nvPr/>
        </p:nvSpPr>
        <p:spPr>
          <a:xfrm>
            <a:off x="610675" y="980525"/>
            <a:ext cx="7250700" cy="3694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Lato"/>
              <a:buAutoNum type="arabicPeriod"/>
            </a:pPr>
            <a:r>
              <a:rPr b="0" i="0" lang="en" sz="1200" u="none" cap="none" strike="noStrike">
                <a:solidFill>
                  <a:schemeClr val="dk1"/>
                </a:solidFill>
                <a:highlight>
                  <a:srgbClr val="FFFFFF"/>
                </a:highlight>
                <a:latin typeface="Lato"/>
                <a:ea typeface="Lato"/>
                <a:cs typeface="Lato"/>
                <a:sym typeface="Lato"/>
              </a:rPr>
              <a:t>The results show that information on users’ </a:t>
            </a:r>
            <a:r>
              <a:rPr b="1" i="0" lang="en" sz="1200" u="none" cap="none" strike="noStrike">
                <a:solidFill>
                  <a:schemeClr val="dk1"/>
                </a:solidFill>
                <a:highlight>
                  <a:srgbClr val="FFFFFF"/>
                </a:highlight>
                <a:latin typeface="Lato"/>
                <a:ea typeface="Lato"/>
                <a:cs typeface="Lato"/>
                <a:sym typeface="Lato"/>
              </a:rPr>
              <a:t>smartphone usage patterns can be used as predictors</a:t>
            </a:r>
            <a:r>
              <a:rPr b="0" i="0" lang="en" sz="1200" u="none" cap="none" strike="noStrike">
                <a:solidFill>
                  <a:schemeClr val="dk1"/>
                </a:solidFill>
                <a:highlight>
                  <a:srgbClr val="FFFFFF"/>
                </a:highlight>
                <a:latin typeface="Lato"/>
                <a:ea typeface="Lato"/>
                <a:cs typeface="Lato"/>
                <a:sym typeface="Lato"/>
              </a:rPr>
              <a:t> to determine whether users are addicted to smartphones. Existing questionnaires developed to determine smartphone addiction are mostly focused on the psychological factors of users. Because information on usage patterns provides more objective information, the results of this study can be used to improve existing surveys. </a:t>
            </a:r>
            <a:br>
              <a:rPr b="0" i="0" lang="en" sz="1200" u="none" cap="none" strike="noStrike">
                <a:solidFill>
                  <a:schemeClr val="dk1"/>
                </a:solidFill>
                <a:highlight>
                  <a:srgbClr val="FFFFFF"/>
                </a:highlight>
                <a:latin typeface="Lato"/>
                <a:ea typeface="Lato"/>
                <a:cs typeface="Lato"/>
                <a:sym typeface="Lato"/>
              </a:rPr>
            </a:br>
            <a:endParaRPr b="0" i="0" sz="1200" u="none" cap="none" strike="noStrike">
              <a:solidFill>
                <a:schemeClr val="dk1"/>
              </a:solidFill>
              <a:highlight>
                <a:srgbClr val="FFFFFF"/>
              </a:highlight>
              <a:latin typeface="Lato"/>
              <a:ea typeface="Lato"/>
              <a:cs typeface="Lato"/>
              <a:sym typeface="Lato"/>
            </a:endParaRPr>
          </a:p>
          <a:p>
            <a:pPr indent="-304800" lvl="0" marL="457200" marR="0" rtl="0" algn="l">
              <a:lnSpc>
                <a:spcPct val="100000"/>
              </a:lnSpc>
              <a:spcBef>
                <a:spcPts val="0"/>
              </a:spcBef>
              <a:spcAft>
                <a:spcPts val="0"/>
              </a:spcAft>
              <a:buClr>
                <a:schemeClr val="dk1"/>
              </a:buClr>
              <a:buSzPts val="1200"/>
              <a:buFont typeface="Lato"/>
              <a:buAutoNum type="arabicPeriod"/>
            </a:pPr>
            <a:r>
              <a:rPr b="0" i="0" lang="en" sz="1200" u="none" cap="none" strike="noStrike">
                <a:solidFill>
                  <a:schemeClr val="dk1"/>
                </a:solidFill>
                <a:highlight>
                  <a:srgbClr val="FFFFFF"/>
                </a:highlight>
                <a:latin typeface="Lato"/>
                <a:ea typeface="Lato"/>
                <a:cs typeface="Lato"/>
                <a:sym typeface="Lato"/>
              </a:rPr>
              <a:t>The results may serve as </a:t>
            </a:r>
            <a:r>
              <a:rPr b="1" i="0" lang="en" sz="1200" u="none" cap="none" strike="noStrike">
                <a:solidFill>
                  <a:schemeClr val="dk1"/>
                </a:solidFill>
                <a:highlight>
                  <a:srgbClr val="FFFFFF"/>
                </a:highlight>
                <a:latin typeface="Lato"/>
                <a:ea typeface="Lato"/>
                <a:cs typeface="Lato"/>
                <a:sym typeface="Lato"/>
              </a:rPr>
              <a:t>evidence of high complexity in the smartphone addiction diagnosis</a:t>
            </a:r>
            <a:r>
              <a:rPr b="0" i="0" lang="en" sz="1200" u="none" cap="none" strike="noStrike">
                <a:solidFill>
                  <a:schemeClr val="dk1"/>
                </a:solidFill>
                <a:highlight>
                  <a:srgbClr val="FFFFFF"/>
                </a:highlight>
                <a:latin typeface="Lato"/>
                <a:ea typeface="Lato"/>
                <a:cs typeface="Lato"/>
                <a:sym typeface="Lato"/>
              </a:rPr>
              <a:t>. In our model based on learning techniques, the user’s personal information and content usage patterns are required to ensure the sufficient accuracy. This means that various factors (age or content use) together influence the determination of smartphone addiction. </a:t>
            </a:r>
            <a:br>
              <a:rPr b="0" i="0" lang="en" sz="1200" u="none" cap="none" strike="noStrike">
                <a:solidFill>
                  <a:schemeClr val="dk1"/>
                </a:solidFill>
                <a:highlight>
                  <a:srgbClr val="FFFFFF"/>
                </a:highlight>
                <a:latin typeface="Lato"/>
                <a:ea typeface="Lato"/>
                <a:cs typeface="Lato"/>
                <a:sym typeface="Lato"/>
              </a:rPr>
            </a:br>
            <a:endParaRPr b="0" i="0" sz="1200" u="none" cap="none" strike="noStrike">
              <a:solidFill>
                <a:schemeClr val="dk1"/>
              </a:solidFill>
              <a:highlight>
                <a:srgbClr val="FFFFFF"/>
              </a:highlight>
              <a:latin typeface="Lato"/>
              <a:ea typeface="Lato"/>
              <a:cs typeface="Lato"/>
              <a:sym typeface="Lato"/>
            </a:endParaRPr>
          </a:p>
          <a:p>
            <a:pPr indent="-304800" lvl="0" marL="457200" marR="0" rtl="0" algn="l">
              <a:lnSpc>
                <a:spcPct val="100000"/>
              </a:lnSpc>
              <a:spcBef>
                <a:spcPts val="0"/>
              </a:spcBef>
              <a:spcAft>
                <a:spcPts val="0"/>
              </a:spcAft>
              <a:buClr>
                <a:schemeClr val="dk1"/>
              </a:buClr>
              <a:buSzPts val="1200"/>
              <a:buFont typeface="Lato"/>
              <a:buAutoNum type="arabicPeriod"/>
            </a:pPr>
            <a:r>
              <a:rPr b="0" i="0" lang="en" sz="1200" u="none" cap="none" strike="noStrike">
                <a:solidFill>
                  <a:schemeClr val="dk1"/>
                </a:solidFill>
                <a:highlight>
                  <a:srgbClr val="FFFFFF"/>
                </a:highlight>
                <a:latin typeface="Lato"/>
                <a:ea typeface="Lato"/>
                <a:cs typeface="Lato"/>
                <a:sym typeface="Lato"/>
              </a:rPr>
              <a:t>The results provide a </a:t>
            </a:r>
            <a:r>
              <a:rPr b="1" i="0" lang="en" sz="1200" u="none" cap="none" strike="noStrike">
                <a:solidFill>
                  <a:schemeClr val="dk1"/>
                </a:solidFill>
                <a:highlight>
                  <a:srgbClr val="FFFFFF"/>
                </a:highlight>
                <a:latin typeface="Lato"/>
                <a:ea typeface="Lato"/>
                <a:cs typeface="Lato"/>
                <a:sym typeface="Lato"/>
              </a:rPr>
              <a:t>basis for developing programs such as self-diagnostic applications to detect smartphone addiction.</a:t>
            </a:r>
            <a:r>
              <a:rPr b="0" i="0" lang="en" sz="1200" u="none" cap="none" strike="noStrike">
                <a:solidFill>
                  <a:schemeClr val="dk1"/>
                </a:solidFill>
                <a:highlight>
                  <a:srgbClr val="FFFFFF"/>
                </a:highlight>
                <a:latin typeface="Lato"/>
                <a:ea typeface="Lato"/>
                <a:cs typeface="Lato"/>
                <a:sym typeface="Lato"/>
              </a:rPr>
              <a:t> If we can diagnose the smartphone addiction level just from the information stored in a smartphone (without psychological factors), this can provide useful information to users through the form of applications or programs. </a:t>
            </a:r>
            <a:br>
              <a:rPr b="0" i="0" lang="en" sz="1200" u="none" cap="none" strike="noStrike">
                <a:solidFill>
                  <a:schemeClr val="dk1"/>
                </a:solidFill>
                <a:highlight>
                  <a:srgbClr val="FFFFFF"/>
                </a:highlight>
                <a:latin typeface="Lato"/>
                <a:ea typeface="Lato"/>
                <a:cs typeface="Lato"/>
                <a:sym typeface="Lato"/>
              </a:rPr>
            </a:br>
            <a:endParaRPr b="0" i="0" sz="1200" u="none" cap="none" strike="noStrike">
              <a:solidFill>
                <a:schemeClr val="dk1"/>
              </a:solidFill>
              <a:highlight>
                <a:srgbClr val="FFFFFF"/>
              </a:highlight>
              <a:latin typeface="Lato"/>
              <a:ea typeface="Lato"/>
              <a:cs typeface="Lato"/>
              <a:sym typeface="Lato"/>
            </a:endParaRPr>
          </a:p>
          <a:p>
            <a:pPr indent="-304800" lvl="0" marL="457200" marR="0" rtl="0" algn="l">
              <a:lnSpc>
                <a:spcPct val="100000"/>
              </a:lnSpc>
              <a:spcBef>
                <a:spcPts val="0"/>
              </a:spcBef>
              <a:spcAft>
                <a:spcPts val="0"/>
              </a:spcAft>
              <a:buClr>
                <a:schemeClr val="dk1"/>
              </a:buClr>
              <a:buSzPts val="1200"/>
              <a:buFont typeface="Lato"/>
              <a:buAutoNum type="arabicPeriod"/>
            </a:pPr>
            <a:r>
              <a:rPr b="0" i="0" lang="en" sz="1200" u="none" cap="none" strike="noStrike">
                <a:solidFill>
                  <a:schemeClr val="dk1"/>
                </a:solidFill>
                <a:highlight>
                  <a:srgbClr val="FFFFFF"/>
                </a:highlight>
                <a:latin typeface="Lato"/>
                <a:ea typeface="Lato"/>
                <a:cs typeface="Lato"/>
                <a:sym typeface="Lato"/>
              </a:rPr>
              <a:t>We hope that the study can provide directions for future work on the detection of smartphone addiction with inputs, which suggests that </a:t>
            </a:r>
            <a:r>
              <a:rPr b="1" i="0" lang="en" sz="1200" u="none" cap="none" strike="noStrike">
                <a:solidFill>
                  <a:schemeClr val="dk1"/>
                </a:solidFill>
                <a:highlight>
                  <a:srgbClr val="FFFFFF"/>
                </a:highlight>
                <a:latin typeface="Lato"/>
                <a:ea typeface="Lato"/>
                <a:cs typeface="Lato"/>
                <a:sym typeface="Lato"/>
              </a:rPr>
              <a:t>more detailed smartphone’s log-data will enable more accurate results</a:t>
            </a:r>
            <a:r>
              <a:rPr b="0" i="0" lang="en" sz="1200" u="none" cap="none" strike="noStrike">
                <a:solidFill>
                  <a:schemeClr val="dk1"/>
                </a:solidFill>
                <a:highlight>
                  <a:srgbClr val="FFFFFF"/>
                </a:highlight>
                <a:latin typeface="Lato"/>
                <a:ea typeface="Lato"/>
                <a:cs typeface="Lato"/>
                <a:sym typeface="Lato"/>
              </a:rPr>
              <a:t>.</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p:nvPr/>
        </p:nvSpPr>
        <p:spPr>
          <a:xfrm>
            <a:off x="3681650" y="1077075"/>
            <a:ext cx="1628400" cy="35763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3403975" y="121810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01</a:t>
            </a:r>
            <a:endParaRPr b="0" i="0" sz="2600" u="none" cap="none" strike="noStrike">
              <a:solidFill>
                <a:srgbClr val="999999"/>
              </a:solidFill>
              <a:latin typeface="Lato Light"/>
              <a:ea typeface="Lato Light"/>
              <a:cs typeface="Lato Light"/>
              <a:sym typeface="Lato Light"/>
            </a:endParaRPr>
          </a:p>
        </p:txBody>
      </p:sp>
      <p:sp>
        <p:nvSpPr>
          <p:cNvPr id="70" name="Google Shape;70;p2"/>
          <p:cNvSpPr txBox="1"/>
          <p:nvPr/>
        </p:nvSpPr>
        <p:spPr>
          <a:xfrm>
            <a:off x="4994850" y="396805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08</a:t>
            </a:r>
            <a:endParaRPr b="0" i="0" sz="2600" u="none" cap="none" strike="noStrike">
              <a:solidFill>
                <a:srgbClr val="999999"/>
              </a:solidFill>
              <a:latin typeface="Lato Light"/>
              <a:ea typeface="Lato Light"/>
              <a:cs typeface="Lato Light"/>
              <a:sym typeface="Lato Light"/>
            </a:endParaRPr>
          </a:p>
        </p:txBody>
      </p:sp>
      <p:sp>
        <p:nvSpPr>
          <p:cNvPr id="71" name="Google Shape;71;p2"/>
          <p:cNvSpPr txBox="1"/>
          <p:nvPr/>
        </p:nvSpPr>
        <p:spPr>
          <a:xfrm>
            <a:off x="5005250" y="125110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05</a:t>
            </a:r>
            <a:endParaRPr b="0" i="0" sz="2600" u="none" cap="none" strike="noStrike">
              <a:solidFill>
                <a:srgbClr val="999999"/>
              </a:solidFill>
              <a:latin typeface="Lato Light"/>
              <a:ea typeface="Lato Light"/>
              <a:cs typeface="Lato Light"/>
              <a:sym typeface="Lato Light"/>
            </a:endParaRPr>
          </a:p>
        </p:txBody>
      </p:sp>
      <p:sp>
        <p:nvSpPr>
          <p:cNvPr id="72" name="Google Shape;72;p2"/>
          <p:cNvSpPr txBox="1"/>
          <p:nvPr/>
        </p:nvSpPr>
        <p:spPr>
          <a:xfrm>
            <a:off x="3403975" y="396130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04</a:t>
            </a:r>
            <a:endParaRPr b="0" i="0" sz="2600" u="none" cap="none" strike="noStrike">
              <a:solidFill>
                <a:srgbClr val="999999"/>
              </a:solidFill>
              <a:latin typeface="Lato Light"/>
              <a:ea typeface="Lato Light"/>
              <a:cs typeface="Lato Light"/>
              <a:sym typeface="Lato Light"/>
            </a:endParaRPr>
          </a:p>
        </p:txBody>
      </p:sp>
      <p:sp>
        <p:nvSpPr>
          <p:cNvPr id="73" name="Google Shape;73;p2"/>
          <p:cNvSpPr txBox="1"/>
          <p:nvPr/>
        </p:nvSpPr>
        <p:spPr>
          <a:xfrm>
            <a:off x="3403975" y="215615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02</a:t>
            </a:r>
            <a:endParaRPr b="0" i="0" sz="2600" u="none" cap="none" strike="noStrike">
              <a:solidFill>
                <a:srgbClr val="999999"/>
              </a:solidFill>
              <a:latin typeface="Lato Light"/>
              <a:ea typeface="Lato Light"/>
              <a:cs typeface="Lato Light"/>
              <a:sym typeface="Lato Light"/>
            </a:endParaRPr>
          </a:p>
        </p:txBody>
      </p:sp>
      <p:sp>
        <p:nvSpPr>
          <p:cNvPr id="74" name="Google Shape;74;p2"/>
          <p:cNvSpPr txBox="1"/>
          <p:nvPr/>
        </p:nvSpPr>
        <p:spPr>
          <a:xfrm>
            <a:off x="651450" y="328050"/>
            <a:ext cx="76887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A1A1A"/>
                </a:solidFill>
                <a:latin typeface="Lato"/>
                <a:ea typeface="Lato"/>
                <a:cs typeface="Lato"/>
                <a:sym typeface="Lato"/>
              </a:rPr>
              <a:t>Index</a:t>
            </a:r>
            <a:endParaRPr b="1" i="0" sz="2300" u="none" cap="none" strike="noStrike">
              <a:solidFill>
                <a:srgbClr val="1A1A1A"/>
              </a:solidFill>
              <a:latin typeface="Lato"/>
              <a:ea typeface="Lato"/>
              <a:cs typeface="Lato"/>
              <a:sym typeface="Lato"/>
            </a:endParaRPr>
          </a:p>
        </p:txBody>
      </p:sp>
      <p:sp>
        <p:nvSpPr>
          <p:cNvPr id="75" name="Google Shape;75;p2"/>
          <p:cNvSpPr txBox="1"/>
          <p:nvPr/>
        </p:nvSpPr>
        <p:spPr>
          <a:xfrm>
            <a:off x="1542000" y="4038600"/>
            <a:ext cx="1777200" cy="429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Proposed Solution</a:t>
            </a:r>
            <a:endParaRPr b="1" i="0" sz="1400" u="none" cap="none" strike="noStrike">
              <a:solidFill>
                <a:srgbClr val="434343"/>
              </a:solidFill>
              <a:latin typeface="Lato"/>
              <a:ea typeface="Lato"/>
              <a:cs typeface="Lato"/>
              <a:sym typeface="Lato"/>
            </a:endParaRPr>
          </a:p>
        </p:txBody>
      </p:sp>
      <p:sp>
        <p:nvSpPr>
          <p:cNvPr id="76" name="Google Shape;76;p2"/>
          <p:cNvSpPr txBox="1"/>
          <p:nvPr/>
        </p:nvSpPr>
        <p:spPr>
          <a:xfrm>
            <a:off x="5623600" y="3091750"/>
            <a:ext cx="1628400" cy="429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434343"/>
              </a:solidFill>
              <a:latin typeface="Lato"/>
              <a:ea typeface="Lato"/>
              <a:cs typeface="Lato"/>
              <a:sym typeface="Lato"/>
            </a:endParaRPr>
          </a:p>
        </p:txBody>
      </p:sp>
      <p:sp>
        <p:nvSpPr>
          <p:cNvPr id="77" name="Google Shape;77;p2"/>
          <p:cNvSpPr txBox="1"/>
          <p:nvPr/>
        </p:nvSpPr>
        <p:spPr>
          <a:xfrm>
            <a:off x="5747650" y="4044250"/>
            <a:ext cx="16284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References</a:t>
            </a:r>
            <a:endParaRPr b="1" i="0" sz="1400" u="none" cap="none" strike="noStrike">
              <a:solidFill>
                <a:srgbClr val="434343"/>
              </a:solidFill>
              <a:latin typeface="Lato"/>
              <a:ea typeface="Lato"/>
              <a:cs typeface="Lato"/>
              <a:sym typeface="Lato"/>
            </a:endParaRPr>
          </a:p>
        </p:txBody>
      </p:sp>
      <p:sp>
        <p:nvSpPr>
          <p:cNvPr id="78" name="Google Shape;78;p2"/>
          <p:cNvSpPr txBox="1"/>
          <p:nvPr/>
        </p:nvSpPr>
        <p:spPr>
          <a:xfrm>
            <a:off x="5672500" y="2213950"/>
            <a:ext cx="16284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Demo </a:t>
            </a:r>
            <a:endParaRPr b="1" i="0" sz="1400" u="none" cap="none" strike="noStrike">
              <a:solidFill>
                <a:srgbClr val="434343"/>
              </a:solidFill>
              <a:latin typeface="Lato"/>
              <a:ea typeface="Lato"/>
              <a:cs typeface="Lato"/>
              <a:sym typeface="Lato"/>
            </a:endParaRPr>
          </a:p>
        </p:txBody>
      </p:sp>
      <p:sp>
        <p:nvSpPr>
          <p:cNvPr id="79" name="Google Shape;79;p2"/>
          <p:cNvSpPr txBox="1"/>
          <p:nvPr/>
        </p:nvSpPr>
        <p:spPr>
          <a:xfrm>
            <a:off x="5005250" y="213100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06</a:t>
            </a:r>
            <a:endParaRPr b="0" i="0" sz="2600" u="none" cap="none" strike="noStrike">
              <a:solidFill>
                <a:srgbClr val="999999"/>
              </a:solidFill>
              <a:latin typeface="Lato Light"/>
              <a:ea typeface="Lato Light"/>
              <a:cs typeface="Lato Light"/>
              <a:sym typeface="Lato Light"/>
            </a:endParaRPr>
          </a:p>
        </p:txBody>
      </p:sp>
      <p:sp>
        <p:nvSpPr>
          <p:cNvPr id="80" name="Google Shape;80;p2"/>
          <p:cNvSpPr txBox="1"/>
          <p:nvPr/>
        </p:nvSpPr>
        <p:spPr>
          <a:xfrm>
            <a:off x="3416750" y="301090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03</a:t>
            </a:r>
            <a:endParaRPr b="0" i="0" sz="2600" u="none" cap="none" strike="noStrike">
              <a:solidFill>
                <a:srgbClr val="999999"/>
              </a:solidFill>
              <a:latin typeface="Lato Light"/>
              <a:ea typeface="Lato Light"/>
              <a:cs typeface="Lato Light"/>
              <a:sym typeface="Lato Light"/>
            </a:endParaRPr>
          </a:p>
        </p:txBody>
      </p:sp>
      <p:sp>
        <p:nvSpPr>
          <p:cNvPr id="81" name="Google Shape;81;p2"/>
          <p:cNvSpPr txBox="1"/>
          <p:nvPr/>
        </p:nvSpPr>
        <p:spPr>
          <a:xfrm>
            <a:off x="1418100" y="1349300"/>
            <a:ext cx="1901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Problem Statements</a:t>
            </a:r>
            <a:endParaRPr b="1" i="0" sz="1400" u="none" cap="none" strike="noStrike">
              <a:solidFill>
                <a:srgbClr val="000000"/>
              </a:solidFill>
              <a:latin typeface="Lato"/>
              <a:ea typeface="Lato"/>
              <a:cs typeface="Lato"/>
              <a:sym typeface="Lato"/>
            </a:endParaRPr>
          </a:p>
        </p:txBody>
      </p:sp>
      <p:sp>
        <p:nvSpPr>
          <p:cNvPr id="82" name="Google Shape;82;p2"/>
          <p:cNvSpPr txBox="1"/>
          <p:nvPr/>
        </p:nvSpPr>
        <p:spPr>
          <a:xfrm>
            <a:off x="5016950" y="3010900"/>
            <a:ext cx="722100" cy="59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999999"/>
                </a:solidFill>
                <a:latin typeface="Lato Light"/>
                <a:ea typeface="Lato Light"/>
                <a:cs typeface="Lato Light"/>
                <a:sym typeface="Lato Light"/>
              </a:rPr>
              <a:t>07</a:t>
            </a:r>
            <a:endParaRPr b="0" i="0" sz="2600" u="none" cap="none" strike="noStrike">
              <a:solidFill>
                <a:srgbClr val="999999"/>
              </a:solidFill>
              <a:latin typeface="Lato Light"/>
              <a:ea typeface="Lato Light"/>
              <a:cs typeface="Lato Light"/>
              <a:sym typeface="Lato Light"/>
            </a:endParaRPr>
          </a:p>
        </p:txBody>
      </p:sp>
      <p:sp>
        <p:nvSpPr>
          <p:cNvPr id="83" name="Google Shape;83;p2"/>
          <p:cNvSpPr txBox="1"/>
          <p:nvPr/>
        </p:nvSpPr>
        <p:spPr>
          <a:xfrm>
            <a:off x="5658075" y="1334625"/>
            <a:ext cx="16284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Methodology</a:t>
            </a:r>
            <a:endParaRPr b="1" i="0" sz="1400" u="none" cap="none" strike="noStrike">
              <a:solidFill>
                <a:srgbClr val="434343"/>
              </a:solidFill>
              <a:latin typeface="Lato"/>
              <a:ea typeface="Lato"/>
              <a:cs typeface="Lato"/>
              <a:sym typeface="Lato"/>
            </a:endParaRPr>
          </a:p>
        </p:txBody>
      </p:sp>
      <p:sp>
        <p:nvSpPr>
          <p:cNvPr id="84" name="Google Shape;84;p2"/>
          <p:cNvSpPr txBox="1"/>
          <p:nvPr/>
        </p:nvSpPr>
        <p:spPr>
          <a:xfrm>
            <a:off x="1690800" y="3089500"/>
            <a:ext cx="16284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Literature Review</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1418100" y="2187500"/>
            <a:ext cx="1901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Motivation</a:t>
            </a:r>
            <a:endParaRPr b="1" i="0" sz="1400" u="none" cap="none" strike="noStrike">
              <a:solidFill>
                <a:srgbClr val="000000"/>
              </a:solidFill>
              <a:latin typeface="Lato"/>
              <a:ea typeface="Lato"/>
              <a:cs typeface="Lato"/>
              <a:sym typeface="Lato"/>
            </a:endParaRPr>
          </a:p>
        </p:txBody>
      </p:sp>
      <p:sp>
        <p:nvSpPr>
          <p:cNvPr id="86" name="Google Shape;86;p2"/>
          <p:cNvSpPr txBox="1"/>
          <p:nvPr/>
        </p:nvSpPr>
        <p:spPr>
          <a:xfrm>
            <a:off x="5672500" y="3052150"/>
            <a:ext cx="1628400" cy="42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Lato"/>
                <a:ea typeface="Lato"/>
                <a:cs typeface="Lato"/>
                <a:sym typeface="Lato"/>
              </a:rPr>
              <a:t>Results &amp; Conclusion</a:t>
            </a:r>
            <a:endParaRPr b="1" i="0" sz="1400" u="none" cap="none" strike="noStrike">
              <a:solidFill>
                <a:srgbClr val="43434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7"/>
          <p:cNvPicPr preferRelativeResize="0"/>
          <p:nvPr/>
        </p:nvPicPr>
        <p:blipFill rotWithShape="1">
          <a:blip r:embed="rId3">
            <a:alphaModFix amt="21000"/>
          </a:blip>
          <a:srcRect b="7808" l="0" r="0" t="0"/>
          <a:stretch/>
        </p:blipFill>
        <p:spPr>
          <a:xfrm>
            <a:off x="0" y="0"/>
            <a:ext cx="4386850" cy="5143500"/>
          </a:xfrm>
          <a:prstGeom prst="rect">
            <a:avLst/>
          </a:prstGeom>
          <a:noFill/>
          <a:ln>
            <a:noFill/>
          </a:ln>
        </p:spPr>
      </p:pic>
      <p:sp>
        <p:nvSpPr>
          <p:cNvPr id="244" name="Google Shape;244;p27"/>
          <p:cNvSpPr txBox="1"/>
          <p:nvPr/>
        </p:nvSpPr>
        <p:spPr>
          <a:xfrm>
            <a:off x="662475" y="1641950"/>
            <a:ext cx="28209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600"/>
              <a:buFont typeface="Arial"/>
              <a:buNone/>
            </a:pPr>
            <a:r>
              <a:rPr b="1" i="0" lang="en" sz="3600" u="none" cap="none" strike="noStrike">
                <a:solidFill>
                  <a:schemeClr val="dk1"/>
                </a:solidFill>
                <a:latin typeface="Lato"/>
                <a:ea typeface="Lato"/>
                <a:cs typeface="Lato"/>
                <a:sym typeface="Lato"/>
              </a:rPr>
              <a:t>Problem Statement 2</a:t>
            </a:r>
            <a:endParaRPr b="1" i="0" sz="3600" u="none" cap="none" strike="noStrike">
              <a:solidFill>
                <a:schemeClr val="dk1"/>
              </a:solidFill>
              <a:latin typeface="Lato"/>
              <a:ea typeface="Lato"/>
              <a:cs typeface="Lato"/>
              <a:sym typeface="Lato"/>
            </a:endParaRPr>
          </a:p>
        </p:txBody>
      </p:sp>
      <p:cxnSp>
        <p:nvCxnSpPr>
          <p:cNvPr id="245" name="Google Shape;245;p27"/>
          <p:cNvCxnSpPr/>
          <p:nvPr/>
        </p:nvCxnSpPr>
        <p:spPr>
          <a:xfrm flipH="1" rot="10800000">
            <a:off x="773249" y="3036249"/>
            <a:ext cx="2349000" cy="24900"/>
          </a:xfrm>
          <a:prstGeom prst="straightConnector1">
            <a:avLst/>
          </a:prstGeom>
          <a:noFill/>
          <a:ln cap="flat" cmpd="sng" w="28575">
            <a:solidFill>
              <a:srgbClr val="1A1A1A"/>
            </a:solidFill>
            <a:prstDash val="solid"/>
            <a:round/>
            <a:headEnd len="sm" w="sm" type="none"/>
            <a:tailEnd len="sm" w="sm" type="none"/>
          </a:ln>
        </p:spPr>
      </p:cxnSp>
      <p:sp>
        <p:nvSpPr>
          <p:cNvPr id="246" name="Google Shape;246;p27"/>
          <p:cNvSpPr txBox="1"/>
          <p:nvPr/>
        </p:nvSpPr>
        <p:spPr>
          <a:xfrm>
            <a:off x="4776500" y="1602075"/>
            <a:ext cx="38877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Lato"/>
                <a:ea typeface="Lato"/>
                <a:cs typeface="Lato"/>
                <a:sym typeface="Lato"/>
              </a:rPr>
              <a:t>To </a:t>
            </a:r>
            <a:r>
              <a:rPr b="1" i="0" lang="en" sz="2000" u="none" cap="none" strike="noStrike">
                <a:solidFill>
                  <a:schemeClr val="dk1"/>
                </a:solidFill>
                <a:latin typeface="Lato"/>
                <a:ea typeface="Lato"/>
                <a:cs typeface="Lato"/>
                <a:sym typeface="Lato"/>
              </a:rPr>
              <a:t>Predict </a:t>
            </a:r>
            <a:r>
              <a:rPr b="0" i="0" lang="en" sz="2000" u="none" cap="none" strike="noStrike">
                <a:solidFill>
                  <a:schemeClr val="dk1"/>
                </a:solidFill>
                <a:latin typeface="Lato"/>
                <a:ea typeface="Lato"/>
                <a:cs typeface="Lato"/>
                <a:sym typeface="Lato"/>
              </a:rPr>
              <a:t>likelihood of </a:t>
            </a:r>
            <a:r>
              <a:rPr b="1" i="0" lang="en" sz="2000" u="none" cap="none" strike="noStrike">
                <a:solidFill>
                  <a:schemeClr val="dk1"/>
                </a:solidFill>
                <a:latin typeface="Lato"/>
                <a:ea typeface="Lato"/>
                <a:cs typeface="Lato"/>
                <a:sym typeface="Lato"/>
              </a:rPr>
              <a:t>Psychological Disorders in Battlegrounds Mobile India (BGMI) players</a:t>
            </a:r>
            <a:r>
              <a:rPr b="0" i="0" lang="en" sz="2000" u="none" cap="none" strike="noStrike">
                <a:solidFill>
                  <a:schemeClr val="dk1"/>
                </a:solidFill>
                <a:latin typeface="Lato"/>
                <a:ea typeface="Lato"/>
                <a:cs typeface="Lato"/>
                <a:sym typeface="Lato"/>
              </a:rPr>
              <a:t> using </a:t>
            </a:r>
            <a:r>
              <a:rPr b="1" i="0" lang="en" sz="2000" u="none" cap="none" strike="noStrike">
                <a:solidFill>
                  <a:schemeClr val="dk1"/>
                </a:solidFill>
                <a:latin typeface="Lato"/>
                <a:ea typeface="Lato"/>
                <a:cs typeface="Lato"/>
                <a:sym typeface="Lato"/>
              </a:rPr>
              <a:t>Supervised Machine Learning Algorithms</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idx="1" type="body"/>
          </p:nvPr>
        </p:nvSpPr>
        <p:spPr>
          <a:xfrm>
            <a:off x="516075" y="1115750"/>
            <a:ext cx="7431300" cy="3416400"/>
          </a:xfrm>
          <a:prstGeom prst="rect">
            <a:avLst/>
          </a:prstGeom>
          <a:noFill/>
          <a:ln>
            <a:noFill/>
          </a:ln>
        </p:spPr>
        <p:txBody>
          <a:bodyPr anchorCtr="0" anchor="t" bIns="91425" lIns="91425" spcFirstLastPara="1" rIns="91425" wrap="square" tIns="91425">
            <a:normAutofit/>
          </a:bodyPr>
          <a:lstStyle/>
          <a:p>
            <a:pPr indent="-304800" lvl="0" marL="457200" marR="248284" rtl="0" algn="just">
              <a:lnSpc>
                <a:spcPct val="156666"/>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We aim to analyze and use the </a:t>
            </a:r>
            <a:r>
              <a:rPr b="1" lang="en" sz="1200">
                <a:solidFill>
                  <a:schemeClr val="dk1"/>
                </a:solidFill>
                <a:latin typeface="Lato"/>
                <a:ea typeface="Lato"/>
                <a:cs typeface="Lato"/>
                <a:sym typeface="Lato"/>
              </a:rPr>
              <a:t>game and player statistics </a:t>
            </a:r>
            <a:r>
              <a:rPr lang="en" sz="1200">
                <a:solidFill>
                  <a:schemeClr val="dk1"/>
                </a:solidFill>
                <a:latin typeface="Lato"/>
                <a:ea typeface="Lato"/>
                <a:cs typeface="Lato"/>
                <a:sym typeface="Lato"/>
              </a:rPr>
              <a:t>of online gamers playing </a:t>
            </a:r>
            <a:r>
              <a:rPr b="1" lang="en" sz="1200">
                <a:solidFill>
                  <a:schemeClr val="dk1"/>
                </a:solidFill>
                <a:latin typeface="Lato"/>
                <a:ea typeface="Lato"/>
                <a:cs typeface="Lato"/>
                <a:sym typeface="Lato"/>
              </a:rPr>
              <a:t>BATTLEGROUNDS MOBILE INDIA </a:t>
            </a:r>
            <a:r>
              <a:rPr lang="en" sz="1200">
                <a:solidFill>
                  <a:schemeClr val="dk1"/>
                </a:solidFill>
                <a:latin typeface="Lato"/>
                <a:ea typeface="Lato"/>
                <a:cs typeface="Lato"/>
                <a:sym typeface="Lato"/>
              </a:rPr>
              <a:t>(BGMI - a MOBA game) in addition to self-measure of self-esteem of the gamers to predict whether they are suffering from </a:t>
            </a:r>
            <a:r>
              <a:rPr b="1" lang="en" sz="1200">
                <a:solidFill>
                  <a:schemeClr val="dk1"/>
                </a:solidFill>
                <a:latin typeface="Lato"/>
                <a:ea typeface="Lato"/>
                <a:cs typeface="Lato"/>
                <a:sym typeface="Lato"/>
              </a:rPr>
              <a:t>Internet Gaming Addiction</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IGD) </a:t>
            </a:r>
            <a:r>
              <a:rPr lang="en" sz="1200">
                <a:solidFill>
                  <a:schemeClr val="dk1"/>
                </a:solidFill>
                <a:latin typeface="Lato"/>
                <a:ea typeface="Lato"/>
                <a:cs typeface="Lato"/>
                <a:sym typeface="Lato"/>
              </a:rPr>
              <a:t>and if they are likely to develop psychological disorders such as </a:t>
            </a:r>
            <a:r>
              <a:rPr b="1" lang="en" sz="1200">
                <a:solidFill>
                  <a:schemeClr val="dk1"/>
                </a:solidFill>
                <a:latin typeface="Lato"/>
                <a:ea typeface="Lato"/>
                <a:cs typeface="Lato"/>
                <a:sym typeface="Lato"/>
              </a:rPr>
              <a:t>Generalized Anxiety Disorder (GAD) and ADHD </a:t>
            </a:r>
            <a:r>
              <a:rPr lang="en" sz="1200">
                <a:solidFill>
                  <a:schemeClr val="dk1"/>
                </a:solidFill>
                <a:latin typeface="Lato"/>
                <a:ea typeface="Lato"/>
                <a:cs typeface="Lato"/>
                <a:sym typeface="Lato"/>
              </a:rPr>
              <a:t>using </a:t>
            </a:r>
            <a:r>
              <a:rPr b="1" lang="en" sz="1200">
                <a:solidFill>
                  <a:schemeClr val="dk1"/>
                </a:solidFill>
                <a:latin typeface="Lato"/>
                <a:ea typeface="Lato"/>
                <a:cs typeface="Lato"/>
                <a:sym typeface="Lato"/>
              </a:rPr>
              <a:t>machine learning classification algorithms</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indent="0" lvl="0" marL="0" marR="248284" rtl="0" algn="just">
              <a:lnSpc>
                <a:spcPct val="156666"/>
              </a:lnSpc>
              <a:spcBef>
                <a:spcPts val="0"/>
              </a:spcBef>
              <a:spcAft>
                <a:spcPts val="0"/>
              </a:spcAft>
              <a:buSzPts val="1800"/>
              <a:buNone/>
            </a:pPr>
            <a:r>
              <a:t/>
            </a:r>
            <a:endParaRPr sz="1200">
              <a:solidFill>
                <a:schemeClr val="dk1"/>
              </a:solidFill>
              <a:latin typeface="Lato"/>
              <a:ea typeface="Lato"/>
              <a:cs typeface="Lato"/>
              <a:sym typeface="Lato"/>
            </a:endParaRPr>
          </a:p>
          <a:p>
            <a:pPr indent="0" lvl="0" marL="0" rtl="0" algn="l">
              <a:lnSpc>
                <a:spcPct val="115000"/>
              </a:lnSpc>
              <a:spcBef>
                <a:spcPts val="0"/>
              </a:spcBef>
              <a:spcAft>
                <a:spcPts val="1200"/>
              </a:spcAft>
              <a:buSzPts val="1800"/>
              <a:buNone/>
            </a:pPr>
            <a:r>
              <a:t/>
            </a:r>
            <a:endParaRPr sz="1200">
              <a:latin typeface="Lato"/>
              <a:ea typeface="Lato"/>
              <a:cs typeface="Lato"/>
              <a:sym typeface="Lato"/>
            </a:endParaRPr>
          </a:p>
        </p:txBody>
      </p:sp>
      <p:sp>
        <p:nvSpPr>
          <p:cNvPr id="252" name="Google Shape;252;p28"/>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Proposed Solution</a:t>
            </a:r>
            <a:endParaRPr b="0" i="0" sz="1400" u="none" cap="none" strike="noStrike">
              <a:solidFill>
                <a:schemeClr val="dk1"/>
              </a:solidFill>
              <a:latin typeface="Lato"/>
              <a:ea typeface="Lato"/>
              <a:cs typeface="Lato"/>
              <a:sym typeface="Lato"/>
            </a:endParaRPr>
          </a:p>
        </p:txBody>
      </p:sp>
      <p:cxnSp>
        <p:nvCxnSpPr>
          <p:cNvPr id="253" name="Google Shape;253;p28"/>
          <p:cNvCxnSpPr/>
          <p:nvPr/>
        </p:nvCxnSpPr>
        <p:spPr>
          <a:xfrm flipH="1" rot="10800000">
            <a:off x="593824" y="705249"/>
            <a:ext cx="2270400" cy="99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idx="1" type="body"/>
          </p:nvPr>
        </p:nvSpPr>
        <p:spPr>
          <a:xfrm>
            <a:off x="387900" y="1152475"/>
            <a:ext cx="75945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Game and Player Statistics</a:t>
            </a:r>
            <a:r>
              <a:rPr lang="en" sz="1200">
                <a:solidFill>
                  <a:schemeClr val="dk1"/>
                </a:solidFill>
                <a:latin typeface="Lato"/>
                <a:ea typeface="Lato"/>
                <a:cs typeface="Lato"/>
                <a:sym typeface="Lato"/>
              </a:rPr>
              <a:t> such as </a:t>
            </a:r>
            <a:r>
              <a:rPr b="1" lang="en" sz="1200">
                <a:solidFill>
                  <a:schemeClr val="dk1"/>
                </a:solidFill>
                <a:latin typeface="Lato"/>
                <a:ea typeface="Lato"/>
                <a:cs typeface="Lato"/>
                <a:sym typeface="Lato"/>
              </a:rPr>
              <a:t>Daily kills</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Daily wins</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TotalGameTime</a:t>
            </a:r>
            <a:r>
              <a:rPr lang="en" sz="1200">
                <a:solidFill>
                  <a:schemeClr val="dk1"/>
                </a:solidFill>
                <a:latin typeface="Lato"/>
                <a:ea typeface="Lato"/>
                <a:cs typeface="Lato"/>
                <a:sym typeface="Lato"/>
              </a:rPr>
              <a:t> of a player are extracted through the </a:t>
            </a:r>
            <a:r>
              <a:rPr b="1" lang="en" sz="1200">
                <a:solidFill>
                  <a:schemeClr val="dk1"/>
                </a:solidFill>
                <a:latin typeface="Lato"/>
                <a:ea typeface="Lato"/>
                <a:cs typeface="Lato"/>
                <a:sym typeface="Lato"/>
              </a:rPr>
              <a:t>BGMI API</a:t>
            </a:r>
            <a:r>
              <a:rPr lang="en" sz="1200">
                <a:solidFill>
                  <a:schemeClr val="dk1"/>
                </a:solidFill>
                <a:latin typeface="Lato"/>
                <a:ea typeface="Lato"/>
                <a:cs typeface="Lato"/>
                <a:sym typeface="Lato"/>
              </a:rPr>
              <a:t>. In case the gaming platform is </a:t>
            </a:r>
            <a:r>
              <a:rPr b="1" lang="en" sz="1200">
                <a:solidFill>
                  <a:schemeClr val="dk1"/>
                </a:solidFill>
                <a:latin typeface="Lato"/>
                <a:ea typeface="Lato"/>
                <a:cs typeface="Lato"/>
                <a:sym typeface="Lato"/>
              </a:rPr>
              <a:t>Mobile</a:t>
            </a:r>
            <a:r>
              <a:rPr lang="en" sz="1200">
                <a:solidFill>
                  <a:schemeClr val="dk1"/>
                </a:solidFill>
                <a:latin typeface="Lato"/>
                <a:ea typeface="Lato"/>
                <a:cs typeface="Lato"/>
                <a:sym typeface="Lato"/>
              </a:rPr>
              <a:t>, the screenshots of their game and player statistics are collected.</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SzPts val="1800"/>
              <a:buNone/>
            </a:pPr>
            <a:r>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These </a:t>
            </a:r>
            <a:r>
              <a:rPr b="1" lang="en" sz="1200">
                <a:solidFill>
                  <a:schemeClr val="dk1"/>
                </a:solidFill>
                <a:latin typeface="Lato"/>
                <a:ea typeface="Lato"/>
                <a:cs typeface="Lato"/>
                <a:sym typeface="Lato"/>
              </a:rPr>
              <a:t>In-game statistics</a:t>
            </a:r>
            <a:r>
              <a:rPr lang="en" sz="1200">
                <a:solidFill>
                  <a:schemeClr val="dk1"/>
                </a:solidFill>
                <a:latin typeface="Lato"/>
                <a:ea typeface="Lato"/>
                <a:cs typeface="Lato"/>
                <a:sym typeface="Lato"/>
              </a:rPr>
              <a:t> along with self measure of self esteem are used as features to </a:t>
            </a:r>
            <a:r>
              <a:rPr b="1" lang="en" sz="1200">
                <a:solidFill>
                  <a:schemeClr val="dk1"/>
                </a:solidFill>
                <a:latin typeface="Lato"/>
                <a:ea typeface="Lato"/>
                <a:cs typeface="Lato"/>
                <a:sym typeface="Lato"/>
              </a:rPr>
              <a:t>Supervised Machine Learning Classification Algorithms </a:t>
            </a:r>
            <a:r>
              <a:rPr lang="en" sz="1200">
                <a:solidFill>
                  <a:schemeClr val="dk1"/>
                </a:solidFill>
                <a:latin typeface="Lato"/>
                <a:ea typeface="Lato"/>
                <a:cs typeface="Lato"/>
                <a:sym typeface="Lato"/>
              </a:rPr>
              <a:t>to predict </a:t>
            </a:r>
            <a:r>
              <a:rPr b="1" lang="en" sz="1200">
                <a:solidFill>
                  <a:schemeClr val="dk1"/>
                </a:solidFill>
                <a:latin typeface="Lato"/>
                <a:ea typeface="Lato"/>
                <a:cs typeface="Lato"/>
                <a:sym typeface="Lato"/>
              </a:rPr>
              <a:t>IGD</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ADHD </a:t>
            </a:r>
            <a:r>
              <a:rPr lang="en" sz="1200">
                <a:solidFill>
                  <a:schemeClr val="dk1"/>
                </a:solidFill>
                <a:latin typeface="Lato"/>
                <a:ea typeface="Lato"/>
                <a:cs typeface="Lato"/>
                <a:sym typeface="Lato"/>
              </a:rPr>
              <a:t>and </a:t>
            </a:r>
            <a:r>
              <a:rPr b="1" lang="en" sz="1200">
                <a:solidFill>
                  <a:schemeClr val="dk1"/>
                </a:solidFill>
                <a:latin typeface="Lato"/>
                <a:ea typeface="Lato"/>
                <a:cs typeface="Lato"/>
                <a:sym typeface="Lato"/>
              </a:rPr>
              <a:t>GAD</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SzPts val="1800"/>
              <a:buNone/>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We model our problem of detecting </a:t>
            </a:r>
            <a:r>
              <a:rPr b="1" lang="en" sz="1200">
                <a:solidFill>
                  <a:schemeClr val="dk1"/>
                </a:solidFill>
                <a:latin typeface="Lato"/>
                <a:ea typeface="Lato"/>
                <a:cs typeface="Lato"/>
                <a:sym typeface="Lato"/>
              </a:rPr>
              <a:t>IGD</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ADHD </a:t>
            </a:r>
            <a:r>
              <a:rPr lang="en" sz="1200">
                <a:solidFill>
                  <a:schemeClr val="dk1"/>
                </a:solidFill>
                <a:latin typeface="Lato"/>
                <a:ea typeface="Lato"/>
                <a:cs typeface="Lato"/>
                <a:sym typeface="Lato"/>
              </a:rPr>
              <a:t>and </a:t>
            </a:r>
            <a:r>
              <a:rPr b="1" lang="en" sz="1200">
                <a:solidFill>
                  <a:schemeClr val="dk1"/>
                </a:solidFill>
                <a:latin typeface="Lato"/>
                <a:ea typeface="Lato"/>
                <a:cs typeface="Lato"/>
                <a:sym typeface="Lato"/>
              </a:rPr>
              <a:t>GAD </a:t>
            </a:r>
            <a:r>
              <a:rPr lang="en" sz="1200">
                <a:solidFill>
                  <a:schemeClr val="dk1"/>
                </a:solidFill>
                <a:latin typeface="Lato"/>
                <a:ea typeface="Lato"/>
                <a:cs typeface="Lato"/>
                <a:sym typeface="Lato"/>
              </a:rPr>
              <a:t>as three separate binary classification problems.</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SzPts val="1800"/>
              <a:buNone/>
            </a:pPr>
            <a:r>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We consider and apply five stand alone supervised machine learning classifiers - </a:t>
            </a:r>
            <a:r>
              <a:rPr b="1" lang="en" sz="1200">
                <a:solidFill>
                  <a:schemeClr val="dk1"/>
                </a:solidFill>
                <a:latin typeface="Lato"/>
                <a:ea typeface="Lato"/>
                <a:cs typeface="Lato"/>
                <a:sym typeface="Lato"/>
              </a:rPr>
              <a:t>Logistic Regression (LR)</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Naive Bayes (NB)</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Decision Tree (DT)</a:t>
            </a:r>
            <a:r>
              <a:rPr lang="en" sz="1200">
                <a:solidFill>
                  <a:schemeClr val="dk1"/>
                </a:solidFill>
                <a:latin typeface="Lato"/>
                <a:ea typeface="Lato"/>
                <a:cs typeface="Lato"/>
                <a:sym typeface="Lato"/>
              </a:rPr>
              <a:t>, </a:t>
            </a:r>
            <a:r>
              <a:rPr b="1" lang="en" sz="1200">
                <a:solidFill>
                  <a:schemeClr val="dk1"/>
                </a:solidFill>
                <a:latin typeface="Lato"/>
                <a:ea typeface="Lato"/>
                <a:cs typeface="Lato"/>
                <a:sym typeface="Lato"/>
              </a:rPr>
              <a:t>Support Vector Machine</a:t>
            </a:r>
            <a:r>
              <a:rPr lang="en" sz="1200">
                <a:solidFill>
                  <a:schemeClr val="dk1"/>
                </a:solidFill>
                <a:latin typeface="Lato"/>
                <a:ea typeface="Lato"/>
                <a:cs typeface="Lato"/>
                <a:sym typeface="Lato"/>
              </a:rPr>
              <a:t> and </a:t>
            </a:r>
            <a:r>
              <a:rPr b="1" lang="en" sz="1200">
                <a:solidFill>
                  <a:schemeClr val="dk1"/>
                </a:solidFill>
                <a:latin typeface="Lato"/>
                <a:ea typeface="Lato"/>
                <a:cs typeface="Lato"/>
                <a:sym typeface="Lato"/>
              </a:rPr>
              <a:t>K - Nearest Neighbours</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lnSpc>
                <a:spcPct val="115000"/>
              </a:lnSpc>
              <a:spcBef>
                <a:spcPts val="0"/>
              </a:spcBef>
              <a:spcAft>
                <a:spcPts val="1200"/>
              </a:spcAft>
              <a:buSzPts val="1800"/>
              <a:buNone/>
            </a:pPr>
            <a:r>
              <a:t/>
            </a:r>
            <a:endParaRPr sz="1400">
              <a:latin typeface="Lato"/>
              <a:ea typeface="Lato"/>
              <a:cs typeface="Lato"/>
              <a:sym typeface="Lato"/>
            </a:endParaRPr>
          </a:p>
        </p:txBody>
      </p:sp>
      <p:sp>
        <p:nvSpPr>
          <p:cNvPr id="259" name="Google Shape;259;p29"/>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Methodology</a:t>
            </a:r>
            <a:endParaRPr b="0" i="0" sz="1400" u="none" cap="none" strike="noStrike">
              <a:solidFill>
                <a:schemeClr val="dk1"/>
              </a:solidFill>
              <a:latin typeface="Lato"/>
              <a:ea typeface="Lato"/>
              <a:cs typeface="Lato"/>
              <a:sym typeface="Lato"/>
            </a:endParaRPr>
          </a:p>
        </p:txBody>
      </p:sp>
      <p:cxnSp>
        <p:nvCxnSpPr>
          <p:cNvPr id="260" name="Google Shape;260;p29"/>
          <p:cNvCxnSpPr/>
          <p:nvPr/>
        </p:nvCxnSpPr>
        <p:spPr>
          <a:xfrm>
            <a:off x="593824" y="715149"/>
            <a:ext cx="1651200" cy="75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0"/>
          <p:cNvPicPr preferRelativeResize="0"/>
          <p:nvPr/>
        </p:nvPicPr>
        <p:blipFill rotWithShape="1">
          <a:blip r:embed="rId3">
            <a:alphaModFix/>
          </a:blip>
          <a:srcRect b="0" l="0" r="0" t="0"/>
          <a:stretch/>
        </p:blipFill>
        <p:spPr>
          <a:xfrm>
            <a:off x="531124" y="1127975"/>
            <a:ext cx="6966850" cy="3436824"/>
          </a:xfrm>
          <a:prstGeom prst="rect">
            <a:avLst/>
          </a:prstGeom>
          <a:noFill/>
          <a:ln>
            <a:noFill/>
          </a:ln>
        </p:spPr>
      </p:pic>
      <p:sp>
        <p:nvSpPr>
          <p:cNvPr id="266" name="Google Shape;266;p30"/>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Features</a:t>
            </a:r>
            <a:endParaRPr b="0" i="0" sz="1400" u="none" cap="none" strike="noStrike">
              <a:solidFill>
                <a:schemeClr val="dk1"/>
              </a:solidFill>
              <a:latin typeface="Lato"/>
              <a:ea typeface="Lato"/>
              <a:cs typeface="Lato"/>
              <a:sym typeface="Lato"/>
            </a:endParaRPr>
          </a:p>
        </p:txBody>
      </p:sp>
      <p:cxnSp>
        <p:nvCxnSpPr>
          <p:cNvPr id="267" name="Google Shape;267;p30"/>
          <p:cNvCxnSpPr/>
          <p:nvPr/>
        </p:nvCxnSpPr>
        <p:spPr>
          <a:xfrm flipH="1" rot="10800000">
            <a:off x="593824" y="713949"/>
            <a:ext cx="1057500" cy="12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idx="1" type="body"/>
          </p:nvPr>
        </p:nvSpPr>
        <p:spPr>
          <a:xfrm>
            <a:off x="1149925" y="939750"/>
            <a:ext cx="7649100" cy="2963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800"/>
              <a:buNone/>
            </a:pPr>
            <a:r>
              <a:rPr b="1" lang="en" sz="1200">
                <a:solidFill>
                  <a:schemeClr val="dk1"/>
                </a:solidFill>
                <a:latin typeface="Lato"/>
                <a:ea typeface="Lato"/>
                <a:cs typeface="Lato"/>
                <a:sym typeface="Lato"/>
              </a:rPr>
              <a:t>Internet Gaming Disorder Scale - Short Form (IGDS9-SF)</a:t>
            </a:r>
            <a:endParaRPr b="1" sz="1400">
              <a:solidFill>
                <a:schemeClr val="dk1"/>
              </a:solidFill>
              <a:latin typeface="Lato"/>
              <a:ea typeface="Lato"/>
              <a:cs typeface="Lato"/>
              <a:sym typeface="Lato"/>
            </a:endParaRPr>
          </a:p>
          <a:p>
            <a:pPr indent="-298450" lvl="0" marL="457200" rtl="0" algn="just">
              <a:lnSpc>
                <a:spcPct val="15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The IGDS9-SF is a nine-item psychometric tool that measures the severity of Internet Gaming Disorder (IGD) as defined by DSM-5 (American Psychiatric Association, 2013). </a:t>
            </a:r>
            <a:endParaRPr sz="1100">
              <a:solidFill>
                <a:schemeClr val="dk1"/>
              </a:solidFill>
              <a:latin typeface="Lato"/>
              <a:ea typeface="Lato"/>
              <a:cs typeface="Lato"/>
              <a:sym typeface="Lato"/>
            </a:endParaRPr>
          </a:p>
          <a:p>
            <a:pPr indent="0" lvl="0" marL="0" rtl="0" algn="just">
              <a:lnSpc>
                <a:spcPct val="150000"/>
              </a:lnSpc>
              <a:spcBef>
                <a:spcPts val="0"/>
              </a:spcBef>
              <a:spcAft>
                <a:spcPts val="0"/>
              </a:spcAft>
              <a:buSzPts val="1800"/>
              <a:buNone/>
            </a:pPr>
            <a:r>
              <a:t/>
            </a:r>
            <a:endParaRPr sz="1100">
              <a:solidFill>
                <a:schemeClr val="dk1"/>
              </a:solidFill>
              <a:latin typeface="Lato"/>
              <a:ea typeface="Lato"/>
              <a:cs typeface="Lato"/>
              <a:sym typeface="Lato"/>
            </a:endParaRPr>
          </a:p>
          <a:p>
            <a:pPr indent="-298450" lvl="0" marL="457200" rtl="0" algn="just">
              <a:lnSpc>
                <a:spcPct val="15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 five-point Likert scale was used to answer all nine questions: </a:t>
            </a:r>
            <a:r>
              <a:rPr b="1" lang="en" sz="1100">
                <a:solidFill>
                  <a:schemeClr val="dk1"/>
                </a:solidFill>
                <a:latin typeface="Lato"/>
                <a:ea typeface="Lato"/>
                <a:cs typeface="Lato"/>
                <a:sym typeface="Lato"/>
              </a:rPr>
              <a:t>1 ('Never'), 2 ('Rarely'), 3 ('Sometimes'), 4 ('Often'), and 5 ('Very often')</a:t>
            </a:r>
            <a:r>
              <a:rPr lang="en" sz="1100">
                <a:solidFill>
                  <a:schemeClr val="dk1"/>
                </a:solidFill>
                <a:latin typeface="Lato"/>
                <a:ea typeface="Lato"/>
                <a:cs typeface="Lato"/>
                <a:sym typeface="Lato"/>
              </a:rPr>
              <a:t>. The overall score is calculated by summing the participants' responses to the nine questions. The IGDS9-SF scores range from </a:t>
            </a:r>
            <a:r>
              <a:rPr b="1" lang="en" sz="1100">
                <a:solidFill>
                  <a:schemeClr val="dk1"/>
                </a:solidFill>
                <a:latin typeface="Lato"/>
                <a:ea typeface="Lato"/>
                <a:cs typeface="Lato"/>
                <a:sym typeface="Lato"/>
              </a:rPr>
              <a:t>9 to 45</a:t>
            </a:r>
            <a:r>
              <a:rPr lang="en" sz="1100">
                <a:solidFill>
                  <a:schemeClr val="dk1"/>
                </a:solidFill>
                <a:latin typeface="Lato"/>
                <a:ea typeface="Lato"/>
                <a:cs typeface="Lato"/>
                <a:sym typeface="Lato"/>
              </a:rPr>
              <a:t>.</a:t>
            </a:r>
            <a:endParaRPr sz="1100">
              <a:solidFill>
                <a:schemeClr val="dk1"/>
              </a:solidFill>
              <a:latin typeface="Lato"/>
              <a:ea typeface="Lato"/>
              <a:cs typeface="Lato"/>
              <a:sym typeface="Lato"/>
            </a:endParaRPr>
          </a:p>
          <a:p>
            <a:pPr indent="0" lvl="0" marL="0" rtl="0" algn="just">
              <a:lnSpc>
                <a:spcPct val="150000"/>
              </a:lnSpc>
              <a:spcBef>
                <a:spcPts val="0"/>
              </a:spcBef>
              <a:spcAft>
                <a:spcPts val="0"/>
              </a:spcAft>
              <a:buSzPts val="1800"/>
              <a:buNone/>
            </a:pPr>
            <a:r>
              <a:t/>
            </a:r>
            <a:endParaRPr sz="1100">
              <a:solidFill>
                <a:schemeClr val="dk1"/>
              </a:solidFill>
              <a:latin typeface="Lato"/>
              <a:ea typeface="Lato"/>
              <a:cs typeface="Lato"/>
              <a:sym typeface="Lato"/>
            </a:endParaRPr>
          </a:p>
          <a:p>
            <a:pPr indent="0" lvl="0" marL="0" rtl="0" algn="just">
              <a:lnSpc>
                <a:spcPct val="150000"/>
              </a:lnSpc>
              <a:spcBef>
                <a:spcPts val="0"/>
              </a:spcBef>
              <a:spcAft>
                <a:spcPts val="0"/>
              </a:spcAft>
              <a:buSzPts val="1800"/>
              <a:buNone/>
            </a:pPr>
            <a:r>
              <a:rPr b="1" lang="en" sz="1200">
                <a:solidFill>
                  <a:schemeClr val="dk1"/>
                </a:solidFill>
                <a:latin typeface="Lato"/>
                <a:ea typeface="Lato"/>
                <a:cs typeface="Lato"/>
                <a:sym typeface="Lato"/>
              </a:rPr>
              <a:t>Adult ADHD Self-Report Scale</a:t>
            </a:r>
            <a:endParaRPr b="1" sz="1400">
              <a:solidFill>
                <a:schemeClr val="dk1"/>
              </a:solidFill>
              <a:latin typeface="Lato"/>
              <a:ea typeface="Lato"/>
              <a:cs typeface="Lato"/>
              <a:sym typeface="Lato"/>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The ASRS-v1.1 is a six-item questionnaire that can be used to assess adults for ADHD. It is a subcategory of the 18-question WHO questionnaires symptoms checklist and is based on the American Psychiatric Association's (DSM-IV-TR). </a:t>
            </a:r>
            <a:endParaRPr sz="1100">
              <a:solidFill>
                <a:schemeClr val="dk1"/>
              </a:solidFill>
              <a:latin typeface="Lato"/>
              <a:ea typeface="Lato"/>
              <a:cs typeface="Lato"/>
              <a:sym typeface="Lato"/>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"How frequently do you have trouble tying up the final touches of a job once the challenging sections have been completed?" and "How often do you have issues remembering appointments or obligations?" are two examples of inquiries. </a:t>
            </a:r>
            <a:endParaRPr sz="1100">
              <a:solidFill>
                <a:schemeClr val="dk1"/>
              </a:solidFill>
              <a:latin typeface="Lato"/>
              <a:ea typeface="Lato"/>
              <a:cs typeface="Lato"/>
              <a:sym typeface="Lato"/>
            </a:endParaRPr>
          </a:p>
          <a:p>
            <a:pPr indent="0" lvl="0" marL="0" rtl="0" algn="just">
              <a:lnSpc>
                <a:spcPct val="150000"/>
              </a:lnSpc>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The following alternatives were used to answer each of the six questions: 'Never’, ‘Rarely’, ‘Sometimes’, ‘Often’ and ‘Very Often’.</a:t>
            </a:r>
            <a:endParaRPr sz="1100">
              <a:solidFill>
                <a:schemeClr val="dk1"/>
              </a:solidFill>
              <a:latin typeface="Lato"/>
              <a:ea typeface="Lato"/>
              <a:cs typeface="Lato"/>
              <a:sym typeface="Lato"/>
            </a:endParaRPr>
          </a:p>
          <a:p>
            <a:pPr indent="0" lvl="0" marL="0" rtl="0" algn="l">
              <a:lnSpc>
                <a:spcPct val="115000"/>
              </a:lnSpc>
              <a:spcBef>
                <a:spcPts val="0"/>
              </a:spcBef>
              <a:spcAft>
                <a:spcPts val="1200"/>
              </a:spcAft>
              <a:buSzPts val="1800"/>
              <a:buNone/>
            </a:pPr>
            <a:r>
              <a:t/>
            </a:r>
            <a:endParaRPr b="1" sz="1120">
              <a:solidFill>
                <a:schemeClr val="dk1"/>
              </a:solidFill>
              <a:highlight>
                <a:schemeClr val="lt1"/>
              </a:highlight>
              <a:latin typeface="Lato"/>
              <a:ea typeface="Lato"/>
              <a:cs typeface="Lato"/>
              <a:sym typeface="Lato"/>
            </a:endParaRPr>
          </a:p>
        </p:txBody>
      </p:sp>
      <p:sp>
        <p:nvSpPr>
          <p:cNvPr id="273" name="Google Shape;273;p31"/>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 Measures</a:t>
            </a:r>
            <a:endParaRPr b="0" i="0" sz="1400" u="none" cap="none" strike="noStrike">
              <a:solidFill>
                <a:schemeClr val="dk1"/>
              </a:solidFill>
              <a:latin typeface="Lato"/>
              <a:ea typeface="Lato"/>
              <a:cs typeface="Lato"/>
              <a:sym typeface="Lato"/>
            </a:endParaRPr>
          </a:p>
        </p:txBody>
      </p:sp>
      <p:cxnSp>
        <p:nvCxnSpPr>
          <p:cNvPr id="274" name="Google Shape;274;p31"/>
          <p:cNvCxnSpPr/>
          <p:nvPr/>
        </p:nvCxnSpPr>
        <p:spPr>
          <a:xfrm flipH="1" rot="10800000">
            <a:off x="739700" y="705200"/>
            <a:ext cx="1238700" cy="8700"/>
          </a:xfrm>
          <a:prstGeom prst="straightConnector1">
            <a:avLst/>
          </a:prstGeom>
          <a:noFill/>
          <a:ln cap="flat" cmpd="sng" w="28575">
            <a:solidFill>
              <a:srgbClr val="1A1A1A"/>
            </a:solidFill>
            <a:prstDash val="solid"/>
            <a:round/>
            <a:headEnd len="sm" w="sm" type="none"/>
            <a:tailEnd len="sm" w="sm" type="none"/>
          </a:ln>
        </p:spPr>
      </p:cxnSp>
      <p:sp>
        <p:nvSpPr>
          <p:cNvPr id="275" name="Google Shape;275;p31"/>
          <p:cNvSpPr/>
          <p:nvPr/>
        </p:nvSpPr>
        <p:spPr>
          <a:xfrm>
            <a:off x="717525" y="98657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1</a:t>
            </a:r>
            <a:endParaRPr b="1" i="0" sz="1200" u="none" cap="none" strike="noStrike">
              <a:solidFill>
                <a:srgbClr val="000000"/>
              </a:solidFill>
              <a:latin typeface="Arial"/>
              <a:ea typeface="Arial"/>
              <a:cs typeface="Arial"/>
              <a:sym typeface="Arial"/>
            </a:endParaRPr>
          </a:p>
        </p:txBody>
      </p:sp>
      <p:sp>
        <p:nvSpPr>
          <p:cNvPr id="276" name="Google Shape;276;p31"/>
          <p:cNvSpPr/>
          <p:nvPr/>
        </p:nvSpPr>
        <p:spPr>
          <a:xfrm>
            <a:off x="641325" y="302007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2</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idx="1" type="body"/>
          </p:nvPr>
        </p:nvSpPr>
        <p:spPr>
          <a:xfrm>
            <a:off x="1049925" y="711150"/>
            <a:ext cx="7095300" cy="3416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935"/>
              <a:buFont typeface="Arial"/>
              <a:buNone/>
            </a:pPr>
            <a:r>
              <a:rPr b="1" lang="en" sz="1200">
                <a:solidFill>
                  <a:schemeClr val="dk1"/>
                </a:solidFill>
                <a:latin typeface="Lato"/>
                <a:ea typeface="Lato"/>
                <a:cs typeface="Lato"/>
                <a:sym typeface="Lato"/>
              </a:rPr>
              <a:t> Generalized Anxiety Disorder (GAD-7)</a:t>
            </a:r>
            <a:endParaRPr b="1" sz="1200">
              <a:solidFill>
                <a:schemeClr val="dk1"/>
              </a:solidFill>
              <a:latin typeface="Lato"/>
              <a:ea typeface="Lato"/>
              <a:cs typeface="Lato"/>
              <a:sym typeface="Lato"/>
            </a:endParaRPr>
          </a:p>
          <a:p>
            <a:pPr indent="-298450" lvl="0" marL="457200" rtl="0" algn="just">
              <a:lnSpc>
                <a:spcPct val="14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The GAD-7 [46] is a seven-item anxiety scale that is used to screen for and measure the severity of Generalized Anxiety Disorder (GAD). </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just">
              <a:lnSpc>
                <a:spcPct val="14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"Do you feel worried, apprehensive, or on edge?" and "Are you unable to stop or control worrying?" are examples of questions to which participants responded. </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just">
              <a:lnSpc>
                <a:spcPct val="14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On a four-point Likert scale, 0 means "not at all," 1 means "a few days," 2 means "more than half the days," and 3 means "almost every day." By adding the answers to the questions, you can get the overall score. The GAD-7 scale runs from 0 to 21.</a:t>
            </a:r>
            <a:endParaRPr sz="1100">
              <a:solidFill>
                <a:schemeClr val="dk1"/>
              </a:solidFill>
              <a:latin typeface="Lato"/>
              <a:ea typeface="Lato"/>
              <a:cs typeface="Lato"/>
              <a:sym typeface="Lato"/>
            </a:endParaRPr>
          </a:p>
          <a:p>
            <a:pPr indent="0" lvl="0" marL="0" rtl="0" algn="just">
              <a:lnSpc>
                <a:spcPct val="140000"/>
              </a:lnSpc>
              <a:spcBef>
                <a:spcPts val="0"/>
              </a:spcBef>
              <a:spcAft>
                <a:spcPts val="0"/>
              </a:spcAft>
              <a:buClr>
                <a:schemeClr val="dk1"/>
              </a:buClr>
              <a:buSzPts val="935"/>
              <a:buFont typeface="Arial"/>
              <a:buNone/>
            </a:pPr>
            <a:r>
              <a:t/>
            </a:r>
            <a:endParaRPr sz="1200">
              <a:solidFill>
                <a:schemeClr val="dk1"/>
              </a:solidFill>
              <a:latin typeface="Lato"/>
              <a:ea typeface="Lato"/>
              <a:cs typeface="Lato"/>
              <a:sym typeface="Lato"/>
            </a:endParaRPr>
          </a:p>
          <a:p>
            <a:pPr indent="0" lvl="0" marL="0" rtl="0" algn="just">
              <a:lnSpc>
                <a:spcPct val="150000"/>
              </a:lnSpc>
              <a:spcBef>
                <a:spcPts val="0"/>
              </a:spcBef>
              <a:spcAft>
                <a:spcPts val="0"/>
              </a:spcAft>
              <a:buClr>
                <a:schemeClr val="dk1"/>
              </a:buClr>
              <a:buSzPts val="935"/>
              <a:buFont typeface="Arial"/>
              <a:buNone/>
            </a:pPr>
            <a:r>
              <a:rPr b="1" lang="en" sz="1200">
                <a:solidFill>
                  <a:schemeClr val="dk1"/>
                </a:solidFill>
                <a:latin typeface="Lato"/>
                <a:ea typeface="Lato"/>
                <a:cs typeface="Lato"/>
                <a:sym typeface="Lato"/>
              </a:rPr>
              <a:t> Single-Item Self-Esteem Value</a:t>
            </a:r>
            <a:endParaRPr b="1" sz="1200">
              <a:solidFill>
                <a:schemeClr val="dk1"/>
              </a:solidFill>
              <a:latin typeface="Lato"/>
              <a:ea typeface="Lato"/>
              <a:cs typeface="Lato"/>
              <a:sym typeface="Lato"/>
            </a:endParaRPr>
          </a:p>
          <a:p>
            <a:pPr indent="-298450" lvl="0" marL="457200" rtl="0" algn="just">
              <a:lnSpc>
                <a:spcPct val="140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The Single-Item Self-Esteem Scale[36] is a single-item self-esteem scale that can be used instead of the Rosenberg Self-Esteem Scale. Participants rate themselves on a seven-point Likert scale ranging from 1 to 7 ('Not very true of me').</a:t>
            </a:r>
            <a:endParaRPr sz="1100">
              <a:latin typeface="Lato"/>
              <a:ea typeface="Lato"/>
              <a:cs typeface="Lato"/>
              <a:sym typeface="Lato"/>
            </a:endParaRPr>
          </a:p>
        </p:txBody>
      </p:sp>
      <p:sp>
        <p:nvSpPr>
          <p:cNvPr id="282" name="Google Shape;282;p32"/>
          <p:cNvSpPr/>
          <p:nvPr/>
        </p:nvSpPr>
        <p:spPr>
          <a:xfrm>
            <a:off x="674100" y="760925"/>
            <a:ext cx="2898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3</a:t>
            </a:r>
            <a:endParaRPr b="1" i="0" sz="1200" u="none" cap="none" strike="noStrike">
              <a:solidFill>
                <a:srgbClr val="000000"/>
              </a:solidFill>
              <a:latin typeface="Lato"/>
              <a:ea typeface="Lato"/>
              <a:cs typeface="Lato"/>
              <a:sym typeface="Lato"/>
            </a:endParaRPr>
          </a:p>
        </p:txBody>
      </p:sp>
      <p:sp>
        <p:nvSpPr>
          <p:cNvPr id="283" name="Google Shape;283;p32"/>
          <p:cNvSpPr/>
          <p:nvPr/>
        </p:nvSpPr>
        <p:spPr>
          <a:xfrm>
            <a:off x="674100" y="3615500"/>
            <a:ext cx="2898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4</a:t>
            </a:r>
            <a:endParaRPr b="1" i="0" sz="1200" u="none" cap="none" strike="noStrike">
              <a:solidFill>
                <a:srgbClr val="00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idx="1" type="body"/>
          </p:nvPr>
        </p:nvSpPr>
        <p:spPr>
          <a:xfrm>
            <a:off x="508675" y="937525"/>
            <a:ext cx="8016300" cy="3631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Gaming Related Features:</a:t>
            </a:r>
            <a:endParaRPr b="1" sz="1200">
              <a:solidFill>
                <a:schemeClr val="dk1"/>
              </a:solidFill>
              <a:latin typeface="Lato"/>
              <a:ea typeface="Lato"/>
              <a:cs typeface="Lato"/>
              <a:sym typeface="Lato"/>
            </a:endParaRPr>
          </a:p>
          <a:p>
            <a:pPr indent="-304800" lvl="1" marL="914400" rtl="0" algn="just">
              <a:lnSpc>
                <a:spcPct val="150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Aggregate of features</a:t>
            </a:r>
            <a:endParaRPr b="1" sz="1200">
              <a:solidFill>
                <a:schemeClr val="dk1"/>
              </a:solidFill>
              <a:latin typeface="Lato"/>
              <a:ea typeface="Lato"/>
              <a:cs typeface="Lato"/>
              <a:sym typeface="Lato"/>
            </a:endParaRPr>
          </a:p>
          <a:p>
            <a:pPr indent="-304800" lvl="2" marL="13716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Features expressed as whole or real numbers denoting statistics such as </a:t>
            </a:r>
            <a:r>
              <a:rPr i="1" lang="en" sz="1200">
                <a:solidFill>
                  <a:schemeClr val="dk1"/>
                </a:solidFill>
                <a:latin typeface="Lato"/>
                <a:ea typeface="Lato"/>
                <a:cs typeface="Lato"/>
                <a:sym typeface="Lato"/>
              </a:rPr>
              <a:t>number of rounds </a:t>
            </a:r>
            <a:r>
              <a:rPr lang="en" sz="1200">
                <a:solidFill>
                  <a:schemeClr val="dk1"/>
                </a:solidFill>
                <a:latin typeface="Lato"/>
                <a:ea typeface="Lato"/>
                <a:cs typeface="Lato"/>
                <a:sym typeface="Lato"/>
              </a:rPr>
              <a:t>and </a:t>
            </a:r>
            <a:r>
              <a:rPr i="1" lang="en" sz="1200">
                <a:solidFill>
                  <a:schemeClr val="dk1"/>
                </a:solidFill>
                <a:latin typeface="Lato"/>
                <a:ea typeface="Lato"/>
                <a:cs typeface="Lato"/>
                <a:sym typeface="Lato"/>
              </a:rPr>
              <a:t>kills </a:t>
            </a:r>
            <a:r>
              <a:rPr lang="en" sz="1200">
                <a:solidFill>
                  <a:schemeClr val="dk1"/>
                </a:solidFill>
                <a:latin typeface="Lato"/>
                <a:ea typeface="Lato"/>
                <a:cs typeface="Lato"/>
                <a:sym typeface="Lato"/>
              </a:rPr>
              <a:t>were added from all three modes (Solo, Duo and Squad) to aggregate into a single feature.        </a:t>
            </a:r>
            <a:endParaRPr sz="1200">
              <a:solidFill>
                <a:schemeClr val="dk1"/>
              </a:solidFill>
              <a:latin typeface="Lato"/>
              <a:ea typeface="Lato"/>
              <a:cs typeface="Lato"/>
              <a:sym typeface="Lato"/>
            </a:endParaRPr>
          </a:p>
          <a:p>
            <a:pPr indent="-304800" lvl="2" marL="13716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E.g.  Kills = Solo kills + Duo kills + Squad kills</a:t>
            </a:r>
            <a:endParaRPr sz="1200">
              <a:solidFill>
                <a:schemeClr val="dk1"/>
              </a:solidFill>
              <a:latin typeface="Lato"/>
              <a:ea typeface="Lato"/>
              <a:cs typeface="Lato"/>
              <a:sym typeface="Lato"/>
            </a:endParaRPr>
          </a:p>
          <a:p>
            <a:pPr indent="-304800" lvl="2" marL="13716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Features in this category include Headshots, Kills, Rounds played, Wins and Top10s.</a:t>
            </a:r>
            <a:br>
              <a:rPr lang="en" sz="1200">
                <a:solidFill>
                  <a:schemeClr val="dk1"/>
                </a:solidFill>
                <a:latin typeface="Lato"/>
                <a:ea typeface="Lato"/>
                <a:cs typeface="Lato"/>
                <a:sym typeface="Lato"/>
              </a:rPr>
            </a:br>
            <a:endParaRPr sz="1200">
              <a:solidFill>
                <a:schemeClr val="dk1"/>
              </a:solidFill>
              <a:latin typeface="Lato"/>
              <a:ea typeface="Lato"/>
              <a:cs typeface="Lato"/>
              <a:sym typeface="Lato"/>
            </a:endParaRPr>
          </a:p>
          <a:p>
            <a:pPr indent="-304800" lvl="0" marL="914400" rtl="0" algn="just">
              <a:lnSpc>
                <a:spcPct val="150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Mean of features</a:t>
            </a:r>
            <a:endParaRPr sz="1200">
              <a:solidFill>
                <a:schemeClr val="dk1"/>
              </a:solidFill>
              <a:latin typeface="Lato"/>
              <a:ea typeface="Lato"/>
              <a:cs typeface="Lato"/>
              <a:sym typeface="Lato"/>
            </a:endParaRPr>
          </a:p>
          <a:p>
            <a:pPr indent="-304800" lvl="1" marL="13716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Features that are expressed as ratios or percentages like </a:t>
            </a:r>
            <a:r>
              <a:rPr i="1" lang="en" sz="1200">
                <a:solidFill>
                  <a:schemeClr val="dk1"/>
                </a:solidFill>
                <a:latin typeface="Lato"/>
                <a:ea typeface="Lato"/>
                <a:cs typeface="Lato"/>
                <a:sym typeface="Lato"/>
              </a:rPr>
              <a:t>Top10% </a:t>
            </a:r>
            <a:r>
              <a:rPr lang="en" sz="1200">
                <a:solidFill>
                  <a:schemeClr val="dk1"/>
                </a:solidFill>
                <a:latin typeface="Lato"/>
                <a:ea typeface="Lato"/>
                <a:cs typeface="Lato"/>
                <a:sym typeface="Lato"/>
              </a:rPr>
              <a:t>and </a:t>
            </a:r>
            <a:r>
              <a:rPr i="1" lang="en" sz="1200">
                <a:solidFill>
                  <a:schemeClr val="dk1"/>
                </a:solidFill>
                <a:latin typeface="Lato"/>
                <a:ea typeface="Lato"/>
                <a:cs typeface="Lato"/>
                <a:sym typeface="Lato"/>
              </a:rPr>
              <a:t>Win Ratio</a:t>
            </a:r>
            <a:r>
              <a:rPr lang="en" sz="1200">
                <a:solidFill>
                  <a:schemeClr val="dk1"/>
                </a:solidFill>
                <a:latin typeface="Lato"/>
                <a:ea typeface="Lato"/>
                <a:cs typeface="Lato"/>
                <a:sym typeface="Lato"/>
              </a:rPr>
              <a:t>, the average value from all three modes (single, duo and squad) is considered as a single feature.     </a:t>
            </a:r>
            <a:endParaRPr sz="1200">
              <a:solidFill>
                <a:schemeClr val="dk1"/>
              </a:solidFill>
              <a:latin typeface="Lato"/>
              <a:ea typeface="Lato"/>
              <a:cs typeface="Lato"/>
              <a:sym typeface="Lato"/>
            </a:endParaRPr>
          </a:p>
          <a:p>
            <a:pPr indent="-304800" lvl="1" marL="13716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E.g. Top10% = (Solo Top10% + Duo Top10% + Squad Top10%) / 3</a:t>
            </a:r>
            <a:endParaRPr sz="1200">
              <a:solidFill>
                <a:schemeClr val="dk1"/>
              </a:solidFill>
              <a:latin typeface="Lato"/>
              <a:ea typeface="Lato"/>
              <a:cs typeface="Lato"/>
              <a:sym typeface="Lato"/>
            </a:endParaRPr>
          </a:p>
          <a:p>
            <a:pPr indent="-304800" lvl="1" marL="13716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Features in this category include Top10%, Win Ratio and Average Time Survived, Longest Time Survived and Round Most Kills. This combination of features creates 10 final game related input features.</a:t>
            </a:r>
            <a:endParaRPr sz="1200">
              <a:solidFill>
                <a:schemeClr val="dk1"/>
              </a:solidFill>
              <a:latin typeface="Lato"/>
              <a:ea typeface="Lato"/>
              <a:cs typeface="Lato"/>
              <a:sym typeface="Lato"/>
            </a:endParaRPr>
          </a:p>
          <a:p>
            <a:pPr indent="0" lvl="0" marL="63500" rtl="0" algn="just">
              <a:lnSpc>
                <a:spcPct val="100000"/>
              </a:lnSpc>
              <a:spcBef>
                <a:spcPts val="790"/>
              </a:spcBef>
              <a:spcAft>
                <a:spcPts val="0"/>
              </a:spcAft>
              <a:buClr>
                <a:schemeClr val="dk1"/>
              </a:buClr>
              <a:buSzPts val="1100"/>
              <a:buFont typeface="Arial"/>
              <a:buNone/>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p:txBody>
      </p:sp>
      <p:sp>
        <p:nvSpPr>
          <p:cNvPr id="289" name="Google Shape;289;p34"/>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 Feature Selection</a:t>
            </a:r>
            <a:endParaRPr b="0" i="0" sz="1400" u="none" cap="none" strike="noStrike">
              <a:solidFill>
                <a:schemeClr val="dk1"/>
              </a:solidFill>
              <a:latin typeface="Lato"/>
              <a:ea typeface="Lato"/>
              <a:cs typeface="Lato"/>
              <a:sym typeface="Lato"/>
            </a:endParaRPr>
          </a:p>
        </p:txBody>
      </p:sp>
      <p:cxnSp>
        <p:nvCxnSpPr>
          <p:cNvPr id="290" name="Google Shape;290;p34"/>
          <p:cNvCxnSpPr/>
          <p:nvPr/>
        </p:nvCxnSpPr>
        <p:spPr>
          <a:xfrm flipH="1" rot="10800000">
            <a:off x="739700" y="696800"/>
            <a:ext cx="2167500" cy="171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idx="1" type="body"/>
          </p:nvPr>
        </p:nvSpPr>
        <p:spPr>
          <a:xfrm>
            <a:off x="692700" y="1000075"/>
            <a:ext cx="7308300" cy="1204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800"/>
              <a:buNone/>
            </a:pPr>
            <a:r>
              <a:rPr lang="en" sz="1200">
                <a:solidFill>
                  <a:schemeClr val="dk1"/>
                </a:solidFill>
                <a:latin typeface="Lato"/>
                <a:ea typeface="Lato"/>
                <a:cs typeface="Lato"/>
                <a:sym typeface="Lato"/>
              </a:rPr>
              <a:t>The survey URL was shared on BGMI forums, as well as BGMI pages and groups on social media platforms including Facebook and Twitter. Due to the recent rise in popularity of BGMI mobile in India , BGMI tournaments are being held more frequently as part of gaming events and college fests, which have proven to be significant data providers.</a:t>
            </a:r>
            <a:endParaRPr sz="1200">
              <a:solidFill>
                <a:schemeClr val="dk1"/>
              </a:solidFill>
              <a:latin typeface="Lato"/>
              <a:ea typeface="Lato"/>
              <a:cs typeface="Lato"/>
              <a:sym typeface="Lato"/>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Lato"/>
              <a:ea typeface="Lato"/>
              <a:cs typeface="Lato"/>
              <a:sym typeface="Lato"/>
            </a:endParaRPr>
          </a:p>
        </p:txBody>
      </p:sp>
      <p:graphicFrame>
        <p:nvGraphicFramePr>
          <p:cNvPr id="296" name="Google Shape;296;p33"/>
          <p:cNvGraphicFramePr/>
          <p:nvPr/>
        </p:nvGraphicFramePr>
        <p:xfrm>
          <a:off x="758325" y="2456900"/>
          <a:ext cx="3000000" cy="3000000"/>
        </p:xfrm>
        <a:graphic>
          <a:graphicData uri="http://schemas.openxmlformats.org/drawingml/2006/table">
            <a:tbl>
              <a:tblPr bandCol="1" bandRow="1">
                <a:noFill/>
                <a:tableStyleId>{AC6665C2-F17D-47C1-B0DE-F4CABD70EC9B}</a:tableStyleId>
              </a:tblPr>
              <a:tblGrid>
                <a:gridCol w="389900"/>
                <a:gridCol w="1313175"/>
                <a:gridCol w="4051300"/>
              </a:tblGrid>
              <a:tr h="163825">
                <a:tc>
                  <a:txBody>
                    <a:bodyPr/>
                    <a:lstStyle/>
                    <a:p>
                      <a:pPr indent="0" lvl="0" marL="54610" marR="50165" rtl="0" algn="just">
                        <a:lnSpc>
                          <a:spcPct val="94583"/>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S.no</a:t>
                      </a:r>
                      <a:endParaRPr sz="1050" u="none" cap="none" strike="noStrike">
                        <a:latin typeface="Times New Roman"/>
                        <a:ea typeface="Times New Roman"/>
                        <a:cs typeface="Times New Roman"/>
                        <a:sym typeface="Times New Roman"/>
                      </a:endParaRPr>
                    </a:p>
                  </a:txBody>
                  <a:tcPr marT="0" marB="0" marR="0" marL="0"/>
                </a:tc>
                <a:tc>
                  <a:txBody>
                    <a:bodyPr/>
                    <a:lstStyle/>
                    <a:p>
                      <a:pPr indent="0" lvl="0" marL="69850" marR="0" rtl="0" algn="just">
                        <a:lnSpc>
                          <a:spcPct val="94583"/>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Item</a:t>
                      </a:r>
                      <a:endParaRPr sz="1050" u="none" cap="none" strike="noStrike">
                        <a:latin typeface="Times New Roman"/>
                        <a:ea typeface="Times New Roman"/>
                        <a:cs typeface="Times New Roman"/>
                        <a:sym typeface="Times New Roman"/>
                      </a:endParaRPr>
                    </a:p>
                  </a:txBody>
                  <a:tcPr marT="0" marB="0" marR="0" marL="0"/>
                </a:tc>
                <a:tc>
                  <a:txBody>
                    <a:bodyPr/>
                    <a:lstStyle/>
                    <a:p>
                      <a:pPr indent="0" lvl="0" marL="70485" marR="0" rtl="0" algn="just">
                        <a:lnSpc>
                          <a:spcPct val="94583"/>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Description</a:t>
                      </a:r>
                      <a:endParaRPr sz="1050" u="none" cap="none" strike="noStrike">
                        <a:latin typeface="Times New Roman"/>
                        <a:ea typeface="Times New Roman"/>
                        <a:cs typeface="Times New Roman"/>
                        <a:sym typeface="Times New Roman"/>
                      </a:endParaRPr>
                    </a:p>
                  </a:txBody>
                  <a:tcPr marT="0" marB="0" marR="0" marL="0"/>
                </a:tc>
              </a:tr>
              <a:tr h="153675">
                <a:tc>
                  <a:txBody>
                    <a:bodyPr/>
                    <a:lstStyle/>
                    <a:p>
                      <a:pPr indent="0" lvl="0" marL="54610" marR="50165" rtl="0" algn="just">
                        <a:lnSpc>
                          <a:spcPct val="92916"/>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1.</a:t>
                      </a:r>
                      <a:endParaRPr sz="105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9850" marR="0" rtl="0" algn="just">
                        <a:lnSpc>
                          <a:spcPct val="92916"/>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Demographic Details</a:t>
                      </a:r>
                      <a:endParaRPr sz="105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70485" marR="0" rtl="0" algn="just">
                        <a:lnSpc>
                          <a:spcPct val="92916"/>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This includes </a:t>
                      </a:r>
                      <a:r>
                        <a:rPr i="1" lang="en" sz="1050" u="none" cap="none" strike="noStrike">
                          <a:latin typeface="Times New Roman"/>
                          <a:ea typeface="Times New Roman"/>
                          <a:cs typeface="Times New Roman"/>
                          <a:sym typeface="Times New Roman"/>
                        </a:rPr>
                        <a:t>Age</a:t>
                      </a:r>
                      <a:r>
                        <a:rPr lang="en" sz="1050" u="none" cap="none" strike="noStrike">
                          <a:latin typeface="Times New Roman"/>
                          <a:ea typeface="Times New Roman"/>
                          <a:cs typeface="Times New Roman"/>
                          <a:sym typeface="Times New Roman"/>
                        </a:rPr>
                        <a:t>, </a:t>
                      </a:r>
                      <a:r>
                        <a:rPr i="1" lang="en" sz="1050" u="none" cap="none" strike="noStrike">
                          <a:latin typeface="Times New Roman"/>
                          <a:ea typeface="Times New Roman"/>
                          <a:cs typeface="Times New Roman"/>
                          <a:sym typeface="Times New Roman"/>
                        </a:rPr>
                        <a:t>Gender </a:t>
                      </a:r>
                      <a:r>
                        <a:rPr lang="en" sz="1050" u="none" cap="none" strike="noStrike">
                          <a:latin typeface="Times New Roman"/>
                          <a:ea typeface="Times New Roman"/>
                          <a:cs typeface="Times New Roman"/>
                          <a:sym typeface="Times New Roman"/>
                        </a:rPr>
                        <a:t>and </a:t>
                      </a:r>
                      <a:r>
                        <a:rPr i="1" lang="en" sz="1050" u="none" cap="none" strike="noStrike">
                          <a:latin typeface="Times New Roman"/>
                          <a:ea typeface="Times New Roman"/>
                          <a:cs typeface="Times New Roman"/>
                          <a:sym typeface="Times New Roman"/>
                        </a:rPr>
                        <a:t>Country </a:t>
                      </a:r>
                      <a:r>
                        <a:rPr lang="en" sz="1050" u="none" cap="none" strike="noStrike">
                          <a:latin typeface="Times New Roman"/>
                          <a:ea typeface="Times New Roman"/>
                          <a:cs typeface="Times New Roman"/>
                          <a:sym typeface="Times New Roman"/>
                        </a:rPr>
                        <a:t>of participants.</a:t>
                      </a:r>
                      <a:endParaRPr sz="105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r>
              <a:tr h="165725">
                <a:tc>
                  <a:txBody>
                    <a:bodyPr/>
                    <a:lstStyle/>
                    <a:p>
                      <a:pPr indent="0" lvl="0" marL="54610" marR="50165"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2.</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0"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BGMI Username</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Unique </a:t>
                      </a:r>
                      <a:r>
                        <a:rPr i="1" lang="en" sz="1050" u="none" cap="none" strike="noStrike">
                          <a:latin typeface="Times New Roman"/>
                          <a:ea typeface="Times New Roman"/>
                          <a:cs typeface="Times New Roman"/>
                          <a:sym typeface="Times New Roman"/>
                        </a:rPr>
                        <a:t>BGMI Username </a:t>
                      </a:r>
                      <a:r>
                        <a:rPr lang="en" sz="1050" u="none" cap="none" strike="noStrike">
                          <a:latin typeface="Times New Roman"/>
                          <a:ea typeface="Times New Roman"/>
                          <a:cs typeface="Times New Roman"/>
                          <a:sym typeface="Times New Roman"/>
                        </a:rPr>
                        <a:t>of players is needed to extract their game</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statistics.</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54610" marR="50165"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3.</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0"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Platform Played On</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Participants were asked if they played on </a:t>
                      </a:r>
                      <a:r>
                        <a:rPr i="1" lang="en" sz="1050" u="none" cap="none" strike="noStrike">
                          <a:latin typeface="Times New Roman"/>
                          <a:ea typeface="Times New Roman"/>
                          <a:cs typeface="Times New Roman"/>
                          <a:sym typeface="Times New Roman"/>
                        </a:rPr>
                        <a:t>XBOX</a:t>
                      </a:r>
                      <a:r>
                        <a:rPr lang="en" sz="1050" u="none" cap="none" strike="noStrike">
                          <a:latin typeface="Times New Roman"/>
                          <a:ea typeface="Times New Roman"/>
                          <a:cs typeface="Times New Roman"/>
                          <a:sym typeface="Times New Roman"/>
                        </a:rPr>
                        <a:t>, </a:t>
                      </a:r>
                      <a:r>
                        <a:rPr i="1" lang="en" sz="1050" u="none" cap="none" strike="noStrike">
                          <a:latin typeface="Times New Roman"/>
                          <a:ea typeface="Times New Roman"/>
                          <a:cs typeface="Times New Roman"/>
                          <a:sym typeface="Times New Roman"/>
                        </a:rPr>
                        <a:t>PS4</a:t>
                      </a:r>
                      <a:r>
                        <a:rPr lang="en" sz="1050" u="none" cap="none" strike="noStrike">
                          <a:latin typeface="Times New Roman"/>
                          <a:ea typeface="Times New Roman"/>
                          <a:cs typeface="Times New Roman"/>
                          <a:sym typeface="Times New Roman"/>
                        </a:rPr>
                        <a:t>, </a:t>
                      </a:r>
                      <a:r>
                        <a:rPr i="1" lang="en" sz="1050" u="none" cap="none" strike="noStrike">
                          <a:latin typeface="Times New Roman"/>
                          <a:ea typeface="Times New Roman"/>
                          <a:cs typeface="Times New Roman"/>
                          <a:sym typeface="Times New Roman"/>
                        </a:rPr>
                        <a:t>Mobile </a:t>
                      </a:r>
                      <a:r>
                        <a:rPr lang="en" sz="1050" u="none" cap="none" strike="noStrike">
                          <a:latin typeface="Times New Roman"/>
                          <a:ea typeface="Times New Roman"/>
                          <a:cs typeface="Times New Roman"/>
                          <a:sym typeface="Times New Roman"/>
                        </a:rPr>
                        <a:t>or </a:t>
                      </a:r>
                      <a:r>
                        <a:rPr i="1" lang="en" sz="1050" u="none" cap="none" strike="noStrike">
                          <a:latin typeface="Times New Roman"/>
                          <a:ea typeface="Times New Roman"/>
                          <a:cs typeface="Times New Roman"/>
                          <a:sym typeface="Times New Roman"/>
                        </a:rPr>
                        <a:t>PC</a:t>
                      </a:r>
                      <a:r>
                        <a:rPr lang="en" sz="1050" u="none" cap="none" strike="noStrike">
                          <a:latin typeface="Times New Roman"/>
                          <a:ea typeface="Times New Roman"/>
                          <a:cs typeface="Times New Roman"/>
                          <a:sym typeface="Times New Roman"/>
                        </a:rPr>
                        <a:t>.</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Mobile users were further redirected to upload screenshots of their</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statistics.</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54610" marR="50165"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4.</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0"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IGDS9-SF</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Nine items questionnaire to assess Internet Gaming Disorder</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54610" marR="50165"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5.</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0"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ASRS-v1.1</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Attention Deficit HyperActivity Disorder (ADHD) is evaluated using</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this six item tool.</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54610" marR="50165"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6.</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0"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GAD-7</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An anxiety scale with 7 questions answered using 4 point Likert Scale.</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5725">
                <a:tc>
                  <a:txBody>
                    <a:bodyPr/>
                    <a:lstStyle/>
                    <a:p>
                      <a:pPr indent="0" lvl="0" marL="54610" marR="50165"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7.</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0"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Self Esteem</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just">
                        <a:lnSpc>
                          <a:spcPct val="9875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One item measure of global self-esteem answered on a seven point Lik-</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7500">
                <a:tc>
                  <a:txBody>
                    <a:bodyPr/>
                    <a:lstStyle/>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70485" marR="0" rtl="0" algn="just">
                        <a:lnSpc>
                          <a:spcPct val="100000"/>
                        </a:lnSpc>
                        <a:spcBef>
                          <a:spcPts val="0"/>
                        </a:spcBef>
                        <a:spcAft>
                          <a:spcPts val="0"/>
                        </a:spcAft>
                        <a:buClr>
                          <a:srgbClr val="000000"/>
                        </a:buClr>
                        <a:buSzPts val="1050"/>
                        <a:buFont typeface="Arial"/>
                        <a:buNone/>
                      </a:pPr>
                      <a:r>
                        <a:rPr lang="en" sz="1050" u="none" cap="none" strike="noStrike">
                          <a:latin typeface="Times New Roman"/>
                          <a:ea typeface="Times New Roman"/>
                          <a:cs typeface="Times New Roman"/>
                          <a:sym typeface="Times New Roman"/>
                        </a:rPr>
                        <a:t>ert Scale</a:t>
                      </a:r>
                      <a:endParaRPr sz="105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r>
            </a:tbl>
          </a:graphicData>
        </a:graphic>
      </p:graphicFrame>
      <p:sp>
        <p:nvSpPr>
          <p:cNvPr id="297" name="Google Shape;297;p33"/>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 Data Collection</a:t>
            </a:r>
            <a:endParaRPr b="0" i="0" sz="1400" u="none" cap="none" strike="noStrike">
              <a:solidFill>
                <a:schemeClr val="dk1"/>
              </a:solidFill>
              <a:latin typeface="Lato"/>
              <a:ea typeface="Lato"/>
              <a:cs typeface="Lato"/>
              <a:sym typeface="Lato"/>
            </a:endParaRPr>
          </a:p>
        </p:txBody>
      </p:sp>
      <p:cxnSp>
        <p:nvCxnSpPr>
          <p:cNvPr id="298" name="Google Shape;298;p33"/>
          <p:cNvCxnSpPr/>
          <p:nvPr/>
        </p:nvCxnSpPr>
        <p:spPr>
          <a:xfrm flipH="1" rot="10800000">
            <a:off x="739700" y="688100"/>
            <a:ext cx="1978200" cy="258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idx="1" type="body"/>
          </p:nvPr>
        </p:nvSpPr>
        <p:spPr>
          <a:xfrm>
            <a:off x="507475" y="510250"/>
            <a:ext cx="80127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Demographic Features</a:t>
            </a:r>
            <a:endParaRPr b="1" sz="1200">
              <a:solidFill>
                <a:schemeClr val="dk1"/>
              </a:solidFill>
              <a:latin typeface="Lato"/>
              <a:ea typeface="Lato"/>
              <a:cs typeface="Lato"/>
              <a:sym typeface="Lato"/>
            </a:endParaRPr>
          </a:p>
          <a:p>
            <a:pPr indent="-298450" lvl="1" marL="914400" rtl="0" algn="l">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Participants' age and gender are among the demographic characteristics. For convenience of calculation, both genders were given numerical labels: 1 for Male and 0 for Female.</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Self-Esteem Score</a:t>
            </a:r>
            <a:endParaRPr b="1" sz="1200">
              <a:solidFill>
                <a:schemeClr val="dk1"/>
              </a:solidFill>
              <a:latin typeface="Lato"/>
              <a:ea typeface="Lato"/>
              <a:cs typeface="Lato"/>
              <a:sym typeface="Lato"/>
            </a:endParaRPr>
          </a:p>
          <a:p>
            <a:pPr indent="-298450" lvl="1" marL="914400" rtl="0" algn="l">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The self esteem score obtained from the one-item measure of global self-esteem </a:t>
            </a:r>
            <a:r>
              <a:rPr lang="en" sz="1100">
                <a:solidFill>
                  <a:schemeClr val="dk1"/>
                </a:solidFill>
                <a:uFill>
                  <a:noFill/>
                </a:uFill>
                <a:latin typeface="Lato"/>
                <a:ea typeface="Lato"/>
                <a:cs typeface="Lato"/>
                <a:sym typeface="Lato"/>
                <a:hlinkClick r:id="rId3">
                  <a:extLst>
                    <a:ext uri="{A12FA001-AC4F-418D-AE19-62706E023703}">
                      <ahyp:hlinkClr val="tx"/>
                    </a:ext>
                  </a:extLst>
                </a:hlinkClick>
              </a:rPr>
              <a:t>[36] </a:t>
            </a:r>
            <a:r>
              <a:rPr lang="en" sz="1100">
                <a:solidFill>
                  <a:schemeClr val="dk1"/>
                </a:solidFill>
                <a:latin typeface="Lato"/>
                <a:ea typeface="Lato"/>
                <a:cs typeface="Lato"/>
                <a:sym typeface="Lato"/>
              </a:rPr>
              <a:t>is also used as a feature. Participants answer on a seven-point Likert scale ranging from 1 (</a:t>
            </a:r>
            <a:r>
              <a:rPr i="1" lang="en" sz="1100">
                <a:solidFill>
                  <a:schemeClr val="dk1"/>
                </a:solidFill>
                <a:latin typeface="Lato"/>
                <a:ea typeface="Lato"/>
                <a:cs typeface="Lato"/>
                <a:sym typeface="Lato"/>
              </a:rPr>
              <a:t>‘Not very true of me’</a:t>
            </a:r>
            <a:r>
              <a:rPr lang="en" sz="1100">
                <a:solidFill>
                  <a:schemeClr val="dk1"/>
                </a:solidFill>
                <a:latin typeface="Lato"/>
                <a:ea typeface="Lato"/>
                <a:cs typeface="Lato"/>
                <a:sym typeface="Lato"/>
              </a:rPr>
              <a:t>) to 7 (</a:t>
            </a:r>
            <a:r>
              <a:rPr i="1" lang="en" sz="1100">
                <a:solidFill>
                  <a:schemeClr val="dk1"/>
                </a:solidFill>
                <a:latin typeface="Lato"/>
                <a:ea typeface="Lato"/>
                <a:cs typeface="Lato"/>
                <a:sym typeface="Lato"/>
              </a:rPr>
              <a:t>‘Very true of me’</a:t>
            </a:r>
            <a:r>
              <a:rPr lang="en" sz="1100">
                <a:solidFill>
                  <a:schemeClr val="dk1"/>
                </a:solidFill>
                <a:latin typeface="Lato"/>
                <a:ea typeface="Lato"/>
                <a:cs typeface="Lato"/>
                <a:sym typeface="Lato"/>
              </a:rPr>
              <a:t>).</a:t>
            </a:r>
            <a:endParaRPr sz="1100">
              <a:solidFill>
                <a:schemeClr val="dk1"/>
              </a:solidFill>
              <a:latin typeface="Lato"/>
              <a:ea typeface="Lato"/>
              <a:cs typeface="Lato"/>
              <a:sym typeface="Lato"/>
            </a:endParaRPr>
          </a:p>
          <a:p>
            <a:pPr indent="0" lvl="0" marL="0" rtl="0" algn="just">
              <a:lnSpc>
                <a:spcPct val="100000"/>
              </a:lnSpc>
              <a:spcBef>
                <a:spcPts val="120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lnSpc>
                <a:spcPct val="115000"/>
              </a:lnSpc>
              <a:spcBef>
                <a:spcPts val="0"/>
              </a:spcBef>
              <a:spcAft>
                <a:spcPts val="1200"/>
              </a:spcAft>
              <a:buSzPts val="1800"/>
              <a:buNone/>
            </a:pPr>
            <a:r>
              <a:t/>
            </a:r>
            <a:endParaRPr>
              <a:latin typeface="Lato"/>
              <a:ea typeface="Lato"/>
              <a:cs typeface="Lato"/>
              <a:sym typeface="Lato"/>
            </a:endParaRPr>
          </a:p>
        </p:txBody>
      </p:sp>
      <p:graphicFrame>
        <p:nvGraphicFramePr>
          <p:cNvPr id="304" name="Google Shape;304;p35"/>
          <p:cNvGraphicFramePr/>
          <p:nvPr/>
        </p:nvGraphicFramePr>
        <p:xfrm>
          <a:off x="847775" y="2400975"/>
          <a:ext cx="3000000" cy="3000000"/>
        </p:xfrm>
        <a:graphic>
          <a:graphicData uri="http://schemas.openxmlformats.org/drawingml/2006/table">
            <a:tbl>
              <a:tblPr bandCol="1" bandRow="1">
                <a:noFill/>
                <a:tableStyleId>{AC6665C2-F17D-47C1-B0DE-F4CABD70EC9B}</a:tableStyleId>
              </a:tblPr>
              <a:tblGrid>
                <a:gridCol w="1508750"/>
                <a:gridCol w="4246250"/>
              </a:tblGrid>
              <a:tr h="172075">
                <a:tc>
                  <a:txBody>
                    <a:bodyPr/>
                    <a:lstStyle/>
                    <a:p>
                      <a:pPr indent="0" lvl="0" marL="55245" marR="50800" rtl="0" algn="just">
                        <a:lnSpc>
                          <a:spcPct val="99166"/>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Feature</a:t>
                      </a:r>
                      <a:endParaRPr b="1" sz="11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99166"/>
                        </a:lnSpc>
                        <a:spcBef>
                          <a:spcPts val="0"/>
                        </a:spcBef>
                        <a:spcAft>
                          <a:spcPts val="0"/>
                        </a:spcAft>
                        <a:buClr>
                          <a:srgbClr val="000000"/>
                        </a:buClr>
                        <a:buSzPts val="1100"/>
                        <a:buFont typeface="Arial"/>
                        <a:buNone/>
                      </a:pPr>
                      <a:r>
                        <a:rPr b="1" lang="en" sz="1100" u="none" cap="none" strike="noStrike">
                          <a:latin typeface="Times New Roman"/>
                          <a:ea typeface="Times New Roman"/>
                          <a:cs typeface="Times New Roman"/>
                          <a:sym typeface="Times New Roman"/>
                        </a:rPr>
                        <a:t>Description</a:t>
                      </a:r>
                      <a:endParaRPr b="1" sz="1100" u="none" cap="none" strike="noStrike">
                        <a:latin typeface="Times New Roman"/>
                        <a:ea typeface="Times New Roman"/>
                        <a:cs typeface="Times New Roman"/>
                        <a:sym typeface="Times New Roman"/>
                      </a:endParaRPr>
                    </a:p>
                  </a:txBody>
                  <a:tcPr marT="0" marB="0" marR="0" marL="0"/>
                </a:tc>
              </a:tr>
              <a:tr h="2325375">
                <a:tc>
                  <a:txBody>
                    <a:bodyPr/>
                    <a:lstStyle/>
                    <a:p>
                      <a:pPr indent="0" lvl="0" marL="55245" marR="50800" rtl="0" algn="just">
                        <a:lnSpc>
                          <a:spcPct val="99166"/>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Demographic Details</a:t>
                      </a:r>
                      <a:endParaRPr sz="1100" u="none" cap="none" strike="noStrike">
                        <a:latin typeface="Times New Roman"/>
                        <a:ea typeface="Times New Roman"/>
                        <a:cs typeface="Times New Roman"/>
                        <a:sym typeface="Times New Roman"/>
                      </a:endParaRPr>
                    </a:p>
                    <a:p>
                      <a:pPr indent="0" lvl="0" marL="55245" marR="50800" rtl="0" algn="just">
                        <a:lnSpc>
                          <a:spcPct val="100000"/>
                        </a:lnSpc>
                        <a:spcBef>
                          <a:spcPts val="10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Self Esteem</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35"/>
                        </a:spcBef>
                        <a:spcAft>
                          <a:spcPts val="0"/>
                        </a:spcAft>
                        <a:buClr>
                          <a:srgbClr val="000000"/>
                        </a:buClr>
                        <a:buSzPts val="1250"/>
                        <a:buFont typeface="Arial"/>
                        <a:buNone/>
                      </a:pPr>
                      <a:r>
                        <a:t/>
                      </a:r>
                      <a:endParaRPr sz="1250" u="none" cap="none" strike="noStrike">
                        <a:latin typeface="Times New Roman"/>
                        <a:ea typeface="Times New Roman"/>
                        <a:cs typeface="Times New Roman"/>
                        <a:sym typeface="Times New Roman"/>
                      </a:endParaRPr>
                    </a:p>
                    <a:p>
                      <a:pPr indent="0" lvl="0" marL="0" marR="447040" rtl="0" algn="just">
                        <a:lnSpc>
                          <a:spcPct val="107916"/>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 Headshots Kills</a:t>
                      </a:r>
                      <a:endParaRPr sz="1100" u="none" cap="none" strike="noStrike">
                        <a:latin typeface="Times New Roman"/>
                        <a:ea typeface="Times New Roman"/>
                        <a:cs typeface="Times New Roman"/>
                        <a:sym typeface="Times New Roman"/>
                      </a:endParaRPr>
                    </a:p>
                    <a:p>
                      <a:pPr indent="0" lvl="0" marL="57150" marR="50800" rtl="0" algn="just">
                        <a:lnSpc>
                          <a:spcPct val="107916"/>
                        </a:lnSpc>
                        <a:spcBef>
                          <a:spcPts val="1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Longest Time Survived Rounds Played</a:t>
                      </a:r>
                      <a:endParaRPr sz="1100" u="none" cap="none" strike="noStrike">
                        <a:latin typeface="Times New Roman"/>
                        <a:ea typeface="Times New Roman"/>
                        <a:cs typeface="Times New Roman"/>
                        <a:sym typeface="Times New Roman"/>
                      </a:endParaRPr>
                    </a:p>
                    <a:p>
                      <a:pPr indent="0" lvl="0" marL="57150" marR="50800" rtl="0" algn="just">
                        <a:lnSpc>
                          <a:spcPct val="107916"/>
                        </a:lnSpc>
                        <a:spcBef>
                          <a:spcPts val="1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Round Most Kills Top10’s</a:t>
                      </a:r>
                      <a:endParaRPr sz="1100" u="none" cap="none" strike="noStrike">
                        <a:latin typeface="Times New Roman"/>
                        <a:ea typeface="Times New Roman"/>
                        <a:cs typeface="Times New Roman"/>
                        <a:sym typeface="Times New Roman"/>
                      </a:endParaRPr>
                    </a:p>
                    <a:p>
                      <a:pPr indent="0" lvl="0" marL="55245" marR="50800" rtl="0" algn="just">
                        <a:lnSpc>
                          <a:spcPct val="100000"/>
                        </a:lnSpc>
                        <a:spcBef>
                          <a:spcPts val="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Wins</a:t>
                      </a:r>
                      <a:endParaRPr sz="1100" u="none" cap="none" strike="noStrike">
                        <a:latin typeface="Times New Roman"/>
                        <a:ea typeface="Times New Roman"/>
                        <a:cs typeface="Times New Roman"/>
                        <a:sym typeface="Times New Roman"/>
                      </a:endParaRPr>
                    </a:p>
                    <a:p>
                      <a:pPr indent="0" lvl="0" marL="62864" marR="57150" rtl="0" algn="just">
                        <a:lnSpc>
                          <a:spcPct val="107916"/>
                        </a:lnSpc>
                        <a:spcBef>
                          <a:spcPts val="10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Average Time Survived Top10’s Percentage </a:t>
                      </a:r>
                      <a:endParaRPr sz="1100" u="none" cap="none" strike="noStrike">
                        <a:latin typeface="Times New Roman"/>
                        <a:ea typeface="Times New Roman"/>
                        <a:cs typeface="Times New Roman"/>
                        <a:sym typeface="Times New Roman"/>
                      </a:endParaRPr>
                    </a:p>
                    <a:p>
                      <a:pPr indent="0" lvl="0" marL="62864" marR="57150" rtl="0" algn="just">
                        <a:lnSpc>
                          <a:spcPct val="107916"/>
                        </a:lnSpc>
                        <a:spcBef>
                          <a:spcPts val="10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Win Ratio</a:t>
                      </a:r>
                      <a:endParaRPr sz="11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99166"/>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This includes </a:t>
                      </a:r>
                      <a:r>
                        <a:rPr i="1" lang="en" sz="1100" u="none" cap="none" strike="noStrike">
                          <a:latin typeface="Times New Roman"/>
                          <a:ea typeface="Times New Roman"/>
                          <a:cs typeface="Times New Roman"/>
                          <a:sym typeface="Times New Roman"/>
                        </a:rPr>
                        <a:t>Age </a:t>
                      </a:r>
                      <a:r>
                        <a:rPr lang="en" sz="1100" u="none" cap="none" strike="noStrike">
                          <a:latin typeface="Times New Roman"/>
                          <a:ea typeface="Times New Roman"/>
                          <a:cs typeface="Times New Roman"/>
                          <a:sym typeface="Times New Roman"/>
                        </a:rPr>
                        <a:t>and </a:t>
                      </a:r>
                      <a:r>
                        <a:rPr i="1" lang="en" sz="1100" u="none" cap="none" strike="noStrike">
                          <a:latin typeface="Times New Roman"/>
                          <a:ea typeface="Times New Roman"/>
                          <a:cs typeface="Times New Roman"/>
                          <a:sym typeface="Times New Roman"/>
                        </a:rPr>
                        <a:t>Gender </a:t>
                      </a:r>
                      <a:r>
                        <a:rPr lang="en" sz="1100" u="none" cap="none" strike="noStrike">
                          <a:latin typeface="Times New Roman"/>
                          <a:ea typeface="Times New Roman"/>
                          <a:cs typeface="Times New Roman"/>
                          <a:sym typeface="Times New Roman"/>
                        </a:rPr>
                        <a:t>of Participants</a:t>
                      </a:r>
                      <a:endParaRPr sz="1100" u="none" cap="none" strike="noStrike">
                        <a:latin typeface="Times New Roman"/>
                        <a:ea typeface="Times New Roman"/>
                        <a:cs typeface="Times New Roman"/>
                        <a:sym typeface="Times New Roman"/>
                      </a:endParaRPr>
                    </a:p>
                    <a:p>
                      <a:pPr indent="0" lvl="0" marL="73660" marR="60325" rtl="0" algn="just">
                        <a:lnSpc>
                          <a:spcPct val="107916"/>
                        </a:lnSpc>
                        <a:spcBef>
                          <a:spcPts val="10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One item measure of global self-esteem answered on a seven point Lik- ert scale.</a:t>
                      </a:r>
                      <a:endParaRPr sz="1100" u="none" cap="none" strike="noStrike">
                        <a:latin typeface="Times New Roman"/>
                        <a:ea typeface="Times New Roman"/>
                        <a:cs typeface="Times New Roman"/>
                        <a:sym typeface="Times New Roman"/>
                      </a:endParaRPr>
                    </a:p>
                    <a:p>
                      <a:pPr indent="0" lvl="0" marL="73660" marR="1305560" rtl="0" algn="just">
                        <a:lnSpc>
                          <a:spcPct val="107916"/>
                        </a:lnSpc>
                        <a:spcBef>
                          <a:spcPts val="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Number of enemy players killed with headshots. Number of enemy players killed.</a:t>
                      </a:r>
                      <a:endParaRPr sz="1100" u="none" cap="none" strike="noStrike">
                        <a:latin typeface="Times New Roman"/>
                        <a:ea typeface="Times New Roman"/>
                        <a:cs typeface="Times New Roman"/>
                        <a:sym typeface="Times New Roman"/>
                      </a:endParaRPr>
                    </a:p>
                    <a:p>
                      <a:pPr indent="0" lvl="0" marL="73660" marR="2157095" rtl="0" algn="just">
                        <a:lnSpc>
                          <a:spcPct val="107916"/>
                        </a:lnSpc>
                        <a:spcBef>
                          <a:spcPts val="1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Longest time survived in a match. Number of matches played.</a:t>
                      </a:r>
                      <a:endParaRPr sz="1100" u="none" cap="none" strike="noStrike">
                        <a:latin typeface="Times New Roman"/>
                        <a:ea typeface="Times New Roman"/>
                        <a:cs typeface="Times New Roman"/>
                        <a:sym typeface="Times New Roman"/>
                      </a:endParaRPr>
                    </a:p>
                    <a:p>
                      <a:pPr indent="0" lvl="0" marL="73660" marR="0" rtl="0" algn="just">
                        <a:lnSpc>
                          <a:spcPct val="100000"/>
                        </a:lnSpc>
                        <a:spcBef>
                          <a:spcPts val="1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Highest number of kills in a single match.</a:t>
                      </a:r>
                      <a:endParaRPr sz="1100" u="none" cap="none" strike="noStrike">
                        <a:latin typeface="Times New Roman"/>
                        <a:ea typeface="Times New Roman"/>
                        <a:cs typeface="Times New Roman"/>
                        <a:sym typeface="Times New Roman"/>
                      </a:endParaRPr>
                    </a:p>
                    <a:p>
                      <a:pPr indent="0" lvl="0" marL="73660" marR="646430" rtl="0" algn="just">
                        <a:lnSpc>
                          <a:spcPct val="107916"/>
                        </a:lnSpc>
                        <a:spcBef>
                          <a:spcPts val="10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Number of times this player made it to the top 10 in a match. Number of matches won.</a:t>
                      </a:r>
                      <a:endParaRPr sz="1100" u="none" cap="none" strike="noStrike">
                        <a:latin typeface="Times New Roman"/>
                        <a:ea typeface="Times New Roman"/>
                        <a:cs typeface="Times New Roman"/>
                        <a:sym typeface="Times New Roman"/>
                      </a:endParaRPr>
                    </a:p>
                    <a:p>
                      <a:pPr indent="0" lvl="0" marL="73660" marR="0" rtl="0" algn="just">
                        <a:lnSpc>
                          <a:spcPct val="100000"/>
                        </a:lnSpc>
                        <a:spcBef>
                          <a:spcPts val="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Average time survived in a match.</a:t>
                      </a:r>
                      <a:endParaRPr sz="1100" u="none" cap="none" strike="noStrike">
                        <a:latin typeface="Times New Roman"/>
                        <a:ea typeface="Times New Roman"/>
                        <a:cs typeface="Times New Roman"/>
                        <a:sym typeface="Times New Roman"/>
                      </a:endParaRPr>
                    </a:p>
                    <a:p>
                      <a:pPr indent="0" lvl="0" marL="73660" marR="486410" rtl="0" algn="just">
                        <a:lnSpc>
                          <a:spcPct val="107916"/>
                        </a:lnSpc>
                        <a:spcBef>
                          <a:spcPts val="105"/>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Percentage of times this player made it to the top 10 in a match. Percentage of times this player has won a match.</a:t>
                      </a:r>
                      <a:endParaRPr sz="1100" u="none" cap="none" strike="noStrike">
                        <a:latin typeface="Times New Roman"/>
                        <a:ea typeface="Times New Roman"/>
                        <a:cs typeface="Times New Roman"/>
                        <a:sym typeface="Times New Roman"/>
                      </a:endParaRPr>
                    </a:p>
                  </a:txBody>
                  <a:tcPr marT="0" marB="0" marR="0" marL="0"/>
                </a:tc>
              </a:tr>
            </a:tbl>
          </a:graphicData>
        </a:graphic>
      </p:graphicFrame>
      <p:sp>
        <p:nvSpPr>
          <p:cNvPr id="305" name="Google Shape;305;p35"/>
          <p:cNvSpPr txBox="1"/>
          <p:nvPr/>
        </p:nvSpPr>
        <p:spPr>
          <a:xfrm>
            <a:off x="1418550" y="4602600"/>
            <a:ext cx="568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06" name="Google Shape;306;p35"/>
          <p:cNvSpPr txBox="1"/>
          <p:nvPr/>
        </p:nvSpPr>
        <p:spPr>
          <a:xfrm>
            <a:off x="304800" y="2133600"/>
            <a:ext cx="6909300" cy="5232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485"/>
              </a:spcBef>
              <a:spcAft>
                <a:spcPts val="0"/>
              </a:spcAft>
              <a:buClr>
                <a:srgbClr val="000000"/>
              </a:buClr>
              <a:buSzPts val="1100"/>
              <a:buFont typeface="Arial"/>
              <a:buNone/>
            </a:pPr>
            <a:r>
              <a:rPr b="0" i="0" lang="en" sz="1100" u="none" cap="none" strike="noStrike">
                <a:solidFill>
                  <a:schemeClr val="dk1"/>
                </a:solidFill>
                <a:latin typeface="Lato"/>
                <a:ea typeface="Lato"/>
                <a:cs typeface="Lato"/>
                <a:sym typeface="Lato"/>
              </a:rPr>
              <a:t>Table: Summary of features input to the Classification Algorithms</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 type="body"/>
          </p:nvPr>
        </p:nvSpPr>
        <p:spPr>
          <a:xfrm>
            <a:off x="1012050" y="1133825"/>
            <a:ext cx="71199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275"/>
              </a:spcBef>
              <a:spcAft>
                <a:spcPts val="0"/>
              </a:spcAft>
              <a:buSzPts val="1800"/>
              <a:buNone/>
            </a:pPr>
            <a:r>
              <a:rPr b="1" lang="en" sz="1400">
                <a:solidFill>
                  <a:schemeClr val="dk1"/>
                </a:solidFill>
                <a:latin typeface="Lato"/>
                <a:ea typeface="Lato"/>
                <a:cs typeface="Lato"/>
                <a:sym typeface="Lato"/>
              </a:rPr>
              <a:t>Performance of different methods for binary classification</a:t>
            </a:r>
            <a:endParaRPr b="1" sz="1400">
              <a:solidFill>
                <a:schemeClr val="dk1"/>
              </a:solidFill>
              <a:latin typeface="Lato"/>
              <a:ea typeface="Lato"/>
              <a:cs typeface="Lato"/>
              <a:sym typeface="Lato"/>
            </a:endParaRPr>
          </a:p>
          <a:p>
            <a:pPr indent="0" lvl="0" marL="0" rtl="0" algn="l">
              <a:lnSpc>
                <a:spcPct val="100000"/>
              </a:lnSpc>
              <a:spcBef>
                <a:spcPts val="275"/>
              </a:spcBef>
              <a:spcAft>
                <a:spcPts val="0"/>
              </a:spcAft>
              <a:buSzPts val="1800"/>
              <a:buNone/>
            </a:pPr>
            <a:r>
              <a:t/>
            </a:r>
            <a:endParaRPr b="1" sz="17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We were able to predict </a:t>
            </a:r>
            <a:r>
              <a:rPr b="1" lang="en" sz="1200">
                <a:solidFill>
                  <a:schemeClr val="dk1"/>
                </a:solidFill>
                <a:latin typeface="Lato"/>
                <a:ea typeface="Lato"/>
                <a:cs typeface="Lato"/>
                <a:sym typeface="Lato"/>
              </a:rPr>
              <a:t>Internet Gaming Disorder</a:t>
            </a:r>
            <a:r>
              <a:rPr lang="en" sz="1200">
                <a:solidFill>
                  <a:schemeClr val="dk1"/>
                </a:solidFill>
                <a:latin typeface="Lato"/>
                <a:ea typeface="Lato"/>
                <a:cs typeface="Lato"/>
                <a:sym typeface="Lato"/>
              </a:rPr>
              <a:t> and </a:t>
            </a:r>
            <a:r>
              <a:rPr b="1" lang="en" sz="1200">
                <a:solidFill>
                  <a:schemeClr val="dk1"/>
                </a:solidFill>
                <a:latin typeface="Lato"/>
                <a:ea typeface="Lato"/>
                <a:cs typeface="Lato"/>
                <a:sym typeface="Lato"/>
              </a:rPr>
              <a:t>Generalized Anxiety Disorder</a:t>
            </a:r>
            <a:r>
              <a:rPr lang="en" sz="1200">
                <a:solidFill>
                  <a:schemeClr val="dk1"/>
                </a:solidFill>
                <a:latin typeface="Lato"/>
                <a:ea typeface="Lato"/>
                <a:cs typeface="Lato"/>
                <a:sym typeface="Lato"/>
              </a:rPr>
              <a:t> with a maximum accuracy of </a:t>
            </a:r>
            <a:r>
              <a:rPr b="1" lang="en" sz="1200">
                <a:solidFill>
                  <a:schemeClr val="dk1"/>
                </a:solidFill>
                <a:latin typeface="Lato"/>
                <a:ea typeface="Lato"/>
                <a:cs typeface="Lato"/>
                <a:sym typeface="Lato"/>
              </a:rPr>
              <a:t>89%</a:t>
            </a:r>
            <a:r>
              <a:rPr lang="en" sz="1200">
                <a:solidFill>
                  <a:schemeClr val="dk1"/>
                </a:solidFill>
                <a:latin typeface="Lato"/>
                <a:ea typeface="Lato"/>
                <a:cs typeface="Lato"/>
                <a:sym typeface="Lato"/>
              </a:rPr>
              <a:t> and </a:t>
            </a:r>
            <a:r>
              <a:rPr b="1" lang="en" sz="1200">
                <a:solidFill>
                  <a:schemeClr val="dk1"/>
                </a:solidFill>
                <a:latin typeface="Lato"/>
                <a:ea typeface="Lato"/>
                <a:cs typeface="Lato"/>
                <a:sym typeface="Lato"/>
              </a:rPr>
              <a:t>78%</a:t>
            </a:r>
            <a:r>
              <a:rPr lang="en" sz="1200">
                <a:solidFill>
                  <a:schemeClr val="dk1"/>
                </a:solidFill>
                <a:latin typeface="Lato"/>
                <a:ea typeface="Lato"/>
                <a:cs typeface="Lato"/>
                <a:sym typeface="Lato"/>
              </a:rPr>
              <a:t> respectively using </a:t>
            </a:r>
            <a:r>
              <a:rPr b="1" lang="en" sz="1200">
                <a:solidFill>
                  <a:schemeClr val="dk1"/>
                </a:solidFill>
                <a:latin typeface="Lato"/>
                <a:ea typeface="Lato"/>
                <a:cs typeface="Lato"/>
                <a:sym typeface="Lato"/>
              </a:rPr>
              <a:t>Logistic Regression (LR) classifier</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SzPts val="1800"/>
              <a:buNone/>
            </a:pPr>
            <a:r>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Decision tree classifier</a:t>
            </a:r>
            <a:r>
              <a:rPr lang="en" sz="1200">
                <a:solidFill>
                  <a:schemeClr val="dk1"/>
                </a:solidFill>
                <a:latin typeface="Lato"/>
                <a:ea typeface="Lato"/>
                <a:cs typeface="Lato"/>
                <a:sym typeface="Lato"/>
              </a:rPr>
              <a:t> was most effective in predicting </a:t>
            </a:r>
            <a:r>
              <a:rPr b="1" lang="en" sz="1200">
                <a:solidFill>
                  <a:schemeClr val="dk1"/>
                </a:solidFill>
                <a:latin typeface="Lato"/>
                <a:ea typeface="Lato"/>
                <a:cs typeface="Lato"/>
                <a:sym typeface="Lato"/>
              </a:rPr>
              <a:t>ADHD </a:t>
            </a:r>
            <a:r>
              <a:rPr lang="en" sz="1200">
                <a:solidFill>
                  <a:schemeClr val="dk1"/>
                </a:solidFill>
                <a:latin typeface="Lato"/>
                <a:ea typeface="Lato"/>
                <a:cs typeface="Lato"/>
                <a:sym typeface="Lato"/>
              </a:rPr>
              <a:t>with an accuracy of </a:t>
            </a:r>
            <a:r>
              <a:rPr b="1" lang="en" sz="1200">
                <a:solidFill>
                  <a:schemeClr val="dk1"/>
                </a:solidFill>
                <a:latin typeface="Lato"/>
                <a:ea typeface="Lato"/>
                <a:cs typeface="Lato"/>
                <a:sym typeface="Lato"/>
              </a:rPr>
              <a:t>78%</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SzPts val="1800"/>
              <a:buNone/>
            </a:pPr>
            <a:r>
              <a:t/>
            </a:r>
            <a:endParaRPr sz="1200">
              <a:solidFill>
                <a:schemeClr val="dk1"/>
              </a:solidFill>
              <a:latin typeface="Lato"/>
              <a:ea typeface="Lato"/>
              <a:cs typeface="Lato"/>
              <a:sym typeface="Lato"/>
            </a:endParaRPr>
          </a:p>
          <a:p>
            <a:pPr indent="0" lvl="0" marL="0" rtl="0" algn="l">
              <a:lnSpc>
                <a:spcPct val="100000"/>
              </a:lnSpc>
              <a:spcBef>
                <a:spcPts val="275"/>
              </a:spcBef>
              <a:spcAft>
                <a:spcPts val="0"/>
              </a:spcAft>
              <a:buClr>
                <a:schemeClr val="dk1"/>
              </a:buClr>
              <a:buSzPts val="1100"/>
              <a:buFont typeface="Arial"/>
              <a:buNone/>
            </a:pPr>
            <a:r>
              <a:t/>
            </a:r>
            <a:endParaRPr sz="1700">
              <a:solidFill>
                <a:schemeClr val="dk1"/>
              </a:solidFill>
              <a:latin typeface="Lato"/>
              <a:ea typeface="Lato"/>
              <a:cs typeface="Lato"/>
              <a:sym typeface="Lato"/>
            </a:endParaRPr>
          </a:p>
        </p:txBody>
      </p:sp>
      <p:graphicFrame>
        <p:nvGraphicFramePr>
          <p:cNvPr id="312" name="Google Shape;312;p36"/>
          <p:cNvGraphicFramePr/>
          <p:nvPr/>
        </p:nvGraphicFramePr>
        <p:xfrm>
          <a:off x="2387350" y="3121075"/>
          <a:ext cx="3000000" cy="3000000"/>
        </p:xfrm>
        <a:graphic>
          <a:graphicData uri="http://schemas.openxmlformats.org/drawingml/2006/table">
            <a:tbl>
              <a:tblPr bandCol="1" bandRow="1">
                <a:noFill/>
                <a:tableStyleId>{AC6665C2-F17D-47C1-B0DE-F4CABD70EC9B}</a:tableStyleId>
              </a:tblPr>
              <a:tblGrid>
                <a:gridCol w="464825"/>
                <a:gridCol w="1935475"/>
                <a:gridCol w="549275"/>
                <a:gridCol w="595625"/>
                <a:gridCol w="549275"/>
              </a:tblGrid>
              <a:tr h="181600">
                <a:tc>
                  <a:txBody>
                    <a:bodyPr/>
                    <a:lstStyle/>
                    <a:p>
                      <a:pPr indent="0" lvl="0" marL="64135" marR="59689"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S.No</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58420" marR="53975"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Model</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3500" marR="59689"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IGD</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3500" marR="59689"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ADHD</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2864" marR="59689"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GAD</a:t>
                      </a:r>
                      <a:endParaRPr sz="1200" u="none" cap="none" strike="noStrike">
                        <a:latin typeface="Times New Roman"/>
                        <a:ea typeface="Times New Roman"/>
                        <a:cs typeface="Times New Roman"/>
                        <a:sym typeface="Times New Roman"/>
                      </a:endParaRPr>
                    </a:p>
                  </a:txBody>
                  <a:tcPr marT="0" marB="0" marR="0" marL="0"/>
                </a:tc>
              </a:tr>
              <a:tr h="170175">
                <a:tc>
                  <a:txBody>
                    <a:bodyPr/>
                    <a:lstStyle/>
                    <a:p>
                      <a:pPr indent="0" lvl="0" marL="64135" marR="59689"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58420" marR="53975"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Logistic Regression</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3500" marR="59689"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89.0%</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3500" marR="59689"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67.0%</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2864" marR="59689"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78.0%</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8420" marR="5397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Naive Bayes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88.0%</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44.4%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77.8%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8420" marR="5397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Decision Tree</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77.8%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78.0%</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66.6%</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8420" marR="5397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K - Nearest Neighbors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88.0%</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66.6%</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77.7%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4300">
                <a:tc>
                  <a:txBody>
                    <a:bodyPr/>
                    <a:lstStyle/>
                    <a:p>
                      <a:pPr indent="0" lvl="0" marL="64135" marR="59689"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58420" marR="53975"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Decision Tree with Adaboost</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63500" marR="59689"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88.8%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63500" marR="59689"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66.6%</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62864" marR="59689"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66.6%</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r>
            </a:tbl>
          </a:graphicData>
        </a:graphic>
      </p:graphicFrame>
      <p:sp>
        <p:nvSpPr>
          <p:cNvPr id="313" name="Google Shape;313;p36"/>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Results and Discussion</a:t>
            </a:r>
            <a:endParaRPr b="0" i="0" sz="1400" u="none" cap="none" strike="noStrike">
              <a:solidFill>
                <a:schemeClr val="dk1"/>
              </a:solidFill>
              <a:latin typeface="Lato"/>
              <a:ea typeface="Lato"/>
              <a:cs typeface="Lato"/>
              <a:sym typeface="Lato"/>
            </a:endParaRPr>
          </a:p>
        </p:txBody>
      </p:sp>
      <p:cxnSp>
        <p:nvCxnSpPr>
          <p:cNvPr id="314" name="Google Shape;314;p36"/>
          <p:cNvCxnSpPr/>
          <p:nvPr/>
        </p:nvCxnSpPr>
        <p:spPr>
          <a:xfrm flipH="1" rot="10800000">
            <a:off x="739700" y="679400"/>
            <a:ext cx="2829900" cy="34500"/>
          </a:xfrm>
          <a:prstGeom prst="straightConnector1">
            <a:avLst/>
          </a:prstGeom>
          <a:noFill/>
          <a:ln cap="flat" cmpd="sng" w="28575">
            <a:solidFill>
              <a:srgbClr val="1A1A1A"/>
            </a:solidFill>
            <a:prstDash val="solid"/>
            <a:round/>
            <a:headEnd len="sm" w="sm" type="none"/>
            <a:tailEnd len="sm" w="sm" type="none"/>
          </a:ln>
        </p:spPr>
      </p:cxnSp>
      <p:sp>
        <p:nvSpPr>
          <p:cNvPr id="315" name="Google Shape;315;p36"/>
          <p:cNvSpPr/>
          <p:nvPr/>
        </p:nvSpPr>
        <p:spPr>
          <a:xfrm>
            <a:off x="586800" y="122867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1</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nvSpPr>
        <p:spPr>
          <a:xfrm>
            <a:off x="6932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Features of Activity Tracker (Android App)</a:t>
            </a:r>
            <a:endParaRPr b="0" i="0" sz="1400" u="none" cap="none" strike="noStrike">
              <a:solidFill>
                <a:schemeClr val="dk1"/>
              </a:solidFill>
              <a:latin typeface="Lato"/>
              <a:ea typeface="Lato"/>
              <a:cs typeface="Lato"/>
              <a:sym typeface="Lato"/>
            </a:endParaRPr>
          </a:p>
        </p:txBody>
      </p:sp>
      <p:cxnSp>
        <p:nvCxnSpPr>
          <p:cNvPr id="92" name="Google Shape;92;p10"/>
          <p:cNvCxnSpPr/>
          <p:nvPr/>
        </p:nvCxnSpPr>
        <p:spPr>
          <a:xfrm flipH="1" rot="10800000">
            <a:off x="815900" y="705200"/>
            <a:ext cx="5523300" cy="8700"/>
          </a:xfrm>
          <a:prstGeom prst="straightConnector1">
            <a:avLst/>
          </a:prstGeom>
          <a:noFill/>
          <a:ln cap="flat" cmpd="sng" w="28575">
            <a:solidFill>
              <a:srgbClr val="1A1A1A"/>
            </a:solidFill>
            <a:prstDash val="solid"/>
            <a:round/>
            <a:headEnd len="sm" w="sm" type="none"/>
            <a:tailEnd len="sm" w="sm" type="none"/>
          </a:ln>
        </p:spPr>
      </p:cxnSp>
      <p:sp>
        <p:nvSpPr>
          <p:cNvPr id="93" name="Google Shape;93;p10"/>
          <p:cNvSpPr txBox="1"/>
          <p:nvPr/>
        </p:nvSpPr>
        <p:spPr>
          <a:xfrm>
            <a:off x="679500" y="971925"/>
            <a:ext cx="7842000" cy="4156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The application collects the data on daily basis from each participant. The data collected through the application is as follows:</a:t>
            </a:r>
            <a:endParaRPr b="0" i="0" sz="12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Age: </a:t>
            </a:r>
            <a:r>
              <a:rPr b="0" i="0" lang="en" sz="1200" u="none" cap="none" strike="noStrike">
                <a:solidFill>
                  <a:srgbClr val="000000"/>
                </a:solidFill>
                <a:latin typeface="Lato"/>
                <a:ea typeface="Lato"/>
                <a:cs typeface="Lato"/>
                <a:sym typeface="Lato"/>
              </a:rPr>
              <a:t>The age of participant was collected in years.</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Gender: </a:t>
            </a:r>
            <a:r>
              <a:rPr b="0" i="0" lang="en" sz="1200" u="none" cap="none" strike="noStrike">
                <a:solidFill>
                  <a:srgbClr val="000000"/>
                </a:solidFill>
                <a:latin typeface="Lato"/>
                <a:ea typeface="Lato"/>
                <a:cs typeface="Lato"/>
                <a:sym typeface="Lato"/>
              </a:rPr>
              <a:t>If the participant was a male or female.</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Screen-on Duration</a:t>
            </a:r>
            <a:r>
              <a:rPr b="0" i="0" lang="en" sz="1200" u="none" cap="none" strike="noStrike">
                <a:solidFill>
                  <a:srgbClr val="000000"/>
                </a:solidFill>
                <a:latin typeface="Lato"/>
                <a:ea typeface="Lato"/>
                <a:cs typeface="Lato"/>
                <a:sym typeface="Lato"/>
              </a:rPr>
              <a:t>: The total amount of time that has been spent on the smartphone each day with screen turned on.</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Messages</a:t>
            </a:r>
            <a:r>
              <a:rPr b="0" i="0" lang="en" sz="1200" u="none" cap="none" strike="noStrike">
                <a:solidFill>
                  <a:srgbClr val="000000"/>
                </a:solidFill>
                <a:latin typeface="Lato"/>
                <a:ea typeface="Lato"/>
                <a:cs typeface="Lato"/>
                <a:sym typeface="Lato"/>
              </a:rPr>
              <a:t>: The total amount of messages send and received by the users.</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0" i="0" lang="en" sz="1200" u="none" cap="none" strike="noStrike">
                <a:solidFill>
                  <a:srgbClr val="000000"/>
                </a:solidFill>
                <a:latin typeface="Lato"/>
                <a:ea typeface="Lato"/>
                <a:cs typeface="Lato"/>
                <a:sym typeface="Lato"/>
              </a:rPr>
              <a:t>Call Duration : The total amount of duration of calls made by the user.</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List of Applications</a:t>
            </a:r>
            <a:r>
              <a:rPr b="0" i="0" lang="en" sz="1200" u="none" cap="none" strike="noStrike">
                <a:solidFill>
                  <a:srgbClr val="000000"/>
                </a:solidFill>
                <a:latin typeface="Lato"/>
                <a:ea typeface="Lato"/>
                <a:cs typeface="Lato"/>
                <a:sym typeface="Lato"/>
              </a:rPr>
              <a:t>: Day-wise list of applications that were used by the participant.</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Usage Duration of Application</a:t>
            </a:r>
            <a:r>
              <a:rPr b="0" i="0" lang="en" sz="1200" u="none" cap="none" strike="noStrike">
                <a:solidFill>
                  <a:srgbClr val="000000"/>
                </a:solidFill>
                <a:latin typeface="Lato"/>
                <a:ea typeface="Lato"/>
                <a:cs typeface="Lato"/>
                <a:sym typeface="Lato"/>
              </a:rPr>
              <a:t>: Day-wise usage duration of each application used by the participant.</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Esteem Score</a:t>
            </a:r>
            <a:r>
              <a:rPr b="0" i="0" lang="en" sz="1200" u="none" cap="none" strike="noStrike">
                <a:solidFill>
                  <a:srgbClr val="000000"/>
                </a:solidFill>
                <a:latin typeface="Lato"/>
                <a:ea typeface="Lato"/>
                <a:cs typeface="Lato"/>
                <a:sym typeface="Lato"/>
              </a:rPr>
              <a:t>: The self-esteem of a participant on a likert scale of 1-7.</a:t>
            </a:r>
            <a:endParaRPr b="0" i="0" sz="1200" u="none" cap="none" strike="noStrike">
              <a:solidFill>
                <a:srgbClr val="000000"/>
              </a:solidFill>
              <a:latin typeface="Lato"/>
              <a:ea typeface="Lato"/>
              <a:cs typeface="Lato"/>
              <a:sym typeface="Lato"/>
            </a:endParaRPr>
          </a:p>
          <a:p>
            <a:pPr indent="-304800" lvl="0" marL="457200" marR="0" rtl="0" algn="l">
              <a:lnSpc>
                <a:spcPct val="115000"/>
              </a:lnSpc>
              <a:spcBef>
                <a:spcPts val="1000"/>
              </a:spcBef>
              <a:spcAft>
                <a:spcPts val="1000"/>
              </a:spcAft>
              <a:buClr>
                <a:srgbClr val="000000"/>
              </a:buClr>
              <a:buSzPts val="1200"/>
              <a:buFont typeface="Lato"/>
              <a:buAutoNum type="arabicPeriod"/>
            </a:pPr>
            <a:r>
              <a:rPr b="1" i="0" lang="en" sz="1200" u="none" cap="none" strike="noStrike">
                <a:solidFill>
                  <a:srgbClr val="000000"/>
                </a:solidFill>
                <a:latin typeface="Lato"/>
                <a:ea typeface="Lato"/>
                <a:cs typeface="Lato"/>
                <a:sym typeface="Lato"/>
              </a:rPr>
              <a:t>Smartphone Addiction Questionnaire Score</a:t>
            </a:r>
            <a:r>
              <a:rPr b="0" i="0" lang="en" sz="1200" u="none" cap="none" strike="noStrike">
                <a:solidFill>
                  <a:srgbClr val="000000"/>
                </a:solidFill>
                <a:latin typeface="Lato"/>
                <a:ea typeface="Lato"/>
                <a:cs typeface="Lato"/>
                <a:sym typeface="Lato"/>
              </a:rPr>
              <a:t>: A resultant score is computed through Smartphone Addiction Scale – Short Version (SAS – SV) for each participant.</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797125" y="597325"/>
            <a:ext cx="8919600" cy="953100"/>
          </a:xfrm>
          <a:prstGeom prst="rect">
            <a:avLst/>
          </a:prstGeom>
          <a:noFill/>
          <a:ln>
            <a:noFill/>
          </a:ln>
        </p:spPr>
        <p:txBody>
          <a:bodyPr anchorCtr="0" anchor="t" bIns="91425" lIns="91425" spcFirstLastPara="1" rIns="91425" wrap="square" tIns="91425">
            <a:normAutofit/>
          </a:bodyPr>
          <a:lstStyle/>
          <a:p>
            <a:pPr indent="0" lvl="0" marL="0" marR="741045" rtl="0" algn="just">
              <a:lnSpc>
                <a:spcPct val="100000"/>
              </a:lnSpc>
              <a:spcBef>
                <a:spcPts val="500"/>
              </a:spcBef>
              <a:spcAft>
                <a:spcPts val="0"/>
              </a:spcAft>
              <a:buClr>
                <a:schemeClr val="dk1"/>
              </a:buClr>
              <a:buSzPts val="1100"/>
              <a:buFont typeface="Arial"/>
              <a:buNone/>
            </a:pPr>
            <a:r>
              <a:rPr b="1" lang="en" sz="1400">
                <a:latin typeface="Lato"/>
                <a:ea typeface="Lato"/>
                <a:cs typeface="Lato"/>
                <a:sym typeface="Lato"/>
              </a:rPr>
              <a:t>Pearson Correlation between input features and various disorders</a:t>
            </a:r>
            <a:endParaRPr b="1" sz="1400">
              <a:latin typeface="Lato"/>
              <a:ea typeface="Lato"/>
              <a:cs typeface="Lato"/>
              <a:sym typeface="Lato"/>
            </a:endParaRPr>
          </a:p>
        </p:txBody>
      </p:sp>
      <p:sp>
        <p:nvSpPr>
          <p:cNvPr id="321" name="Google Shape;321;p37"/>
          <p:cNvSpPr txBox="1"/>
          <p:nvPr>
            <p:ph idx="1" type="body"/>
          </p:nvPr>
        </p:nvSpPr>
        <p:spPr>
          <a:xfrm>
            <a:off x="798325" y="1013650"/>
            <a:ext cx="68223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80%</a:t>
            </a:r>
            <a:r>
              <a:rPr lang="en" sz="1200">
                <a:solidFill>
                  <a:schemeClr val="dk1"/>
                </a:solidFill>
                <a:latin typeface="Lato"/>
                <a:ea typeface="Lato"/>
                <a:cs typeface="Lato"/>
                <a:sym typeface="Lato"/>
              </a:rPr>
              <a:t> of the </a:t>
            </a:r>
            <a:r>
              <a:rPr b="1" lang="en" sz="1200">
                <a:solidFill>
                  <a:schemeClr val="dk1"/>
                </a:solidFill>
                <a:latin typeface="Lato"/>
                <a:ea typeface="Lato"/>
                <a:cs typeface="Lato"/>
                <a:sym typeface="Lato"/>
              </a:rPr>
              <a:t>game and player statistics</a:t>
            </a:r>
            <a:r>
              <a:rPr lang="en" sz="1200">
                <a:solidFill>
                  <a:schemeClr val="dk1"/>
                </a:solidFill>
                <a:latin typeface="Lato"/>
                <a:ea typeface="Lato"/>
                <a:cs typeface="Lato"/>
                <a:sym typeface="Lato"/>
              </a:rPr>
              <a:t> are positively correlated with </a:t>
            </a:r>
            <a:r>
              <a:rPr b="1" lang="en" sz="1200">
                <a:solidFill>
                  <a:schemeClr val="dk1"/>
                </a:solidFill>
                <a:latin typeface="Lato"/>
                <a:ea typeface="Lato"/>
                <a:cs typeface="Lato"/>
                <a:sym typeface="Lato"/>
              </a:rPr>
              <a:t>IGD</a:t>
            </a:r>
            <a:r>
              <a:rPr lang="en" sz="1200">
                <a:solidFill>
                  <a:schemeClr val="dk1"/>
                </a:solidFill>
                <a:latin typeface="Lato"/>
                <a:ea typeface="Lato"/>
                <a:cs typeface="Lato"/>
                <a:sym typeface="Lato"/>
              </a:rPr>
              <a:t>. This implies that larger values of Headshots, Kills etc are indicative of Internet Gaming Disorder.</a:t>
            </a:r>
            <a:endParaRPr sz="1200">
              <a:solidFill>
                <a:schemeClr val="dk1"/>
              </a:solidFill>
              <a:latin typeface="Lato"/>
              <a:ea typeface="Lato"/>
              <a:cs typeface="Lato"/>
              <a:sym typeface="Lato"/>
            </a:endParaRPr>
          </a:p>
          <a:p>
            <a:pPr indent="0" lvl="0" marL="0" rtl="0" algn="l">
              <a:lnSpc>
                <a:spcPct val="115000"/>
              </a:lnSpc>
              <a:spcBef>
                <a:spcPts val="0"/>
              </a:spcBef>
              <a:spcAft>
                <a:spcPts val="1200"/>
              </a:spcAft>
              <a:buSzPts val="1800"/>
              <a:buNone/>
            </a:pPr>
            <a:r>
              <a:t/>
            </a:r>
            <a:endParaRPr sz="1200"/>
          </a:p>
        </p:txBody>
      </p:sp>
      <p:graphicFrame>
        <p:nvGraphicFramePr>
          <p:cNvPr id="322" name="Google Shape;322;p37"/>
          <p:cNvGraphicFramePr/>
          <p:nvPr/>
        </p:nvGraphicFramePr>
        <p:xfrm>
          <a:off x="2078500" y="1867575"/>
          <a:ext cx="3000000" cy="3000000"/>
        </p:xfrm>
        <a:graphic>
          <a:graphicData uri="http://schemas.openxmlformats.org/drawingml/2006/table">
            <a:tbl>
              <a:tblPr bandCol="1" bandRow="1">
                <a:noFill/>
                <a:tableStyleId>{AC6665C2-F17D-47C1-B0DE-F4CABD70EC9B}</a:tableStyleId>
              </a:tblPr>
              <a:tblGrid>
                <a:gridCol w="464825"/>
                <a:gridCol w="1590675"/>
                <a:gridCol w="700400"/>
                <a:gridCol w="725800"/>
                <a:gridCol w="700400"/>
              </a:tblGrid>
              <a:tr h="181600">
                <a:tc>
                  <a:txBody>
                    <a:bodyPr/>
                    <a:lstStyle/>
                    <a:p>
                      <a:pPr indent="0" lvl="0" marL="64135" marR="59689"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S.No</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49530" marR="44450"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Feature</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2864" marR="57150"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IGD</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4135" marR="57785"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ADHD</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4135" marR="56514" rtl="0" algn="just">
                        <a:lnSpc>
                          <a:spcPct val="105416"/>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GAD</a:t>
                      </a:r>
                      <a:endParaRPr sz="1200" u="none" cap="none" strike="noStrike">
                        <a:latin typeface="Times New Roman"/>
                        <a:ea typeface="Times New Roman"/>
                        <a:cs typeface="Times New Roman"/>
                        <a:sym typeface="Times New Roman"/>
                      </a:endParaRPr>
                    </a:p>
                  </a:txBody>
                  <a:tcPr marT="0" marB="0" marR="0" marL="0"/>
                </a:tc>
              </a:tr>
              <a:tr h="170175">
                <a:tc>
                  <a:txBody>
                    <a:bodyPr/>
                    <a:lstStyle/>
                    <a:p>
                      <a:pPr indent="0" lvl="0" marL="64135" marR="59689"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49530" marR="44450"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Age</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2864" marR="57150"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0.18999</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4135" marR="57785"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-0.09624</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64135" marR="56514" rtl="0" algn="just">
                        <a:lnSpc>
                          <a:spcPct val="10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-0.15043</a:t>
                      </a:r>
                      <a:endParaRPr sz="12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Gender</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0.0422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0.07800</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0.04222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Self Esteem</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-0.10728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-0.06974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-0.10132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HeadShots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0.27087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0.45662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0.25982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Kills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0.34077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0.39817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0.30601</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6.</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Longest Time Survived</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0.15571</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0.34541</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0.16738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Rounds Played</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0.30362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0.49618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0.11738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Rounds Most Kills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0.30948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0.28266</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0.27594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9.</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Top10’s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0.37222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0.21624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0.26175</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10.</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Wins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0.48817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0.116552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0.24547</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11.</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Average Time Survived</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-0.00212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0.10940</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0.19868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2875">
                <a:tc>
                  <a:txBody>
                    <a:bodyPr/>
                    <a:lstStyle/>
                    <a:p>
                      <a:pPr indent="0" lvl="0" marL="64135" marR="59689"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12.</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9530" marR="444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Top10’s%</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2864" marR="57150"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-0.01044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7785"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-0.04794</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135" marR="56514" rtl="0" algn="just">
                        <a:lnSpc>
                          <a:spcPct val="112083"/>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0.15568</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4300">
                <a:tc>
                  <a:txBody>
                    <a:bodyPr/>
                    <a:lstStyle/>
                    <a:p>
                      <a:pPr indent="0" lvl="0" marL="64135" marR="59689"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13.</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49530" marR="44450"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Win Ratio</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62864" marR="57150"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0.07603</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64135" marR="57785"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-0.07329</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64135" marR="56514" rtl="0" algn="just">
                        <a:lnSpc>
                          <a:spcPct val="11375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0.14545</a:t>
                      </a:r>
                      <a:endParaRPr sz="12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r>
            </a:tbl>
          </a:graphicData>
        </a:graphic>
      </p:graphicFrame>
      <p:sp>
        <p:nvSpPr>
          <p:cNvPr id="323" name="Google Shape;323;p37"/>
          <p:cNvSpPr/>
          <p:nvPr/>
        </p:nvSpPr>
        <p:spPr>
          <a:xfrm>
            <a:off x="445525" y="664750"/>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2</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768900" y="632125"/>
            <a:ext cx="8520600" cy="572700"/>
          </a:xfrm>
          <a:prstGeom prst="rect">
            <a:avLst/>
          </a:prstGeom>
          <a:noFill/>
          <a:ln>
            <a:noFill/>
          </a:ln>
        </p:spPr>
        <p:txBody>
          <a:bodyPr anchorCtr="0" anchor="t" bIns="91425" lIns="91425" spcFirstLastPara="1" rIns="91425" wrap="square" tIns="91425">
            <a:noAutofit/>
          </a:bodyPr>
          <a:lstStyle/>
          <a:p>
            <a:pPr indent="0" lvl="0" marL="0" marR="741045" rtl="0" algn="just">
              <a:lnSpc>
                <a:spcPct val="100000"/>
              </a:lnSpc>
              <a:spcBef>
                <a:spcPts val="500"/>
              </a:spcBef>
              <a:spcAft>
                <a:spcPts val="0"/>
              </a:spcAft>
              <a:buClr>
                <a:schemeClr val="dk1"/>
              </a:buClr>
              <a:buSzPts val="1100"/>
              <a:buFont typeface="Arial"/>
              <a:buNone/>
            </a:pPr>
            <a:r>
              <a:rPr b="1" lang="en" sz="1400">
                <a:latin typeface="Lato"/>
                <a:ea typeface="Lato"/>
                <a:cs typeface="Lato"/>
                <a:sym typeface="Lato"/>
              </a:rPr>
              <a:t>Percentage of people suffering from various disorders for different age groups</a:t>
            </a:r>
            <a:endParaRPr b="1" sz="1400">
              <a:latin typeface="Lato"/>
              <a:ea typeface="Lato"/>
              <a:cs typeface="Lato"/>
              <a:sym typeface="Lato"/>
            </a:endParaRPr>
          </a:p>
          <a:p>
            <a:pPr indent="0" lvl="0" marL="0" marR="741045" rtl="0" algn="just">
              <a:lnSpc>
                <a:spcPct val="100000"/>
              </a:lnSpc>
              <a:spcBef>
                <a:spcPts val="500"/>
              </a:spcBef>
              <a:spcAft>
                <a:spcPts val="0"/>
              </a:spcAft>
              <a:buClr>
                <a:schemeClr val="dk1"/>
              </a:buClr>
              <a:buSzPts val="1100"/>
              <a:buFont typeface="Arial"/>
              <a:buNone/>
            </a:pPr>
            <a:r>
              <a:t/>
            </a:r>
            <a:endParaRPr b="1" sz="1400">
              <a:latin typeface="Lato"/>
              <a:ea typeface="Lato"/>
              <a:cs typeface="Lato"/>
              <a:sym typeface="Lato"/>
            </a:endParaRPr>
          </a:p>
        </p:txBody>
      </p:sp>
      <p:pic>
        <p:nvPicPr>
          <p:cNvPr id="329" name="Google Shape;329;p38"/>
          <p:cNvPicPr preferRelativeResize="0"/>
          <p:nvPr/>
        </p:nvPicPr>
        <p:blipFill rotWithShape="1">
          <a:blip r:embed="rId3">
            <a:alphaModFix/>
          </a:blip>
          <a:srcRect b="0" l="0" r="0" t="0"/>
          <a:stretch/>
        </p:blipFill>
        <p:spPr>
          <a:xfrm>
            <a:off x="851500" y="1259975"/>
            <a:ext cx="6442301" cy="3264275"/>
          </a:xfrm>
          <a:prstGeom prst="rect">
            <a:avLst/>
          </a:prstGeom>
          <a:noFill/>
          <a:ln>
            <a:noFill/>
          </a:ln>
        </p:spPr>
      </p:pic>
      <p:sp>
        <p:nvSpPr>
          <p:cNvPr id="330" name="Google Shape;330;p38"/>
          <p:cNvSpPr/>
          <p:nvPr/>
        </p:nvSpPr>
        <p:spPr>
          <a:xfrm>
            <a:off x="445525" y="664750"/>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3</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idx="1" type="body"/>
          </p:nvPr>
        </p:nvSpPr>
        <p:spPr>
          <a:xfrm>
            <a:off x="540325" y="1152475"/>
            <a:ext cx="76050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We were able to predict the presence of </a:t>
            </a:r>
            <a:r>
              <a:rPr b="1" lang="en" sz="1400">
                <a:solidFill>
                  <a:schemeClr val="dk1"/>
                </a:solidFill>
                <a:latin typeface="Lato"/>
                <a:ea typeface="Lato"/>
                <a:cs typeface="Lato"/>
                <a:sym typeface="Lato"/>
              </a:rPr>
              <a:t>IGD</a:t>
            </a:r>
            <a:r>
              <a:rPr lang="en" sz="1400">
                <a:solidFill>
                  <a:schemeClr val="dk1"/>
                </a:solidFill>
                <a:latin typeface="Lato"/>
                <a:ea typeface="Lato"/>
                <a:cs typeface="Lato"/>
                <a:sym typeface="Lato"/>
              </a:rPr>
              <a:t>, </a:t>
            </a:r>
            <a:r>
              <a:rPr b="1" lang="en" sz="1400">
                <a:solidFill>
                  <a:schemeClr val="dk1"/>
                </a:solidFill>
                <a:latin typeface="Lato"/>
                <a:ea typeface="Lato"/>
                <a:cs typeface="Lato"/>
                <a:sym typeface="Lato"/>
              </a:rPr>
              <a:t>ADHD,</a:t>
            </a:r>
            <a:r>
              <a:rPr lang="en" sz="1400">
                <a:solidFill>
                  <a:schemeClr val="dk1"/>
                </a:solidFill>
                <a:latin typeface="Lato"/>
                <a:ea typeface="Lato"/>
                <a:cs typeface="Lato"/>
                <a:sym typeface="Lato"/>
              </a:rPr>
              <a:t> and </a:t>
            </a:r>
            <a:r>
              <a:rPr b="1" lang="en" sz="1400">
                <a:solidFill>
                  <a:schemeClr val="dk1"/>
                </a:solidFill>
                <a:latin typeface="Lato"/>
                <a:ea typeface="Lato"/>
                <a:cs typeface="Lato"/>
                <a:sym typeface="Lato"/>
              </a:rPr>
              <a:t>GAD</a:t>
            </a:r>
            <a:r>
              <a:rPr lang="en" sz="1400">
                <a:solidFill>
                  <a:schemeClr val="dk1"/>
                </a:solidFill>
                <a:latin typeface="Lato"/>
                <a:ea typeface="Lato"/>
                <a:cs typeface="Lato"/>
                <a:sym typeface="Lato"/>
              </a:rPr>
              <a:t> with considerable accuracy.</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This was the first study that used </a:t>
            </a:r>
            <a:r>
              <a:rPr b="1" lang="en" sz="1400">
                <a:solidFill>
                  <a:schemeClr val="dk1"/>
                </a:solidFill>
                <a:latin typeface="Lato"/>
                <a:ea typeface="Lato"/>
                <a:cs typeface="Lato"/>
                <a:sym typeface="Lato"/>
              </a:rPr>
              <a:t>Supervised Machine Learning Algorithms </a:t>
            </a:r>
            <a:r>
              <a:rPr lang="en" sz="1400">
                <a:solidFill>
                  <a:schemeClr val="dk1"/>
                </a:solidFill>
                <a:latin typeface="Lato"/>
                <a:ea typeface="Lato"/>
                <a:cs typeface="Lato"/>
                <a:sym typeface="Lato"/>
              </a:rPr>
              <a:t>to predict </a:t>
            </a:r>
            <a:r>
              <a:rPr b="1" lang="en" sz="1400">
                <a:solidFill>
                  <a:schemeClr val="dk1"/>
                </a:solidFill>
                <a:latin typeface="Lato"/>
                <a:ea typeface="Lato"/>
                <a:cs typeface="Lato"/>
                <a:sym typeface="Lato"/>
              </a:rPr>
              <a:t>IGD</a:t>
            </a:r>
            <a:r>
              <a:rPr lang="en" sz="1400">
                <a:solidFill>
                  <a:schemeClr val="dk1"/>
                </a:solidFill>
                <a:latin typeface="Lato"/>
                <a:ea typeface="Lato"/>
                <a:cs typeface="Lato"/>
                <a:sym typeface="Lato"/>
              </a:rPr>
              <a:t>, </a:t>
            </a:r>
            <a:r>
              <a:rPr b="1" lang="en" sz="1400">
                <a:solidFill>
                  <a:schemeClr val="dk1"/>
                </a:solidFill>
                <a:latin typeface="Lato"/>
                <a:ea typeface="Lato"/>
                <a:cs typeface="Lato"/>
                <a:sym typeface="Lato"/>
              </a:rPr>
              <a:t>GAD</a:t>
            </a:r>
            <a:r>
              <a:rPr lang="en" sz="1400">
                <a:solidFill>
                  <a:schemeClr val="dk1"/>
                </a:solidFill>
                <a:latin typeface="Lato"/>
                <a:ea typeface="Lato"/>
                <a:cs typeface="Lato"/>
                <a:sym typeface="Lato"/>
              </a:rPr>
              <a:t> and </a:t>
            </a:r>
            <a:r>
              <a:rPr b="1" lang="en" sz="1400">
                <a:solidFill>
                  <a:schemeClr val="dk1"/>
                </a:solidFill>
                <a:latin typeface="Lato"/>
                <a:ea typeface="Lato"/>
                <a:cs typeface="Lato"/>
                <a:sym typeface="Lato"/>
              </a:rPr>
              <a:t>ADHD</a:t>
            </a:r>
            <a:r>
              <a:rPr lang="en" sz="1400">
                <a:solidFill>
                  <a:schemeClr val="dk1"/>
                </a:solidFill>
                <a:latin typeface="Lato"/>
                <a:ea typeface="Lato"/>
                <a:cs typeface="Lato"/>
                <a:sym typeface="Lato"/>
              </a:rPr>
              <a:t> using game and player statistics of an online MOBA game (</a:t>
            </a:r>
            <a:r>
              <a:rPr b="1" lang="en" sz="1400">
                <a:solidFill>
                  <a:schemeClr val="dk1"/>
                </a:solidFill>
                <a:latin typeface="Lato"/>
                <a:ea typeface="Lato"/>
                <a:cs typeface="Lato"/>
                <a:sym typeface="Lato"/>
              </a:rPr>
              <a:t>BGMI</a:t>
            </a:r>
            <a:r>
              <a:rPr lang="en" sz="1400">
                <a:solidFill>
                  <a:schemeClr val="dk1"/>
                </a:solidFill>
                <a:latin typeface="Lato"/>
                <a:ea typeface="Lato"/>
                <a:cs typeface="Lato"/>
                <a:sym typeface="Lato"/>
              </a:rPr>
              <a:t>).</a:t>
            </a:r>
            <a:endParaRPr sz="1400">
              <a:solidFill>
                <a:schemeClr val="dk1"/>
              </a:solidFill>
              <a:latin typeface="Lato"/>
              <a:ea typeface="Lato"/>
              <a:cs typeface="Lato"/>
              <a:sym typeface="Lato"/>
            </a:endParaRPr>
          </a:p>
          <a:p>
            <a:pPr indent="0" lvl="0" marL="0" rtl="0" algn="l">
              <a:lnSpc>
                <a:spcPct val="115000"/>
              </a:lnSpc>
              <a:spcBef>
                <a:spcPts val="0"/>
              </a:spcBef>
              <a:spcAft>
                <a:spcPts val="1200"/>
              </a:spcAft>
              <a:buSzPts val="1800"/>
              <a:buNone/>
            </a:pPr>
            <a:r>
              <a:t/>
            </a:r>
            <a:endParaRPr sz="1400"/>
          </a:p>
        </p:txBody>
      </p:sp>
      <p:sp>
        <p:nvSpPr>
          <p:cNvPr id="336" name="Google Shape;336;p39"/>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Conclusion</a:t>
            </a:r>
            <a:endParaRPr b="0" i="0" sz="1400" u="none" cap="none" strike="noStrike">
              <a:solidFill>
                <a:schemeClr val="dk1"/>
              </a:solidFill>
              <a:latin typeface="Lato"/>
              <a:ea typeface="Lato"/>
              <a:cs typeface="Lato"/>
              <a:sym typeface="Lato"/>
            </a:endParaRPr>
          </a:p>
        </p:txBody>
      </p:sp>
      <p:cxnSp>
        <p:nvCxnSpPr>
          <p:cNvPr id="337" name="Google Shape;337;p39"/>
          <p:cNvCxnSpPr/>
          <p:nvPr/>
        </p:nvCxnSpPr>
        <p:spPr>
          <a:xfrm flipH="1" rot="10800000">
            <a:off x="739700" y="705200"/>
            <a:ext cx="1307400" cy="87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Appendix A</a:t>
            </a:r>
            <a:endParaRPr b="0" i="0" sz="1400" u="none" cap="none" strike="noStrike">
              <a:solidFill>
                <a:schemeClr val="dk1"/>
              </a:solidFill>
              <a:latin typeface="Lato"/>
              <a:ea typeface="Lato"/>
              <a:cs typeface="Lato"/>
              <a:sym typeface="Lato"/>
            </a:endParaRPr>
          </a:p>
        </p:txBody>
      </p:sp>
      <p:cxnSp>
        <p:nvCxnSpPr>
          <p:cNvPr id="343" name="Google Shape;343;p41"/>
          <p:cNvCxnSpPr/>
          <p:nvPr/>
        </p:nvCxnSpPr>
        <p:spPr>
          <a:xfrm>
            <a:off x="593824" y="715149"/>
            <a:ext cx="1461900" cy="7500"/>
          </a:xfrm>
          <a:prstGeom prst="straightConnector1">
            <a:avLst/>
          </a:prstGeom>
          <a:noFill/>
          <a:ln cap="flat" cmpd="sng" w="28575">
            <a:solidFill>
              <a:srgbClr val="1A1A1A"/>
            </a:solidFill>
            <a:prstDash val="solid"/>
            <a:round/>
            <a:headEnd len="sm" w="sm" type="none"/>
            <a:tailEnd len="sm" w="sm" type="none"/>
          </a:ln>
        </p:spPr>
      </p:cxnSp>
      <p:sp>
        <p:nvSpPr>
          <p:cNvPr id="344" name="Google Shape;344;p41"/>
          <p:cNvSpPr txBox="1"/>
          <p:nvPr/>
        </p:nvSpPr>
        <p:spPr>
          <a:xfrm>
            <a:off x="500275" y="861400"/>
            <a:ext cx="7623300" cy="407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Chapter A</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Smartphone Addiction Survey in Android Application </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The survey was a part of the android application circulated amongst the participants and collected the demographic information of each participant and required them to fill certain measures. The survey had the following items: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A.1 Demographic Details </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1. Age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2. Gender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3. Name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A.2 Questionnaire 1 (Smartphone Addiction Scale–Short Version) </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1. I miss planned work due to smartphone use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2. I have a hard time concentrating in class, while doing assignments, or while working due to smartphone use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3. I feel pain in the wrists or at the back of the neck while using a smartphone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4. I won’t be able to stand not having a smartphone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5. I feel impatient and fretful when I am not holding my smartphone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6. I have my smartphone in my mind even when I am not using it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7. I will never give up using my smartphone even when my daily life is already greatly affected by it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8. I constantly checking my smartphone so as not to miss conversations between other people on Twitter or Facebook</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9. I use my smartphone longer than I had intended</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10. The people around me tell me that I use my smartphone too much</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A.3 Questionnaire 2 (Single-Item Self-Esteem Scale) </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1. Do you have high self-esteem?</a:t>
            </a:r>
            <a:endParaRPr b="0" i="0" sz="1100" u="none" cap="none" strike="noStrike">
              <a:solidFill>
                <a:srgbClr val="000000"/>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idx="1" type="body"/>
          </p:nvPr>
        </p:nvSpPr>
        <p:spPr>
          <a:xfrm>
            <a:off x="464100" y="923875"/>
            <a:ext cx="7070400" cy="3416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800"/>
              <a:buNone/>
            </a:pPr>
            <a:r>
              <a:t/>
            </a:r>
            <a:endParaRPr sz="1200">
              <a:solidFill>
                <a:schemeClr val="dk1"/>
              </a:solidFill>
              <a:latin typeface="Lato"/>
              <a:ea typeface="Lato"/>
              <a:cs typeface="Lato"/>
              <a:sym typeface="Lato"/>
            </a:endParaRPr>
          </a:p>
          <a:p>
            <a:pPr indent="-304800" lvl="0" marL="4572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Each app was placed into one of a few buckets in the study to predict smartphone addiction. As a result, this categorization can be reduced down into more buckets, giving our models additional input features, and future work can focus on training supervised models with a larger number of features.</a:t>
            </a:r>
            <a:endParaRPr sz="1200">
              <a:solidFill>
                <a:schemeClr val="dk1"/>
              </a:solidFill>
              <a:latin typeface="Lato"/>
              <a:ea typeface="Lato"/>
              <a:cs typeface="Lato"/>
              <a:sym typeface="Lato"/>
            </a:endParaRPr>
          </a:p>
          <a:p>
            <a:pPr indent="0" lvl="0" marL="457200" rtl="0" algn="just">
              <a:lnSpc>
                <a:spcPct val="150000"/>
              </a:lnSpc>
              <a:spcBef>
                <a:spcPts val="0"/>
              </a:spcBef>
              <a:spcAft>
                <a:spcPts val="0"/>
              </a:spcAft>
              <a:buSzPts val="1800"/>
              <a:buNone/>
            </a:pPr>
            <a:r>
              <a:t/>
            </a:r>
            <a:endParaRPr sz="1200">
              <a:solidFill>
                <a:schemeClr val="dk1"/>
              </a:solidFill>
              <a:latin typeface="Lato"/>
              <a:ea typeface="Lato"/>
              <a:cs typeface="Lato"/>
              <a:sym typeface="Lato"/>
            </a:endParaRPr>
          </a:p>
          <a:p>
            <a:pPr indent="-304800" lvl="0" marL="457200" rtl="0" algn="just">
              <a:lnSpc>
                <a:spcPct val="150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Since the number of participants in the study to predict IGD, ADHD, and GAD was small, the study can be expanded to include a larger number of people who can be compared to a variety of different traits.</a:t>
            </a:r>
            <a:endParaRPr sz="1200">
              <a:latin typeface="Lato"/>
              <a:ea typeface="Lato"/>
              <a:cs typeface="Lato"/>
              <a:sym typeface="Lato"/>
            </a:endParaRPr>
          </a:p>
        </p:txBody>
      </p:sp>
      <p:sp>
        <p:nvSpPr>
          <p:cNvPr id="350" name="Google Shape;350;p40"/>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Further Improvements</a:t>
            </a:r>
            <a:endParaRPr b="0" i="0" sz="1400" u="none" cap="none" strike="noStrike">
              <a:solidFill>
                <a:schemeClr val="dk1"/>
              </a:solidFill>
              <a:latin typeface="Lato"/>
              <a:ea typeface="Lato"/>
              <a:cs typeface="Lato"/>
              <a:sym typeface="Lato"/>
            </a:endParaRPr>
          </a:p>
        </p:txBody>
      </p:sp>
      <p:cxnSp>
        <p:nvCxnSpPr>
          <p:cNvPr id="351" name="Google Shape;351;p40"/>
          <p:cNvCxnSpPr>
            <a:endCxn id="350" idx="2"/>
          </p:cNvCxnSpPr>
          <p:nvPr/>
        </p:nvCxnSpPr>
        <p:spPr>
          <a:xfrm>
            <a:off x="739825" y="713750"/>
            <a:ext cx="2623500" cy="195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Appendix A</a:t>
            </a:r>
            <a:endParaRPr b="0" i="0" sz="1400" u="none" cap="none" strike="noStrike">
              <a:solidFill>
                <a:schemeClr val="dk1"/>
              </a:solidFill>
              <a:latin typeface="Lato"/>
              <a:ea typeface="Lato"/>
              <a:cs typeface="Lato"/>
              <a:sym typeface="Lato"/>
            </a:endParaRPr>
          </a:p>
        </p:txBody>
      </p:sp>
      <p:cxnSp>
        <p:nvCxnSpPr>
          <p:cNvPr id="357" name="Google Shape;357;p42"/>
          <p:cNvCxnSpPr/>
          <p:nvPr/>
        </p:nvCxnSpPr>
        <p:spPr>
          <a:xfrm flipH="1" rot="10800000">
            <a:off x="593824" y="705249"/>
            <a:ext cx="1470600" cy="9900"/>
          </a:xfrm>
          <a:prstGeom prst="straightConnector1">
            <a:avLst/>
          </a:prstGeom>
          <a:noFill/>
          <a:ln cap="flat" cmpd="sng" w="28575">
            <a:solidFill>
              <a:srgbClr val="1A1A1A"/>
            </a:solidFill>
            <a:prstDash val="solid"/>
            <a:round/>
            <a:headEnd len="sm" w="sm" type="none"/>
            <a:tailEnd len="sm" w="sm" type="none"/>
          </a:ln>
        </p:spPr>
      </p:cxnSp>
      <p:sp>
        <p:nvSpPr>
          <p:cNvPr id="358" name="Google Shape;358;p42"/>
          <p:cNvSpPr txBox="1"/>
          <p:nvPr/>
        </p:nvSpPr>
        <p:spPr>
          <a:xfrm>
            <a:off x="516425" y="992500"/>
            <a:ext cx="70098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chemeClr val="dk1"/>
                </a:solidFill>
                <a:latin typeface="Lato"/>
                <a:ea typeface="Lato"/>
                <a:cs typeface="Lato"/>
                <a:sym typeface="Lato"/>
              </a:rPr>
              <a:t>Chapter B</a:t>
            </a:r>
            <a:endParaRPr b="1" i="0" sz="11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chemeClr val="dk1"/>
                </a:solidFill>
                <a:latin typeface="Lato"/>
                <a:ea typeface="Lato"/>
                <a:cs typeface="Lato"/>
                <a:sym typeface="Lato"/>
              </a:rPr>
              <a:t>Screenshots Of Smartphone Data Collection Android Application (Activity Tracker)</a:t>
            </a:r>
            <a:endParaRPr b="1" i="0" sz="1100" u="none" cap="none" strike="noStrike">
              <a:solidFill>
                <a:schemeClr val="dk1"/>
              </a:solidFill>
              <a:latin typeface="Lato"/>
              <a:ea typeface="Lato"/>
              <a:cs typeface="Lato"/>
              <a:sym typeface="Lato"/>
            </a:endParaRPr>
          </a:p>
        </p:txBody>
      </p:sp>
      <p:pic>
        <p:nvPicPr>
          <p:cNvPr id="359" name="Google Shape;359;p42"/>
          <p:cNvPicPr preferRelativeResize="0"/>
          <p:nvPr/>
        </p:nvPicPr>
        <p:blipFill rotWithShape="1">
          <a:blip r:embed="rId3">
            <a:alphaModFix/>
          </a:blip>
          <a:srcRect b="0" l="0" r="0" t="0"/>
          <a:stretch/>
        </p:blipFill>
        <p:spPr>
          <a:xfrm>
            <a:off x="644550" y="1711625"/>
            <a:ext cx="1325125" cy="3111500"/>
          </a:xfrm>
          <a:prstGeom prst="rect">
            <a:avLst/>
          </a:prstGeom>
          <a:noFill/>
          <a:ln>
            <a:noFill/>
          </a:ln>
        </p:spPr>
      </p:pic>
      <p:pic>
        <p:nvPicPr>
          <p:cNvPr id="360" name="Google Shape;360;p42"/>
          <p:cNvPicPr preferRelativeResize="0"/>
          <p:nvPr/>
        </p:nvPicPr>
        <p:blipFill rotWithShape="1">
          <a:blip r:embed="rId4">
            <a:alphaModFix/>
          </a:blip>
          <a:srcRect b="0" l="0" r="0" t="0"/>
          <a:stretch/>
        </p:blipFill>
        <p:spPr>
          <a:xfrm>
            <a:off x="1969675" y="1711625"/>
            <a:ext cx="1288346" cy="3111500"/>
          </a:xfrm>
          <a:prstGeom prst="rect">
            <a:avLst/>
          </a:prstGeom>
          <a:noFill/>
          <a:ln>
            <a:noFill/>
          </a:ln>
        </p:spPr>
      </p:pic>
      <p:pic>
        <p:nvPicPr>
          <p:cNvPr id="361" name="Google Shape;361;p42"/>
          <p:cNvPicPr preferRelativeResize="0"/>
          <p:nvPr/>
        </p:nvPicPr>
        <p:blipFill rotWithShape="1">
          <a:blip r:embed="rId5">
            <a:alphaModFix/>
          </a:blip>
          <a:srcRect b="0" l="0" r="0" t="0"/>
          <a:stretch/>
        </p:blipFill>
        <p:spPr>
          <a:xfrm>
            <a:off x="4727423" y="1711615"/>
            <a:ext cx="1470600" cy="3165860"/>
          </a:xfrm>
          <a:prstGeom prst="rect">
            <a:avLst/>
          </a:prstGeom>
          <a:noFill/>
          <a:ln>
            <a:noFill/>
          </a:ln>
        </p:spPr>
      </p:pic>
      <p:pic>
        <p:nvPicPr>
          <p:cNvPr id="362" name="Google Shape;362;p42"/>
          <p:cNvPicPr preferRelativeResize="0"/>
          <p:nvPr/>
        </p:nvPicPr>
        <p:blipFill rotWithShape="1">
          <a:blip r:embed="rId6">
            <a:alphaModFix/>
          </a:blip>
          <a:srcRect b="0" l="0" r="0" t="0"/>
          <a:stretch/>
        </p:blipFill>
        <p:spPr>
          <a:xfrm>
            <a:off x="6198025" y="1711625"/>
            <a:ext cx="1515527" cy="3165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43"/>
          <p:cNvPicPr preferRelativeResize="0"/>
          <p:nvPr/>
        </p:nvPicPr>
        <p:blipFill rotWithShape="1">
          <a:blip r:embed="rId3">
            <a:alphaModFix/>
          </a:blip>
          <a:srcRect b="9778" l="0" r="2732" t="0"/>
          <a:stretch/>
        </p:blipFill>
        <p:spPr>
          <a:xfrm>
            <a:off x="583950" y="1224150"/>
            <a:ext cx="4275700" cy="2162250"/>
          </a:xfrm>
          <a:prstGeom prst="rect">
            <a:avLst/>
          </a:prstGeom>
          <a:noFill/>
          <a:ln cap="flat" cmpd="sng" w="9525">
            <a:solidFill>
              <a:srgbClr val="D9D9D9"/>
            </a:solidFill>
            <a:prstDash val="solid"/>
            <a:round/>
            <a:headEnd len="sm" w="sm" type="none"/>
            <a:tailEnd len="sm" w="sm" type="none"/>
          </a:ln>
        </p:spPr>
      </p:pic>
      <p:pic>
        <p:nvPicPr>
          <p:cNvPr id="368" name="Google Shape;368;p43"/>
          <p:cNvPicPr preferRelativeResize="0"/>
          <p:nvPr/>
        </p:nvPicPr>
        <p:blipFill rotWithShape="1">
          <a:blip r:embed="rId4">
            <a:alphaModFix/>
          </a:blip>
          <a:srcRect b="0" l="0" r="11612" t="0"/>
          <a:stretch/>
        </p:blipFill>
        <p:spPr>
          <a:xfrm>
            <a:off x="593825" y="3558749"/>
            <a:ext cx="2663176" cy="526800"/>
          </a:xfrm>
          <a:prstGeom prst="rect">
            <a:avLst/>
          </a:prstGeom>
          <a:noFill/>
          <a:ln cap="flat" cmpd="sng" w="9525">
            <a:solidFill>
              <a:srgbClr val="D9D9D9"/>
            </a:solidFill>
            <a:prstDash val="solid"/>
            <a:round/>
            <a:headEnd len="sm" w="sm" type="none"/>
            <a:tailEnd len="sm" w="sm" type="none"/>
          </a:ln>
        </p:spPr>
      </p:pic>
      <p:pic>
        <p:nvPicPr>
          <p:cNvPr id="369" name="Google Shape;369;p43"/>
          <p:cNvPicPr preferRelativeResize="0"/>
          <p:nvPr/>
        </p:nvPicPr>
        <p:blipFill rotWithShape="1">
          <a:blip r:embed="rId5">
            <a:alphaModFix/>
          </a:blip>
          <a:srcRect b="17638" l="2731" r="1756" t="16052"/>
          <a:stretch/>
        </p:blipFill>
        <p:spPr>
          <a:xfrm>
            <a:off x="583875" y="4257875"/>
            <a:ext cx="4903675" cy="469300"/>
          </a:xfrm>
          <a:prstGeom prst="rect">
            <a:avLst/>
          </a:prstGeom>
          <a:noFill/>
          <a:ln cap="flat" cmpd="sng" w="9525">
            <a:solidFill>
              <a:srgbClr val="D9D9D9"/>
            </a:solidFill>
            <a:prstDash val="solid"/>
            <a:round/>
            <a:headEnd len="sm" w="sm" type="none"/>
            <a:tailEnd len="sm" w="sm" type="none"/>
          </a:ln>
        </p:spPr>
      </p:pic>
      <p:sp>
        <p:nvSpPr>
          <p:cNvPr id="370" name="Google Shape;370;p43"/>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Appendix A</a:t>
            </a:r>
            <a:endParaRPr b="0" i="0" sz="1400" u="none" cap="none" strike="noStrike">
              <a:solidFill>
                <a:schemeClr val="dk1"/>
              </a:solidFill>
              <a:latin typeface="Lato"/>
              <a:ea typeface="Lato"/>
              <a:cs typeface="Lato"/>
              <a:sym typeface="Lato"/>
            </a:endParaRPr>
          </a:p>
        </p:txBody>
      </p:sp>
      <p:cxnSp>
        <p:nvCxnSpPr>
          <p:cNvPr id="371" name="Google Shape;371;p43"/>
          <p:cNvCxnSpPr/>
          <p:nvPr/>
        </p:nvCxnSpPr>
        <p:spPr>
          <a:xfrm flipH="1" rot="10800000">
            <a:off x="593824" y="705249"/>
            <a:ext cx="1419000" cy="9900"/>
          </a:xfrm>
          <a:prstGeom prst="straightConnector1">
            <a:avLst/>
          </a:prstGeom>
          <a:noFill/>
          <a:ln cap="flat" cmpd="sng" w="28575">
            <a:solidFill>
              <a:srgbClr val="1A1A1A"/>
            </a:solidFill>
            <a:prstDash val="solid"/>
            <a:round/>
            <a:headEnd len="sm" w="sm" type="none"/>
            <a:tailEnd len="sm" w="sm" type="none"/>
          </a:ln>
        </p:spPr>
      </p:cxnSp>
      <p:sp>
        <p:nvSpPr>
          <p:cNvPr id="372" name="Google Shape;372;p43"/>
          <p:cNvSpPr txBox="1"/>
          <p:nvPr/>
        </p:nvSpPr>
        <p:spPr>
          <a:xfrm>
            <a:off x="516275" y="862550"/>
            <a:ext cx="2915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Chapter C: App Usage Statistics</a:t>
            </a:r>
            <a:endParaRPr b="1" i="0" sz="1200" u="none" cap="none" strike="noStrike">
              <a:solidFill>
                <a:srgbClr val="000000"/>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Appendix B</a:t>
            </a:r>
            <a:endParaRPr b="0" i="0" sz="1400" u="none" cap="none" strike="noStrike">
              <a:solidFill>
                <a:schemeClr val="dk1"/>
              </a:solidFill>
              <a:latin typeface="Lato"/>
              <a:ea typeface="Lato"/>
              <a:cs typeface="Lato"/>
              <a:sym typeface="Lato"/>
            </a:endParaRPr>
          </a:p>
        </p:txBody>
      </p:sp>
      <p:cxnSp>
        <p:nvCxnSpPr>
          <p:cNvPr id="378" name="Google Shape;378;p44"/>
          <p:cNvCxnSpPr/>
          <p:nvPr/>
        </p:nvCxnSpPr>
        <p:spPr>
          <a:xfrm flipH="1" rot="10800000">
            <a:off x="593824" y="713949"/>
            <a:ext cx="1384500" cy="1200"/>
          </a:xfrm>
          <a:prstGeom prst="straightConnector1">
            <a:avLst/>
          </a:prstGeom>
          <a:noFill/>
          <a:ln cap="flat" cmpd="sng" w="28575">
            <a:solidFill>
              <a:srgbClr val="1A1A1A"/>
            </a:solidFill>
            <a:prstDash val="solid"/>
            <a:round/>
            <a:headEnd len="sm" w="sm" type="none"/>
            <a:tailEnd len="sm" w="sm" type="none"/>
          </a:ln>
        </p:spPr>
      </p:cxnSp>
      <p:sp>
        <p:nvSpPr>
          <p:cNvPr id="379" name="Google Shape;379;p44"/>
          <p:cNvSpPr txBox="1"/>
          <p:nvPr/>
        </p:nvSpPr>
        <p:spPr>
          <a:xfrm>
            <a:off x="500275" y="861400"/>
            <a:ext cx="82986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chemeClr val="dk1"/>
                </a:solidFill>
                <a:latin typeface="Lato"/>
                <a:ea typeface="Lato"/>
                <a:cs typeface="Lato"/>
                <a:sym typeface="Lato"/>
              </a:rPr>
              <a:t>Chapter A</a:t>
            </a:r>
            <a:endParaRPr b="1"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Lato"/>
                <a:ea typeface="Lato"/>
                <a:cs typeface="Lato"/>
                <a:sym typeface="Lato"/>
              </a:rPr>
              <a:t>Psychological Disorder Survey Circulated</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The circulated online survey collected the demographic information of participants and required them to fill certain measures. The survey was composed of the following items:</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A.1 Demographic Details</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1. Age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2. Gender</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3. BGMI Username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4. Gaming Platform for BGMI</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Lato"/>
                <a:ea typeface="Lato"/>
                <a:cs typeface="Lato"/>
                <a:sym typeface="Lato"/>
              </a:rPr>
              <a:t>A.2 Questionnaire 1 (Internet Gaming Disorder Scale–Short-Form)</a:t>
            </a:r>
            <a:endParaRPr b="1"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1. Do you feel preoccupied with your gaming behavior?</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2. Do you feel more irritability, anxiety or even sadness when you try to either reduce or stop your gaming activity?</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3. Do you feel the need to spend an increasing amount of time engaged in gaming in order to achieve satisfaction or pleasure?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4. Do you systematically fail when trying to control or cease your gaming activity?</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5. Have you lost interest in previous hobbies and other entertainment activities as a result of your engagement with the game?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6. Have you continued your gaming activity despite knowing it was causing problems between you and other people?</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7. Have you deceived any of your family members, therapists or others because the amount of your gaming activity?</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8. Do you play in order to temporarily escape or relieve a negative mood (e.g., helplessness, guilt, anxiety)?</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Lato"/>
                <a:ea typeface="Lato"/>
                <a:cs typeface="Lato"/>
                <a:sym typeface="Lato"/>
              </a:rPr>
              <a:t>9. Have you jeopardized or lost an important relationship, job or an educational or career opportunity because of your gaming activity?</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Appendix B</a:t>
            </a:r>
            <a:endParaRPr b="0" i="0" sz="1400" u="none" cap="none" strike="noStrike">
              <a:solidFill>
                <a:schemeClr val="dk1"/>
              </a:solidFill>
              <a:latin typeface="Lato"/>
              <a:ea typeface="Lato"/>
              <a:cs typeface="Lato"/>
              <a:sym typeface="Lato"/>
            </a:endParaRPr>
          </a:p>
        </p:txBody>
      </p:sp>
      <p:cxnSp>
        <p:nvCxnSpPr>
          <p:cNvPr id="385" name="Google Shape;385;p45"/>
          <p:cNvCxnSpPr/>
          <p:nvPr/>
        </p:nvCxnSpPr>
        <p:spPr>
          <a:xfrm flipH="1" rot="10800000">
            <a:off x="593824" y="713949"/>
            <a:ext cx="1384500" cy="1200"/>
          </a:xfrm>
          <a:prstGeom prst="straightConnector1">
            <a:avLst/>
          </a:prstGeom>
          <a:noFill/>
          <a:ln cap="flat" cmpd="sng" w="28575">
            <a:solidFill>
              <a:srgbClr val="1A1A1A"/>
            </a:solidFill>
            <a:prstDash val="solid"/>
            <a:round/>
            <a:headEnd len="sm" w="sm" type="none"/>
            <a:tailEnd len="sm" w="sm" type="none"/>
          </a:ln>
        </p:spPr>
      </p:cxnSp>
      <p:sp>
        <p:nvSpPr>
          <p:cNvPr id="386" name="Google Shape;386;p45"/>
          <p:cNvSpPr txBox="1"/>
          <p:nvPr/>
        </p:nvSpPr>
        <p:spPr>
          <a:xfrm>
            <a:off x="500275" y="861400"/>
            <a:ext cx="80751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chemeClr val="dk1"/>
                </a:solidFill>
                <a:latin typeface="Lato"/>
                <a:ea typeface="Lato"/>
                <a:cs typeface="Lato"/>
                <a:sym typeface="Lato"/>
              </a:rPr>
              <a:t>A.3 Questionnaire 2 (Adult ADHD Self-Report Scale)</a:t>
            </a:r>
            <a:endParaRPr b="1"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Lato"/>
                <a:ea typeface="Lato"/>
                <a:cs typeface="Lato"/>
                <a:sym typeface="Lato"/>
              </a:rPr>
              <a:t>1. How often do you have trouble wrapping up the final details of a project, once the challenging parts have been done?</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2. How often do you have difficulty getting things in order when you have to do a task that requires organization?</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3. How often do you have problems remembering appointments or obligations?</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4. When you have a task that requires a lot of thought, how often do you avoid or delay getting started?</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5. How often do you fidget or squirm with your hands or feet when you have to sit down for a long time?</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6. How often do you feel overly active and compelled to do things, like you were driven by a motor?</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chemeClr val="dk1"/>
                </a:solidFill>
                <a:latin typeface="Lato"/>
                <a:ea typeface="Lato"/>
                <a:cs typeface="Lato"/>
                <a:sym typeface="Lato"/>
              </a:rPr>
              <a:t>A.4 Questionnaire 3 (Generalized Anxiety Disorder)</a:t>
            </a:r>
            <a:endParaRPr b="1"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Lato"/>
                <a:ea typeface="Lato"/>
                <a:cs typeface="Lato"/>
                <a:sym typeface="Lato"/>
              </a:rPr>
              <a:t>1. Do you feel nervous, anxious or on edge?</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2. Are you not able to stop or control worrying?</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3. Do you worry too much about different things?</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4. Do you have trouble relaxing?</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5. Do you ever feel so restless that it is hard to sit still?</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6. Do you become easily annoyed or irritable?</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7. Do you feel afraid as if something awful might happen?</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chemeClr val="dk1"/>
                </a:solidFill>
                <a:latin typeface="Lato"/>
                <a:ea typeface="Lato"/>
                <a:cs typeface="Lato"/>
                <a:sym typeface="Lato"/>
              </a:rPr>
              <a:t>A.5 Questionnaire 4 (Single-Item Self-Esteem Scale)</a:t>
            </a:r>
            <a:endParaRPr b="1"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Lato"/>
                <a:ea typeface="Lato"/>
                <a:cs typeface="Lato"/>
                <a:sym typeface="Lato"/>
              </a:rPr>
              <a:t>1. Do you have high self-esteem?</a:t>
            </a:r>
            <a:endParaRPr b="0" i="0" sz="1100" u="none" cap="none" strike="noStrike">
              <a:solidFill>
                <a:srgbClr val="000000"/>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nvSpPr>
        <p:spPr>
          <a:xfrm>
            <a:off x="464675" y="840900"/>
            <a:ext cx="7926300" cy="380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Lato"/>
                <a:ea typeface="Lato"/>
                <a:cs typeface="Lato"/>
                <a:sym typeface="Lato"/>
              </a:rPr>
              <a:t>[1] </a:t>
            </a:r>
            <a:r>
              <a:rPr b="0" i="0" lang="en" sz="1000" u="none" cap="none" strike="noStrike">
                <a:solidFill>
                  <a:schemeClr val="dk1"/>
                </a:solidFill>
                <a:highlight>
                  <a:schemeClr val="lt1"/>
                </a:highlight>
                <a:latin typeface="Lato"/>
                <a:ea typeface="Lato"/>
                <a:cs typeface="Lato"/>
                <a:sym typeface="Lato"/>
              </a:rPr>
              <a:t>Psych Guide, An american addiction resource centers, “Video Game Addiction Symptoms, Causes and Effects”, An american addiction resource centers, [online document], Available: https://www.psychguides.com/behavioral-disorders/video-game-addiction/, 2022</a:t>
            </a:r>
            <a:endParaRPr b="0" i="0" sz="1000" u="none" cap="none" strike="noStrike">
              <a:solidFill>
                <a:srgbClr val="000000"/>
              </a:solidFill>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Lato"/>
                <a:ea typeface="Lato"/>
                <a:cs typeface="Lato"/>
                <a:sym typeface="Lato"/>
              </a:rPr>
              <a:t>[2] </a:t>
            </a:r>
            <a:r>
              <a:rPr b="0" i="0" lang="en" sz="1000" u="none" cap="none" strike="noStrike">
                <a:solidFill>
                  <a:srgbClr val="333333"/>
                </a:solidFill>
                <a:highlight>
                  <a:srgbClr val="FFFFFF"/>
                </a:highlight>
                <a:latin typeface="Lato"/>
                <a:ea typeface="Lato"/>
                <a:cs typeface="Lato"/>
                <a:sym typeface="Lato"/>
              </a:rPr>
              <a:t>Indo Asian News Service, “India to have 800 million smartphone users by 2022: Cisco Study”, 03 Dec 2018. </a:t>
            </a:r>
            <a:br>
              <a:rPr b="0" i="0" lang="en" sz="1000" u="none" cap="none" strike="noStrike">
                <a:solidFill>
                  <a:srgbClr val="333333"/>
                </a:solidFill>
                <a:highlight>
                  <a:srgbClr val="FFFFFF"/>
                </a:highlight>
                <a:latin typeface="Lato"/>
                <a:ea typeface="Lato"/>
                <a:cs typeface="Lato"/>
                <a:sym typeface="Lato"/>
              </a:rPr>
            </a:br>
            <a:r>
              <a:rPr b="0" i="0" lang="en" sz="1000" u="none" cap="none" strike="noStrike">
                <a:solidFill>
                  <a:srgbClr val="333333"/>
                </a:solidFill>
                <a:highlight>
                  <a:srgbClr val="FFFFFF"/>
                </a:highlight>
                <a:latin typeface="Lato"/>
                <a:ea typeface="Lato"/>
                <a:cs typeface="Lato"/>
                <a:sym typeface="Lato"/>
              </a:rPr>
              <a:t>Available:</a:t>
            </a:r>
            <a:r>
              <a:rPr b="0" i="0" lang="en" sz="1000" u="sng" cap="none" strike="noStrike">
                <a:solidFill>
                  <a:schemeClr val="dk1"/>
                </a:solidFill>
                <a:highlight>
                  <a:srgbClr val="FFFFFF"/>
                </a:highlight>
                <a:latin typeface="Lato"/>
                <a:ea typeface="Lato"/>
                <a:cs typeface="Lato"/>
                <a:sym typeface="Lato"/>
                <a:hlinkClick r:id="rId3">
                  <a:extLst>
                    <a:ext uri="{A12FA001-AC4F-418D-AE19-62706E023703}">
                      <ahyp:hlinkClr val="tx"/>
                    </a:ext>
                  </a:extLst>
                </a:hlinkClick>
              </a:rPr>
              <a:t>https://tech.hindustantimes.com/tech/news/india-to-have-over-800-million-smartphone-users-by-2022-cisco-study-story-nnYnDOiY6nulyiKRaZRsDP.html</a:t>
            </a:r>
            <a:endParaRPr b="0" i="0" sz="1000" u="none" cap="none" strike="noStrike">
              <a:solidFill>
                <a:schemeClr val="dk1"/>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333333"/>
                </a:solidFill>
                <a:highlight>
                  <a:srgbClr val="FFFFFF"/>
                </a:highlight>
                <a:latin typeface="Lato"/>
                <a:ea typeface="Lato"/>
                <a:cs typeface="Lato"/>
                <a:sym typeface="Lato"/>
              </a:rPr>
              <a:t>[3] </a:t>
            </a:r>
            <a:r>
              <a:rPr b="0" i="0" lang="en" sz="1000" u="none" cap="none" strike="noStrike">
                <a:solidFill>
                  <a:schemeClr val="dk1"/>
                </a:solidFill>
                <a:highlight>
                  <a:srgbClr val="FFFFFF"/>
                </a:highlight>
                <a:latin typeface="Lato"/>
                <a:ea typeface="Lato"/>
                <a:cs typeface="Lato"/>
                <a:sym typeface="Lato"/>
              </a:rPr>
              <a:t>Sandhya Keelery, “</a:t>
            </a:r>
            <a:r>
              <a:rPr b="0" i="0" lang="en" sz="1000" u="none" cap="none" strike="noStrike">
                <a:solidFill>
                  <a:srgbClr val="0F2741"/>
                </a:solidFill>
                <a:highlight>
                  <a:srgbClr val="FFFFFF"/>
                </a:highlight>
                <a:latin typeface="Lato"/>
                <a:ea typeface="Lato"/>
                <a:cs typeface="Lato"/>
                <a:sym typeface="Lato"/>
              </a:rPr>
              <a:t>Internet Usage in India - Statistics &amp; Facts”, </a:t>
            </a:r>
            <a:r>
              <a:rPr b="0" i="0" lang="en" sz="1000" u="none" cap="none" strike="noStrike">
                <a:solidFill>
                  <a:schemeClr val="dk1"/>
                </a:solidFill>
                <a:highlight>
                  <a:srgbClr val="FFFFFF"/>
                </a:highlight>
                <a:latin typeface="Lato"/>
                <a:ea typeface="Lato"/>
                <a:cs typeface="Lato"/>
                <a:sym typeface="Lato"/>
              </a:rPr>
              <a:t>Aug, 2021. </a:t>
            </a:r>
            <a:br>
              <a:rPr b="0" i="0" lang="en" sz="1000" u="none" cap="none" strike="noStrike">
                <a:solidFill>
                  <a:schemeClr val="dk1"/>
                </a:solidFill>
                <a:highlight>
                  <a:srgbClr val="FFFFFF"/>
                </a:highlight>
                <a:latin typeface="Lato"/>
                <a:ea typeface="Lato"/>
                <a:cs typeface="Lato"/>
                <a:sym typeface="Lato"/>
              </a:rPr>
            </a:br>
            <a:r>
              <a:rPr b="0" i="0" lang="en" sz="1000" u="none" cap="none" strike="noStrike">
                <a:solidFill>
                  <a:schemeClr val="dk1"/>
                </a:solidFill>
                <a:highlight>
                  <a:srgbClr val="FFFFFF"/>
                </a:highlight>
                <a:latin typeface="Lato"/>
                <a:ea typeface="Lato"/>
                <a:cs typeface="Lato"/>
                <a:sym typeface="Lato"/>
              </a:rPr>
              <a:t>Available: </a:t>
            </a:r>
            <a:r>
              <a:rPr b="0" i="0" lang="en" sz="1000" u="sng" cap="none" strike="noStrike">
                <a:solidFill>
                  <a:schemeClr val="dk1"/>
                </a:solidFill>
                <a:highlight>
                  <a:srgbClr val="FFFFFF"/>
                </a:highlight>
                <a:latin typeface="Lato"/>
                <a:ea typeface="Lato"/>
                <a:cs typeface="Lato"/>
                <a:sym typeface="Lato"/>
                <a:hlinkClick r:id="rId4">
                  <a:extLst>
                    <a:ext uri="{A12FA001-AC4F-418D-AE19-62706E023703}">
                      <ahyp:hlinkClr val="tx"/>
                    </a:ext>
                  </a:extLst>
                </a:hlinkClick>
              </a:rPr>
              <a:t>https://www.statista.com/topics/2157/internet-usage-in-india/</a:t>
            </a:r>
            <a:r>
              <a:rPr b="0" i="0" lang="en" sz="1000" u="none" cap="none" strike="noStrike">
                <a:solidFill>
                  <a:schemeClr val="dk1"/>
                </a:solidFill>
                <a:highlight>
                  <a:srgbClr val="FFFFFF"/>
                </a:highlight>
                <a:latin typeface="Lato"/>
                <a:ea typeface="Lato"/>
                <a:cs typeface="Lato"/>
                <a:sym typeface="Lato"/>
              </a:rPr>
              <a:t>:</a:t>
            </a:r>
            <a:endParaRPr b="0" i="0" sz="1000" u="none" cap="none" strike="noStrike">
              <a:solidFill>
                <a:schemeClr val="dk1"/>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Lato"/>
                <a:ea typeface="Lato"/>
                <a:cs typeface="Lato"/>
                <a:sym typeface="Lato"/>
              </a:rPr>
              <a:t>[4] K. S. Young, “Internet addiction: The emergence of a new clinical disorder”, Cyberpsychology &amp; behavior, vol. 1, no. 3, pp. 237–244, 1998. </a:t>
            </a:r>
            <a:endParaRPr b="0" i="0" sz="1000" u="none" cap="none" strike="noStrike">
              <a:solidFill>
                <a:schemeClr val="dk1"/>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Lato"/>
                <a:ea typeface="Lato"/>
                <a:cs typeface="Lato"/>
                <a:sym typeface="Lato"/>
              </a:rPr>
              <a:t>[5] Y. Zhang, S. Mei, L. Li, J. Chai, J. Li, and H. Du, “The relationship between impulsivity and internet addiction in chinese college students: A moderated mediation analysis of meaning in life and self-esteem”, PLoS One, vol. 10, no. 7, e0131597, 2015. </a:t>
            </a:r>
            <a:endParaRPr b="0" i="0" sz="1000" u="none" cap="none" strike="noStrike">
              <a:solidFill>
                <a:schemeClr val="dk1"/>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Lato"/>
                <a:ea typeface="Lato"/>
                <a:cs typeface="Lato"/>
                <a:sym typeface="Lato"/>
              </a:rPr>
              <a:t>[6] Y.-L. Chen and S. S.-F. Gau, “Sleep problems and internet addiction among children and adolescents: A longitudinal study”, Journal of sleep research, vol. 25, no. 4, pp. 458–465, 2016. </a:t>
            </a:r>
            <a:endParaRPr b="0" i="0" sz="1000" u="none" cap="none" strike="noStrike">
              <a:solidFill>
                <a:schemeClr val="dk1"/>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Lato"/>
                <a:ea typeface="Lato"/>
                <a:cs typeface="Lato"/>
                <a:sym typeface="Lato"/>
              </a:rPr>
              <a:t>[7] N. A. Shapira, T. D. Goldsmith, P. E. Keck Jr, U. M. Khosla, and S. L. McElroy, “Psychiatric features of individuals with problematic internet use”, Journal of affective disorders, vol. 57, no. 1-3, pp. 267–272, 2000. </a:t>
            </a:r>
            <a:endParaRPr b="0" i="0" sz="1000" u="none" cap="none" strike="noStrike">
              <a:solidFill>
                <a:schemeClr val="dk1"/>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Lato"/>
                <a:ea typeface="Lato"/>
                <a:cs typeface="Lato"/>
                <a:sym typeface="Lato"/>
              </a:rPr>
              <a:t>[8] M. D Griffiths, D. J Kuss, and D. L King, “Video game addiction: Past, present and future”, Current Psychiatry Reviews, vol. 8, no. 4, pp. 308–318, 2012</a:t>
            </a:r>
            <a:endParaRPr b="1" i="0" sz="1000" u="none" cap="none" strike="noStrike">
              <a:solidFill>
                <a:srgbClr val="000000"/>
              </a:solidFill>
              <a:latin typeface="Lato"/>
              <a:ea typeface="Lato"/>
              <a:cs typeface="Lato"/>
              <a:sym typeface="Lato"/>
            </a:endParaRPr>
          </a:p>
        </p:txBody>
      </p:sp>
      <p:sp>
        <p:nvSpPr>
          <p:cNvPr id="392" name="Google Shape;392;p46"/>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References</a:t>
            </a:r>
            <a:endParaRPr b="0" i="0" sz="1400" u="none" cap="none" strike="noStrike">
              <a:solidFill>
                <a:schemeClr val="dk1"/>
              </a:solidFill>
              <a:latin typeface="Lato"/>
              <a:ea typeface="Lato"/>
              <a:cs typeface="Lato"/>
              <a:sym typeface="Lato"/>
            </a:endParaRPr>
          </a:p>
        </p:txBody>
      </p:sp>
      <p:cxnSp>
        <p:nvCxnSpPr>
          <p:cNvPr id="393" name="Google Shape;393;p46"/>
          <p:cNvCxnSpPr/>
          <p:nvPr/>
        </p:nvCxnSpPr>
        <p:spPr>
          <a:xfrm flipH="1" rot="10800000">
            <a:off x="670024" y="713949"/>
            <a:ext cx="1299600" cy="12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idx="1" type="body"/>
          </p:nvPr>
        </p:nvSpPr>
        <p:spPr>
          <a:xfrm>
            <a:off x="1149925" y="934725"/>
            <a:ext cx="77610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35"/>
              <a:buNone/>
            </a:pPr>
            <a:r>
              <a:rPr b="1" lang="en" sz="1220">
                <a:solidFill>
                  <a:schemeClr val="dk1"/>
                </a:solidFill>
                <a:highlight>
                  <a:schemeClr val="lt1"/>
                </a:highlight>
                <a:latin typeface="Lato"/>
                <a:ea typeface="Lato"/>
                <a:cs typeface="Lato"/>
                <a:sym typeface="Lato"/>
              </a:rPr>
              <a:t>Smartphone Addiction Scale – Short Version (SAS - SV) </a:t>
            </a:r>
            <a:endParaRPr b="1" sz="1220">
              <a:solidFill>
                <a:schemeClr val="dk1"/>
              </a:solidFill>
              <a:highlight>
                <a:schemeClr val="lt1"/>
              </a:highlight>
              <a:latin typeface="Lato"/>
              <a:ea typeface="Lato"/>
              <a:cs typeface="Lato"/>
              <a:sym typeface="Lato"/>
            </a:endParaRPr>
          </a:p>
          <a:p>
            <a:pPr indent="-299720" lvl="0" marL="457200" rtl="0" algn="l">
              <a:lnSpc>
                <a:spcPct val="115000"/>
              </a:lnSpc>
              <a:spcBef>
                <a:spcPts val="0"/>
              </a:spcBef>
              <a:spcAft>
                <a:spcPts val="0"/>
              </a:spcAft>
              <a:buClr>
                <a:schemeClr val="dk1"/>
              </a:buClr>
              <a:buSzPts val="1120"/>
              <a:buFont typeface="Lato"/>
              <a:buChar char="●"/>
            </a:pPr>
            <a:r>
              <a:rPr lang="en" sz="1120">
                <a:solidFill>
                  <a:schemeClr val="dk1"/>
                </a:solidFill>
                <a:highlight>
                  <a:schemeClr val="lt1"/>
                </a:highlight>
                <a:latin typeface="Lato"/>
                <a:ea typeface="Lato"/>
                <a:cs typeface="Lato"/>
                <a:sym typeface="Lato"/>
              </a:rPr>
              <a:t>Min Kwon et al. revised the smartphone addiction scale (SAS) and developed shorter version consisting of </a:t>
            </a:r>
            <a:r>
              <a:rPr b="1" lang="en" sz="1120">
                <a:solidFill>
                  <a:schemeClr val="dk1"/>
                </a:solidFill>
                <a:highlight>
                  <a:schemeClr val="lt1"/>
                </a:highlight>
                <a:latin typeface="Lato"/>
                <a:ea typeface="Lato"/>
                <a:cs typeface="Lato"/>
                <a:sym typeface="Lato"/>
              </a:rPr>
              <a:t>10 items</a:t>
            </a:r>
            <a:r>
              <a:rPr lang="en" sz="1120">
                <a:solidFill>
                  <a:schemeClr val="dk1"/>
                </a:solidFill>
                <a:highlight>
                  <a:schemeClr val="lt1"/>
                </a:highlight>
                <a:latin typeface="Lato"/>
                <a:ea typeface="Lato"/>
                <a:cs typeface="Lato"/>
                <a:sym typeface="Lato"/>
              </a:rPr>
              <a:t>. </a:t>
            </a:r>
            <a:endParaRPr sz="1120">
              <a:solidFill>
                <a:schemeClr val="dk1"/>
              </a:solidFill>
              <a:highlight>
                <a:schemeClr val="lt1"/>
              </a:highlight>
              <a:latin typeface="Lato"/>
              <a:ea typeface="Lato"/>
              <a:cs typeface="Lato"/>
              <a:sym typeface="Lato"/>
            </a:endParaRPr>
          </a:p>
          <a:p>
            <a:pPr indent="-299720" lvl="0" marL="457200" rtl="0" algn="l">
              <a:lnSpc>
                <a:spcPct val="115000"/>
              </a:lnSpc>
              <a:spcBef>
                <a:spcPts val="0"/>
              </a:spcBef>
              <a:spcAft>
                <a:spcPts val="0"/>
              </a:spcAft>
              <a:buClr>
                <a:schemeClr val="dk1"/>
              </a:buClr>
              <a:buSzPts val="1120"/>
              <a:buFont typeface="Lato"/>
              <a:buChar char="●"/>
            </a:pPr>
            <a:r>
              <a:rPr lang="en" sz="1120">
                <a:solidFill>
                  <a:schemeClr val="dk1"/>
                </a:solidFill>
                <a:highlight>
                  <a:schemeClr val="lt1"/>
                </a:highlight>
                <a:latin typeface="Lato"/>
                <a:ea typeface="Lato"/>
                <a:cs typeface="Lato"/>
                <a:sym typeface="Lato"/>
              </a:rPr>
              <a:t>Response of each answer could vary from </a:t>
            </a:r>
            <a:r>
              <a:rPr b="1" lang="en" sz="1120">
                <a:solidFill>
                  <a:schemeClr val="dk1"/>
                </a:solidFill>
                <a:highlight>
                  <a:schemeClr val="lt1"/>
                </a:highlight>
                <a:latin typeface="Lato"/>
                <a:ea typeface="Lato"/>
                <a:cs typeface="Lato"/>
                <a:sym typeface="Lato"/>
              </a:rPr>
              <a:t>‘Strongly Agree’ to ‘Strongly Disagree’</a:t>
            </a:r>
            <a:r>
              <a:rPr lang="en" sz="1120">
                <a:solidFill>
                  <a:schemeClr val="dk1"/>
                </a:solidFill>
                <a:highlight>
                  <a:schemeClr val="lt1"/>
                </a:highlight>
                <a:latin typeface="Lato"/>
                <a:ea typeface="Lato"/>
                <a:cs typeface="Lato"/>
                <a:sym typeface="Lato"/>
              </a:rPr>
              <a:t>, with a </a:t>
            </a:r>
            <a:r>
              <a:rPr b="1" lang="en" sz="1120">
                <a:solidFill>
                  <a:schemeClr val="dk1"/>
                </a:solidFill>
                <a:highlight>
                  <a:schemeClr val="lt1"/>
                </a:highlight>
                <a:latin typeface="Lato"/>
                <a:ea typeface="Lato"/>
                <a:cs typeface="Lato"/>
                <a:sym typeface="Lato"/>
              </a:rPr>
              <a:t>score of 1 to 6</a:t>
            </a:r>
            <a:r>
              <a:rPr lang="en" sz="1120">
                <a:solidFill>
                  <a:schemeClr val="dk1"/>
                </a:solidFill>
                <a:highlight>
                  <a:schemeClr val="lt1"/>
                </a:highlight>
                <a:latin typeface="Lato"/>
                <a:ea typeface="Lato"/>
                <a:cs typeface="Lato"/>
                <a:sym typeface="Lato"/>
              </a:rPr>
              <a:t> associated with each response. The final result is obtained by adding up the score corresponding to each question. </a:t>
            </a:r>
            <a:endParaRPr sz="1120">
              <a:solidFill>
                <a:schemeClr val="dk1"/>
              </a:solidFill>
              <a:highlight>
                <a:schemeClr val="lt1"/>
              </a:highlight>
              <a:latin typeface="Lato"/>
              <a:ea typeface="Lato"/>
              <a:cs typeface="Lato"/>
              <a:sym typeface="Lato"/>
            </a:endParaRPr>
          </a:p>
          <a:p>
            <a:pPr indent="-299720" lvl="0" marL="457200" rtl="0" algn="l">
              <a:lnSpc>
                <a:spcPct val="100000"/>
              </a:lnSpc>
              <a:spcBef>
                <a:spcPts val="0"/>
              </a:spcBef>
              <a:spcAft>
                <a:spcPts val="0"/>
              </a:spcAft>
              <a:buClr>
                <a:schemeClr val="dk1"/>
              </a:buClr>
              <a:buSzPts val="1120"/>
              <a:buFont typeface="Lato"/>
              <a:buChar char="●"/>
            </a:pPr>
            <a:r>
              <a:rPr lang="en" sz="1120">
                <a:solidFill>
                  <a:schemeClr val="dk1"/>
                </a:solidFill>
                <a:highlight>
                  <a:schemeClr val="lt1"/>
                </a:highlight>
                <a:latin typeface="Lato"/>
                <a:ea typeface="Lato"/>
                <a:cs typeface="Lato"/>
                <a:sym typeface="Lato"/>
              </a:rPr>
              <a:t>The score of our participants ranges from 10 to 53. </a:t>
            </a:r>
            <a:endParaRPr sz="112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rPr lang="en" sz="1120">
                <a:solidFill>
                  <a:schemeClr val="dk1"/>
                </a:solidFill>
                <a:highlight>
                  <a:schemeClr val="lt1"/>
                </a:highlight>
                <a:latin typeface="Lato"/>
                <a:ea typeface="Lato"/>
                <a:cs typeface="Lato"/>
                <a:sym typeface="Lato"/>
              </a:rPr>
              <a:t>The </a:t>
            </a:r>
            <a:r>
              <a:rPr b="1" lang="en" sz="1120">
                <a:solidFill>
                  <a:schemeClr val="dk1"/>
                </a:solidFill>
                <a:highlight>
                  <a:schemeClr val="lt1"/>
                </a:highlight>
                <a:latin typeface="Lato"/>
                <a:ea typeface="Lato"/>
                <a:cs typeface="Lato"/>
                <a:sym typeface="Lato"/>
              </a:rPr>
              <a:t>output feature</a:t>
            </a:r>
            <a:r>
              <a:rPr lang="en" sz="1120">
                <a:solidFill>
                  <a:schemeClr val="dk1"/>
                </a:solidFill>
                <a:highlight>
                  <a:schemeClr val="lt1"/>
                </a:highlight>
                <a:latin typeface="Lato"/>
                <a:ea typeface="Lato"/>
                <a:cs typeface="Lato"/>
                <a:sym typeface="Lato"/>
              </a:rPr>
              <a:t> to depict smartphone addiction is computed by using Smartphone Addiction Questionnaire Score and Gender as follows:</a:t>
            </a:r>
            <a:endParaRPr sz="1120">
              <a:solidFill>
                <a:schemeClr val="dk1"/>
              </a:solidFill>
              <a:highlight>
                <a:schemeClr val="lt1"/>
              </a:highlight>
              <a:latin typeface="Lato"/>
              <a:ea typeface="Lato"/>
              <a:cs typeface="Lato"/>
              <a:sym typeface="Lato"/>
            </a:endParaRPr>
          </a:p>
          <a:p>
            <a:pPr indent="-299720" lvl="0" marL="457200" rtl="0" algn="l">
              <a:lnSpc>
                <a:spcPct val="115000"/>
              </a:lnSpc>
              <a:spcBef>
                <a:spcPts val="1200"/>
              </a:spcBef>
              <a:spcAft>
                <a:spcPts val="0"/>
              </a:spcAft>
              <a:buClr>
                <a:schemeClr val="dk1"/>
              </a:buClr>
              <a:buSzPts val="1120"/>
              <a:buFont typeface="Lato"/>
              <a:buChar char="●"/>
            </a:pPr>
            <a:r>
              <a:rPr lang="en" sz="1120">
                <a:solidFill>
                  <a:schemeClr val="dk1"/>
                </a:solidFill>
                <a:highlight>
                  <a:schemeClr val="lt1"/>
                </a:highlight>
                <a:latin typeface="Lato"/>
                <a:ea typeface="Lato"/>
                <a:cs typeface="Lato"/>
                <a:sym typeface="Lato"/>
              </a:rPr>
              <a:t>For </a:t>
            </a:r>
            <a:r>
              <a:rPr b="1" lang="en" sz="1120">
                <a:solidFill>
                  <a:schemeClr val="dk1"/>
                </a:solidFill>
                <a:highlight>
                  <a:schemeClr val="lt1"/>
                </a:highlight>
                <a:latin typeface="Lato"/>
                <a:ea typeface="Lato"/>
                <a:cs typeface="Lato"/>
                <a:sym typeface="Lato"/>
              </a:rPr>
              <a:t>males</a:t>
            </a:r>
            <a:r>
              <a:rPr lang="en" sz="1120">
                <a:solidFill>
                  <a:schemeClr val="dk1"/>
                </a:solidFill>
                <a:highlight>
                  <a:schemeClr val="lt1"/>
                </a:highlight>
                <a:latin typeface="Lato"/>
                <a:ea typeface="Lato"/>
                <a:cs typeface="Lato"/>
                <a:sym typeface="Lato"/>
              </a:rPr>
              <a:t>, the threshold value of score was </a:t>
            </a:r>
            <a:r>
              <a:rPr b="1" lang="en" sz="1120">
                <a:solidFill>
                  <a:schemeClr val="dk1"/>
                </a:solidFill>
                <a:highlight>
                  <a:schemeClr val="lt1"/>
                </a:highlight>
                <a:latin typeface="Lato"/>
                <a:ea typeface="Lato"/>
                <a:cs typeface="Lato"/>
                <a:sym typeface="Lato"/>
              </a:rPr>
              <a:t>31</a:t>
            </a:r>
            <a:r>
              <a:rPr lang="en" sz="1120">
                <a:solidFill>
                  <a:schemeClr val="dk1"/>
                </a:solidFill>
                <a:highlight>
                  <a:schemeClr val="lt1"/>
                </a:highlight>
                <a:latin typeface="Lato"/>
                <a:ea typeface="Lato"/>
                <a:cs typeface="Lato"/>
                <a:sym typeface="Lato"/>
              </a:rPr>
              <a:t>, above which they were classified as addicted.</a:t>
            </a:r>
            <a:endParaRPr sz="1120">
              <a:solidFill>
                <a:schemeClr val="dk1"/>
              </a:solidFill>
              <a:highlight>
                <a:schemeClr val="lt1"/>
              </a:highlight>
              <a:latin typeface="Lato"/>
              <a:ea typeface="Lato"/>
              <a:cs typeface="Lato"/>
              <a:sym typeface="Lato"/>
            </a:endParaRPr>
          </a:p>
          <a:p>
            <a:pPr indent="-299720" lvl="0" marL="457200" rtl="0" algn="l">
              <a:lnSpc>
                <a:spcPct val="100000"/>
              </a:lnSpc>
              <a:spcBef>
                <a:spcPts val="0"/>
              </a:spcBef>
              <a:spcAft>
                <a:spcPts val="0"/>
              </a:spcAft>
              <a:buClr>
                <a:schemeClr val="dk1"/>
              </a:buClr>
              <a:buSzPts val="1120"/>
              <a:buFont typeface="Lato"/>
              <a:buChar char="●"/>
            </a:pPr>
            <a:r>
              <a:rPr lang="en" sz="1120">
                <a:solidFill>
                  <a:schemeClr val="dk1"/>
                </a:solidFill>
                <a:highlight>
                  <a:schemeClr val="lt1"/>
                </a:highlight>
                <a:latin typeface="Lato"/>
                <a:ea typeface="Lato"/>
                <a:cs typeface="Lato"/>
                <a:sym typeface="Lato"/>
              </a:rPr>
              <a:t>For </a:t>
            </a:r>
            <a:r>
              <a:rPr b="1" lang="en" sz="1120">
                <a:solidFill>
                  <a:schemeClr val="dk1"/>
                </a:solidFill>
                <a:highlight>
                  <a:schemeClr val="lt1"/>
                </a:highlight>
                <a:latin typeface="Lato"/>
                <a:ea typeface="Lato"/>
                <a:cs typeface="Lato"/>
                <a:sym typeface="Lato"/>
              </a:rPr>
              <a:t>females</a:t>
            </a:r>
            <a:r>
              <a:rPr lang="en" sz="1120">
                <a:solidFill>
                  <a:schemeClr val="dk1"/>
                </a:solidFill>
                <a:highlight>
                  <a:schemeClr val="lt1"/>
                </a:highlight>
                <a:latin typeface="Lato"/>
                <a:ea typeface="Lato"/>
                <a:cs typeface="Lato"/>
                <a:sym typeface="Lato"/>
              </a:rPr>
              <a:t>, the threshold value of score was </a:t>
            </a:r>
            <a:r>
              <a:rPr b="1" lang="en" sz="1120">
                <a:solidFill>
                  <a:schemeClr val="dk1"/>
                </a:solidFill>
                <a:highlight>
                  <a:schemeClr val="lt1"/>
                </a:highlight>
                <a:latin typeface="Lato"/>
                <a:ea typeface="Lato"/>
                <a:cs typeface="Lato"/>
                <a:sym typeface="Lato"/>
              </a:rPr>
              <a:t>33</a:t>
            </a:r>
            <a:r>
              <a:rPr lang="en" sz="1120">
                <a:solidFill>
                  <a:schemeClr val="dk1"/>
                </a:solidFill>
                <a:highlight>
                  <a:schemeClr val="lt1"/>
                </a:highlight>
                <a:latin typeface="Lato"/>
                <a:ea typeface="Lato"/>
                <a:cs typeface="Lato"/>
                <a:sym typeface="Lato"/>
              </a:rPr>
              <a:t>, above which they were classified as addicted.</a:t>
            </a:r>
            <a:endParaRPr sz="1120">
              <a:solidFill>
                <a:schemeClr val="dk1"/>
              </a:solidFill>
              <a:highlight>
                <a:schemeClr val="lt1"/>
              </a:highlight>
              <a:latin typeface="Lato"/>
              <a:ea typeface="Lato"/>
              <a:cs typeface="Lato"/>
              <a:sym typeface="Lato"/>
            </a:endParaRPr>
          </a:p>
          <a:p>
            <a:pPr indent="0" lvl="0" marL="0" rtl="0" algn="l">
              <a:lnSpc>
                <a:spcPct val="150000"/>
              </a:lnSpc>
              <a:spcBef>
                <a:spcPts val="1200"/>
              </a:spcBef>
              <a:spcAft>
                <a:spcPts val="0"/>
              </a:spcAft>
              <a:buSzPts val="1800"/>
              <a:buNone/>
            </a:pPr>
            <a:r>
              <a:t/>
            </a:r>
            <a:endParaRPr b="1" sz="1220">
              <a:solidFill>
                <a:schemeClr val="dk1"/>
              </a:solidFill>
              <a:highlight>
                <a:schemeClr val="lt1"/>
              </a:highlight>
              <a:latin typeface="Lato"/>
              <a:ea typeface="Lato"/>
              <a:cs typeface="Lato"/>
              <a:sym typeface="Lato"/>
            </a:endParaRPr>
          </a:p>
          <a:p>
            <a:pPr indent="0" lvl="0" marL="0" rtl="0" algn="l">
              <a:lnSpc>
                <a:spcPct val="150000"/>
              </a:lnSpc>
              <a:spcBef>
                <a:spcPts val="0"/>
              </a:spcBef>
              <a:spcAft>
                <a:spcPts val="0"/>
              </a:spcAft>
              <a:buSzPts val="1800"/>
              <a:buNone/>
            </a:pPr>
            <a:r>
              <a:t/>
            </a:r>
            <a:endParaRPr b="1" sz="1220">
              <a:solidFill>
                <a:schemeClr val="dk1"/>
              </a:solidFill>
              <a:highlight>
                <a:schemeClr val="lt1"/>
              </a:highlight>
              <a:latin typeface="Lato"/>
              <a:ea typeface="Lato"/>
              <a:cs typeface="Lato"/>
              <a:sym typeface="Lato"/>
            </a:endParaRPr>
          </a:p>
          <a:p>
            <a:pPr indent="0" lvl="0" marL="0" rtl="0" algn="l">
              <a:lnSpc>
                <a:spcPct val="150000"/>
              </a:lnSpc>
              <a:spcBef>
                <a:spcPts val="0"/>
              </a:spcBef>
              <a:spcAft>
                <a:spcPts val="0"/>
              </a:spcAft>
              <a:buSzPts val="1800"/>
              <a:buNone/>
            </a:pPr>
            <a:r>
              <a:t/>
            </a:r>
            <a:endParaRPr b="1" sz="1220">
              <a:solidFill>
                <a:schemeClr val="dk1"/>
              </a:solidFill>
              <a:highlight>
                <a:schemeClr val="lt1"/>
              </a:highlight>
              <a:latin typeface="Lato"/>
              <a:ea typeface="Lato"/>
              <a:cs typeface="Lato"/>
              <a:sym typeface="Lato"/>
            </a:endParaRPr>
          </a:p>
          <a:p>
            <a:pPr indent="0" lvl="0" marL="0" rtl="0" algn="l">
              <a:lnSpc>
                <a:spcPct val="150000"/>
              </a:lnSpc>
              <a:spcBef>
                <a:spcPts val="0"/>
              </a:spcBef>
              <a:spcAft>
                <a:spcPts val="0"/>
              </a:spcAft>
              <a:buSzPts val="1800"/>
              <a:buNone/>
            </a:pPr>
            <a:r>
              <a:rPr b="1" lang="en" sz="1220">
                <a:solidFill>
                  <a:schemeClr val="dk1"/>
                </a:solidFill>
                <a:highlight>
                  <a:schemeClr val="lt1"/>
                </a:highlight>
                <a:latin typeface="Lato"/>
                <a:ea typeface="Lato"/>
                <a:cs typeface="Lato"/>
                <a:sym typeface="Lato"/>
              </a:rPr>
              <a:t>Single Item Self Esteem Scale</a:t>
            </a:r>
            <a:r>
              <a:rPr lang="en" sz="1220">
                <a:solidFill>
                  <a:schemeClr val="dk1"/>
                </a:solidFill>
                <a:highlight>
                  <a:schemeClr val="lt1"/>
                </a:highlight>
                <a:latin typeface="Lato"/>
                <a:ea typeface="Lato"/>
                <a:cs typeface="Lato"/>
                <a:sym typeface="Lato"/>
              </a:rPr>
              <a:t> </a:t>
            </a:r>
            <a:endParaRPr sz="1220">
              <a:solidFill>
                <a:schemeClr val="dk1"/>
              </a:solidFill>
              <a:highlight>
                <a:schemeClr val="lt1"/>
              </a:highlight>
              <a:latin typeface="Lato"/>
              <a:ea typeface="Lato"/>
              <a:cs typeface="Lato"/>
              <a:sym typeface="Lato"/>
            </a:endParaRPr>
          </a:p>
          <a:p>
            <a:pPr indent="0" lvl="0" marL="0" rtl="0" algn="l">
              <a:lnSpc>
                <a:spcPct val="115000"/>
              </a:lnSpc>
              <a:spcBef>
                <a:spcPts val="0"/>
              </a:spcBef>
              <a:spcAft>
                <a:spcPts val="1200"/>
              </a:spcAft>
              <a:buSzPts val="1800"/>
              <a:buNone/>
            </a:pPr>
            <a:r>
              <a:rPr lang="en" sz="1120">
                <a:solidFill>
                  <a:schemeClr val="dk1"/>
                </a:solidFill>
                <a:highlight>
                  <a:schemeClr val="lt1"/>
                </a:highlight>
                <a:latin typeface="Lato"/>
                <a:ea typeface="Lato"/>
                <a:cs typeface="Lato"/>
                <a:sym typeface="Lato"/>
              </a:rPr>
              <a:t>It is used to compute the self-esteem of a participant wherein they self-analyze and rate it on a Likert scale of </a:t>
            </a:r>
            <a:r>
              <a:rPr b="1" lang="en" sz="1120">
                <a:solidFill>
                  <a:schemeClr val="dk1"/>
                </a:solidFill>
                <a:highlight>
                  <a:schemeClr val="lt1"/>
                </a:highlight>
                <a:latin typeface="Lato"/>
                <a:ea typeface="Lato"/>
                <a:cs typeface="Lato"/>
                <a:sym typeface="Lato"/>
              </a:rPr>
              <a:t>1 (‘very low’) - 7 (‘very high’) </a:t>
            </a:r>
            <a:r>
              <a:rPr lang="en" sz="1120">
                <a:solidFill>
                  <a:schemeClr val="dk1"/>
                </a:solidFill>
                <a:highlight>
                  <a:schemeClr val="lt1"/>
                </a:highlight>
                <a:latin typeface="Lato"/>
                <a:ea typeface="Lato"/>
                <a:cs typeface="Lato"/>
                <a:sym typeface="Lato"/>
              </a:rPr>
              <a:t>[48].</a:t>
            </a:r>
            <a:endParaRPr sz="1120">
              <a:solidFill>
                <a:schemeClr val="dk1"/>
              </a:solidFill>
              <a:highlight>
                <a:schemeClr val="lt1"/>
              </a:highlight>
              <a:latin typeface="Lato"/>
              <a:ea typeface="Lato"/>
              <a:cs typeface="Lato"/>
              <a:sym typeface="Lato"/>
            </a:endParaRPr>
          </a:p>
        </p:txBody>
      </p:sp>
      <p:sp>
        <p:nvSpPr>
          <p:cNvPr id="99" name="Google Shape;99;p11"/>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 Measures</a:t>
            </a:r>
            <a:endParaRPr b="0" i="0" sz="1400" u="none" cap="none" strike="noStrike">
              <a:solidFill>
                <a:schemeClr val="dk1"/>
              </a:solidFill>
              <a:latin typeface="Lato"/>
              <a:ea typeface="Lato"/>
              <a:cs typeface="Lato"/>
              <a:sym typeface="Lato"/>
            </a:endParaRPr>
          </a:p>
        </p:txBody>
      </p:sp>
      <p:cxnSp>
        <p:nvCxnSpPr>
          <p:cNvPr id="100" name="Google Shape;100;p11"/>
          <p:cNvCxnSpPr/>
          <p:nvPr/>
        </p:nvCxnSpPr>
        <p:spPr>
          <a:xfrm flipH="1" rot="10800000">
            <a:off x="739700" y="705200"/>
            <a:ext cx="1238700" cy="8700"/>
          </a:xfrm>
          <a:prstGeom prst="straightConnector1">
            <a:avLst/>
          </a:prstGeom>
          <a:noFill/>
          <a:ln cap="flat" cmpd="sng" w="28575">
            <a:solidFill>
              <a:srgbClr val="1A1A1A"/>
            </a:solidFill>
            <a:prstDash val="solid"/>
            <a:round/>
            <a:headEnd len="sm" w="sm" type="none"/>
            <a:tailEnd len="sm" w="sm" type="none"/>
          </a:ln>
        </p:spPr>
      </p:cxnSp>
      <p:pic>
        <p:nvPicPr>
          <p:cNvPr id="101" name="Google Shape;101;p11"/>
          <p:cNvPicPr preferRelativeResize="0"/>
          <p:nvPr/>
        </p:nvPicPr>
        <p:blipFill rotWithShape="1">
          <a:blip r:embed="rId4">
            <a:alphaModFix/>
          </a:blip>
          <a:srcRect b="0" l="0" r="0" t="0"/>
          <a:stretch/>
        </p:blipFill>
        <p:spPr>
          <a:xfrm>
            <a:off x="1219800" y="3438200"/>
            <a:ext cx="1871680" cy="526800"/>
          </a:xfrm>
          <a:prstGeom prst="rect">
            <a:avLst/>
          </a:prstGeom>
          <a:noFill/>
          <a:ln>
            <a:noFill/>
          </a:ln>
        </p:spPr>
      </p:pic>
      <p:sp>
        <p:nvSpPr>
          <p:cNvPr id="102" name="Google Shape;102;p11"/>
          <p:cNvSpPr txBox="1"/>
          <p:nvPr/>
        </p:nvSpPr>
        <p:spPr>
          <a:xfrm>
            <a:off x="1144775" y="3181225"/>
            <a:ext cx="3483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000000"/>
                </a:solidFill>
                <a:latin typeface="Lato"/>
                <a:ea typeface="Lato"/>
                <a:cs typeface="Lato"/>
                <a:sym typeface="Lato"/>
              </a:rPr>
              <a:t>Table:  Smartphone Addiction Model Output Labels</a:t>
            </a:r>
            <a:endParaRPr b="0" i="1" sz="1100" u="none" cap="none" strike="noStrike">
              <a:solidFill>
                <a:srgbClr val="000000"/>
              </a:solidFill>
              <a:latin typeface="Lato"/>
              <a:ea typeface="Lato"/>
              <a:cs typeface="Lato"/>
              <a:sym typeface="Lato"/>
            </a:endParaRPr>
          </a:p>
        </p:txBody>
      </p:sp>
      <p:sp>
        <p:nvSpPr>
          <p:cNvPr id="103" name="Google Shape;103;p11"/>
          <p:cNvSpPr/>
          <p:nvPr/>
        </p:nvSpPr>
        <p:spPr>
          <a:xfrm>
            <a:off x="717525" y="98657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1</a:t>
            </a:r>
            <a:endParaRPr b="1" i="0" sz="1200" u="none" cap="none" strike="noStrike">
              <a:solidFill>
                <a:srgbClr val="000000"/>
              </a:solidFill>
              <a:latin typeface="Arial"/>
              <a:ea typeface="Arial"/>
              <a:cs typeface="Arial"/>
              <a:sym typeface="Arial"/>
            </a:endParaRPr>
          </a:p>
        </p:txBody>
      </p:sp>
      <p:sp>
        <p:nvSpPr>
          <p:cNvPr id="104" name="Google Shape;104;p11"/>
          <p:cNvSpPr/>
          <p:nvPr/>
        </p:nvSpPr>
        <p:spPr>
          <a:xfrm>
            <a:off x="717525" y="411077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2</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cxnSp>
        <p:nvCxnSpPr>
          <p:cNvPr id="398" name="Google Shape;398;p47"/>
          <p:cNvCxnSpPr/>
          <p:nvPr/>
        </p:nvCxnSpPr>
        <p:spPr>
          <a:xfrm flipH="1" rot="10800000">
            <a:off x="565375" y="657525"/>
            <a:ext cx="7651800" cy="18300"/>
          </a:xfrm>
          <a:prstGeom prst="straightConnector1">
            <a:avLst/>
          </a:prstGeom>
          <a:noFill/>
          <a:ln cap="flat" cmpd="sng" w="19050">
            <a:solidFill>
              <a:srgbClr val="CCCCCC"/>
            </a:solidFill>
            <a:prstDash val="solid"/>
            <a:round/>
            <a:headEnd len="sm" w="sm" type="none"/>
            <a:tailEnd len="sm" w="sm" type="none"/>
          </a:ln>
        </p:spPr>
      </p:cxnSp>
      <p:sp>
        <p:nvSpPr>
          <p:cNvPr id="399" name="Google Shape;399;p47"/>
          <p:cNvSpPr txBox="1"/>
          <p:nvPr/>
        </p:nvSpPr>
        <p:spPr>
          <a:xfrm>
            <a:off x="565375" y="1837450"/>
            <a:ext cx="6067200" cy="83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dk1"/>
                </a:solidFill>
                <a:latin typeface="Lato"/>
                <a:ea typeface="Lato"/>
                <a:cs typeface="Lato"/>
                <a:sym typeface="Lato"/>
              </a:rPr>
              <a:t>Thank you!</a:t>
            </a:r>
            <a:endParaRPr b="1" i="0" sz="30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Would love to answer your questions</a:t>
            </a:r>
            <a:endParaRPr b="0" i="0" sz="1400" u="none" cap="none" strike="noStrike">
              <a:solidFill>
                <a:schemeClr val="dk1"/>
              </a:solidFill>
              <a:latin typeface="Lato"/>
              <a:ea typeface="Lato"/>
              <a:cs typeface="Lato"/>
              <a:sym typeface="Lato"/>
            </a:endParaRPr>
          </a:p>
        </p:txBody>
      </p:sp>
      <p:cxnSp>
        <p:nvCxnSpPr>
          <p:cNvPr id="400" name="Google Shape;400;p47"/>
          <p:cNvCxnSpPr/>
          <p:nvPr/>
        </p:nvCxnSpPr>
        <p:spPr>
          <a:xfrm flipH="1" rot="10800000">
            <a:off x="565375" y="4612425"/>
            <a:ext cx="7705200" cy="25800"/>
          </a:xfrm>
          <a:prstGeom prst="straightConnector1">
            <a:avLst/>
          </a:prstGeom>
          <a:noFill/>
          <a:ln cap="flat" cmpd="sng" w="19050">
            <a:solidFill>
              <a:srgbClr val="CCCCCC"/>
            </a:solidFill>
            <a:prstDash val="solid"/>
            <a:round/>
            <a:headEnd len="sm" w="sm" type="none"/>
            <a:tailEnd len="sm" w="sm" type="none"/>
          </a:ln>
        </p:spPr>
      </p:cxnSp>
      <p:sp>
        <p:nvSpPr>
          <p:cNvPr id="401" name="Google Shape;401;p47"/>
          <p:cNvSpPr txBox="1"/>
          <p:nvPr/>
        </p:nvSpPr>
        <p:spPr>
          <a:xfrm>
            <a:off x="565375" y="3683025"/>
            <a:ext cx="49956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dk1"/>
                </a:solidFill>
                <a:latin typeface="Lato"/>
                <a:ea typeface="Lato"/>
                <a:cs typeface="Lato"/>
                <a:sym typeface="Lato"/>
              </a:rPr>
              <a:t>Mehak Malhotra         2018UIC3016</a:t>
            </a:r>
            <a:endParaRPr b="0" i="0" sz="13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Lato"/>
                <a:ea typeface="Lato"/>
                <a:cs typeface="Lato"/>
                <a:sym typeface="Lato"/>
              </a:rPr>
              <a:t>Raghav Kaushal           2018UIC3020</a:t>
            </a:r>
            <a:endParaRPr b="0" i="0" sz="13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Lato"/>
                <a:ea typeface="Lato"/>
                <a:cs typeface="Lato"/>
                <a:sym typeface="Lato"/>
              </a:rPr>
              <a:t>Mudit Mahajan            2018UIC3018</a:t>
            </a:r>
            <a:endParaRPr b="0" i="0" sz="13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Lato"/>
                <a:ea typeface="Lato"/>
                <a:cs typeface="Lato"/>
                <a:sym typeface="Lato"/>
              </a:rPr>
              <a:t>Shloka Gupta                2018UIC3150</a:t>
            </a:r>
            <a:endParaRPr b="0" i="0" sz="13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5" name="Shape 405"/>
        <p:cNvGrpSpPr/>
        <p:nvPr/>
      </p:nvGrpSpPr>
      <p:grpSpPr>
        <a:xfrm>
          <a:off x="0" y="0"/>
          <a:ext cx="0" cy="0"/>
          <a:chOff x="0" y="0"/>
          <a:chExt cx="0" cy="0"/>
        </a:xfrm>
      </p:grpSpPr>
      <p:sp>
        <p:nvSpPr>
          <p:cNvPr id="406" name="Google Shape;406;p48"/>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Motivation</a:t>
            </a:r>
            <a:endParaRPr b="0" i="0" sz="1400" u="none" cap="none" strike="noStrike">
              <a:solidFill>
                <a:schemeClr val="dk1"/>
              </a:solidFill>
              <a:latin typeface="Lato"/>
              <a:ea typeface="Lato"/>
              <a:cs typeface="Lato"/>
              <a:sym typeface="Lato"/>
            </a:endParaRPr>
          </a:p>
        </p:txBody>
      </p:sp>
      <p:cxnSp>
        <p:nvCxnSpPr>
          <p:cNvPr id="407" name="Google Shape;407;p48"/>
          <p:cNvCxnSpPr/>
          <p:nvPr/>
        </p:nvCxnSpPr>
        <p:spPr>
          <a:xfrm>
            <a:off x="670024" y="715149"/>
            <a:ext cx="1308300" cy="15900"/>
          </a:xfrm>
          <a:prstGeom prst="straightConnector1">
            <a:avLst/>
          </a:prstGeom>
          <a:noFill/>
          <a:ln cap="flat" cmpd="sng" w="28575">
            <a:solidFill>
              <a:srgbClr val="1A1A1A"/>
            </a:solidFill>
            <a:prstDash val="solid"/>
            <a:round/>
            <a:headEnd len="sm" w="sm" type="none"/>
            <a:tailEnd len="sm" w="sm" type="none"/>
          </a:ln>
        </p:spPr>
      </p:cxnSp>
      <p:pic>
        <p:nvPicPr>
          <p:cNvPr id="408" name="Google Shape;408;p48"/>
          <p:cNvPicPr preferRelativeResize="0"/>
          <p:nvPr/>
        </p:nvPicPr>
        <p:blipFill rotWithShape="1">
          <a:blip r:embed="rId3">
            <a:alphaModFix/>
          </a:blip>
          <a:srcRect b="0" l="2553" r="12879" t="0"/>
          <a:stretch/>
        </p:blipFill>
        <p:spPr>
          <a:xfrm>
            <a:off x="525875" y="1152463"/>
            <a:ext cx="5117701" cy="3179424"/>
          </a:xfrm>
          <a:prstGeom prst="rect">
            <a:avLst/>
          </a:prstGeom>
          <a:noFill/>
          <a:ln>
            <a:noFill/>
          </a:ln>
        </p:spPr>
      </p:pic>
      <p:sp>
        <p:nvSpPr>
          <p:cNvPr id="409" name="Google Shape;409;p48"/>
          <p:cNvSpPr txBox="1"/>
          <p:nvPr/>
        </p:nvSpPr>
        <p:spPr>
          <a:xfrm>
            <a:off x="6029450" y="1278750"/>
            <a:ext cx="28299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 spring 2020, gaming quickly emerged as one of the most popular activities during the initial outbreak of the global COVID-19 pandemic as user engagement and spending surged between February and April of that year. Especially younger generations Gen Z and Millennials spent more time on gaming as the medium was a convenient way to spend time during initial stay at home orders, lockdowns, and social distancing.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3" name="Shape 413"/>
        <p:cNvGrpSpPr/>
        <p:nvPr/>
      </p:nvGrpSpPr>
      <p:grpSpPr>
        <a:xfrm>
          <a:off x="0" y="0"/>
          <a:ext cx="0" cy="0"/>
          <a:chOff x="0" y="0"/>
          <a:chExt cx="0" cy="0"/>
        </a:xfrm>
      </p:grpSpPr>
      <p:sp>
        <p:nvSpPr>
          <p:cNvPr id="414" name="Google Shape;414;p49"/>
          <p:cNvSpPr/>
          <p:nvPr/>
        </p:nvSpPr>
        <p:spPr>
          <a:xfrm>
            <a:off x="625125" y="266302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3</a:t>
            </a:r>
            <a:endParaRPr b="1" i="0" sz="1200" u="none" cap="none" strike="noStrike">
              <a:solidFill>
                <a:srgbClr val="000000"/>
              </a:solidFill>
              <a:latin typeface="Arial"/>
              <a:ea typeface="Arial"/>
              <a:cs typeface="Arial"/>
              <a:sym typeface="Arial"/>
            </a:endParaRPr>
          </a:p>
        </p:txBody>
      </p:sp>
      <p:sp>
        <p:nvSpPr>
          <p:cNvPr id="415" name="Google Shape;415;p49"/>
          <p:cNvSpPr txBox="1"/>
          <p:nvPr/>
        </p:nvSpPr>
        <p:spPr>
          <a:xfrm>
            <a:off x="1133350" y="2617625"/>
            <a:ext cx="62196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Improvements in the </a:t>
            </a:r>
            <a:r>
              <a:rPr b="1" i="0" lang="en" sz="1400" u="none" cap="none" strike="noStrike">
                <a:solidFill>
                  <a:schemeClr val="dk1"/>
                </a:solidFill>
                <a:latin typeface="Lato"/>
                <a:ea typeface="Lato"/>
                <a:cs typeface="Lato"/>
                <a:sym typeface="Lato"/>
              </a:rPr>
              <a:t>Android application</a:t>
            </a:r>
            <a:r>
              <a:rPr b="0" i="0" lang="en" sz="1400" u="none" cap="none" strike="noStrike">
                <a:solidFill>
                  <a:schemeClr val="dk1"/>
                </a:solidFill>
                <a:latin typeface="Lato"/>
                <a:ea typeface="Lato"/>
                <a:cs typeface="Lato"/>
                <a:sym typeface="Lato"/>
              </a:rPr>
              <a:t> </a:t>
            </a:r>
            <a:r>
              <a:rPr b="1" i="0" lang="en" sz="1400" u="none" cap="none" strike="noStrike">
                <a:solidFill>
                  <a:schemeClr val="dk1"/>
                </a:solidFill>
                <a:latin typeface="Lato"/>
                <a:ea typeface="Lato"/>
                <a:cs typeface="Lato"/>
                <a:sym typeface="Lato"/>
              </a:rPr>
              <a:t>(Activity Tracker)</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Make the app more user friendly</a:t>
            </a:r>
            <a:endParaRPr b="0" i="0" sz="1200" u="none" cap="none" strike="noStrike">
              <a:solidFill>
                <a:srgbClr val="000000"/>
              </a:solidFill>
              <a:latin typeface="Lato"/>
              <a:ea typeface="Lato"/>
              <a:cs typeface="Lato"/>
              <a:sym typeface="Lato"/>
            </a:endParaRPr>
          </a:p>
          <a:p>
            <a:pPr indent="-304800" lvl="0" marL="457200" marR="0" rtl="0" algn="l">
              <a:lnSpc>
                <a:spcPct val="150000"/>
              </a:lnSpc>
              <a:spcBef>
                <a:spcPts val="0"/>
              </a:spcBef>
              <a:spcAft>
                <a:spcPts val="0"/>
              </a:spcAft>
              <a:buClr>
                <a:srgbClr val="000000"/>
              </a:buClr>
              <a:buSzPts val="1200"/>
              <a:buFont typeface="Lato"/>
              <a:buChar char="●"/>
            </a:pPr>
            <a:r>
              <a:rPr b="0" i="0" lang="en" sz="1200" u="none" cap="none" strike="noStrike">
                <a:solidFill>
                  <a:srgbClr val="000000"/>
                </a:solidFill>
                <a:latin typeface="Lato"/>
                <a:ea typeface="Lato"/>
                <a:cs typeface="Lato"/>
                <a:sym typeface="Lato"/>
              </a:rPr>
              <a:t>Optimise the data collection and give the user recommendation on how to lower his/her addiction</a:t>
            </a:r>
            <a:endParaRPr b="0" i="0" sz="1200" u="none" cap="none" strike="noStrike">
              <a:solidFill>
                <a:srgbClr val="000000"/>
              </a:solidFill>
              <a:latin typeface="Lato"/>
              <a:ea typeface="Lato"/>
              <a:cs typeface="Lato"/>
              <a:sym typeface="Lato"/>
            </a:endParaRPr>
          </a:p>
        </p:txBody>
      </p:sp>
      <p:sp>
        <p:nvSpPr>
          <p:cNvPr id="416" name="Google Shape;416;p49"/>
          <p:cNvSpPr/>
          <p:nvPr/>
        </p:nvSpPr>
        <p:spPr>
          <a:xfrm>
            <a:off x="625125" y="128537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2</a:t>
            </a:r>
            <a:endParaRPr b="1" i="0" sz="1200" u="none" cap="none" strike="noStrike">
              <a:solidFill>
                <a:srgbClr val="000000"/>
              </a:solidFill>
              <a:latin typeface="Arial"/>
              <a:ea typeface="Arial"/>
              <a:cs typeface="Arial"/>
              <a:sym typeface="Arial"/>
            </a:endParaRPr>
          </a:p>
        </p:txBody>
      </p:sp>
      <p:sp>
        <p:nvSpPr>
          <p:cNvPr id="417" name="Google Shape;417;p49"/>
          <p:cNvSpPr txBox="1"/>
          <p:nvPr/>
        </p:nvSpPr>
        <p:spPr>
          <a:xfrm>
            <a:off x="1072475" y="1229825"/>
            <a:ext cx="66759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Collection of more data</a:t>
            </a:r>
            <a:endParaRPr b="1"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Data collection through various events to be conducted by the gaming society of NSUT, Venatus, during Moksha would be immensely helpful in improving accuracy of prediction of the models.</a:t>
            </a:r>
            <a:endParaRPr b="0" i="0" sz="1200" u="none" cap="none" strike="noStrike">
              <a:solidFill>
                <a:srgbClr val="000000"/>
              </a:solidFill>
              <a:latin typeface="Lato"/>
              <a:ea typeface="Lato"/>
              <a:cs typeface="Lato"/>
              <a:sym typeface="Lato"/>
            </a:endParaRPr>
          </a:p>
        </p:txBody>
      </p:sp>
      <p:sp>
        <p:nvSpPr>
          <p:cNvPr id="418" name="Google Shape;418;p49"/>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Project Roadmap</a:t>
            </a:r>
            <a:endParaRPr b="0" i="0" sz="1400" u="none" cap="none" strike="noStrike">
              <a:solidFill>
                <a:schemeClr val="dk1"/>
              </a:solidFill>
              <a:latin typeface="Lato"/>
              <a:ea typeface="Lato"/>
              <a:cs typeface="Lato"/>
              <a:sym typeface="Lato"/>
            </a:endParaRPr>
          </a:p>
        </p:txBody>
      </p:sp>
      <p:cxnSp>
        <p:nvCxnSpPr>
          <p:cNvPr id="419" name="Google Shape;419;p49"/>
          <p:cNvCxnSpPr/>
          <p:nvPr/>
        </p:nvCxnSpPr>
        <p:spPr>
          <a:xfrm flipH="1" rot="10800000">
            <a:off x="593824" y="705249"/>
            <a:ext cx="2218800" cy="9900"/>
          </a:xfrm>
          <a:prstGeom prst="straightConnector1">
            <a:avLst/>
          </a:prstGeom>
          <a:noFill/>
          <a:ln cap="flat" cmpd="sng" w="28575">
            <a:solidFill>
              <a:srgbClr val="1A1A1A"/>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3" name="Shape 423"/>
        <p:cNvGrpSpPr/>
        <p:nvPr/>
      </p:nvGrpSpPr>
      <p:grpSpPr>
        <a:xfrm>
          <a:off x="0" y="0"/>
          <a:ext cx="0" cy="0"/>
          <a:chOff x="0" y="0"/>
          <a:chExt cx="0" cy="0"/>
        </a:xfrm>
      </p:grpSpPr>
      <p:sp>
        <p:nvSpPr>
          <p:cNvPr id="424" name="Google Shape;424;p50"/>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Project Roadmap</a:t>
            </a:r>
            <a:endParaRPr b="0" i="0" sz="1400" u="none" cap="none" strike="noStrike">
              <a:solidFill>
                <a:schemeClr val="dk1"/>
              </a:solidFill>
              <a:latin typeface="Lato"/>
              <a:ea typeface="Lato"/>
              <a:cs typeface="Lato"/>
              <a:sym typeface="Lato"/>
            </a:endParaRPr>
          </a:p>
        </p:txBody>
      </p:sp>
      <p:cxnSp>
        <p:nvCxnSpPr>
          <p:cNvPr id="425" name="Google Shape;425;p50"/>
          <p:cNvCxnSpPr/>
          <p:nvPr/>
        </p:nvCxnSpPr>
        <p:spPr>
          <a:xfrm flipH="1" rot="10800000">
            <a:off x="593824" y="705249"/>
            <a:ext cx="2218800" cy="9900"/>
          </a:xfrm>
          <a:prstGeom prst="straightConnector1">
            <a:avLst/>
          </a:prstGeom>
          <a:noFill/>
          <a:ln cap="flat" cmpd="sng" w="28575">
            <a:solidFill>
              <a:srgbClr val="1A1A1A"/>
            </a:solidFill>
            <a:prstDash val="solid"/>
            <a:round/>
            <a:headEnd len="sm" w="sm" type="none"/>
            <a:tailEnd len="sm" w="sm" type="none"/>
          </a:ln>
        </p:spPr>
      </p:cxnSp>
      <p:sp>
        <p:nvSpPr>
          <p:cNvPr id="426" name="Google Shape;426;p50"/>
          <p:cNvSpPr txBox="1"/>
          <p:nvPr/>
        </p:nvSpPr>
        <p:spPr>
          <a:xfrm>
            <a:off x="593825" y="1214825"/>
            <a:ext cx="747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0"/>
          <p:cNvSpPr/>
          <p:nvPr/>
        </p:nvSpPr>
        <p:spPr>
          <a:xfrm>
            <a:off x="593825" y="1264325"/>
            <a:ext cx="318300" cy="301200"/>
          </a:xfrm>
          <a:prstGeom prst="ellipse">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1</a:t>
            </a:r>
            <a:endParaRPr b="1" i="0" sz="1200" u="none" cap="none" strike="noStrike">
              <a:solidFill>
                <a:srgbClr val="000000"/>
              </a:solidFill>
              <a:latin typeface="Arial"/>
              <a:ea typeface="Arial"/>
              <a:cs typeface="Arial"/>
              <a:sym typeface="Arial"/>
            </a:endParaRPr>
          </a:p>
        </p:txBody>
      </p:sp>
      <p:sp>
        <p:nvSpPr>
          <p:cNvPr id="428" name="Google Shape;428;p50"/>
          <p:cNvSpPr txBox="1"/>
          <p:nvPr/>
        </p:nvSpPr>
        <p:spPr>
          <a:xfrm>
            <a:off x="1033700" y="1138625"/>
            <a:ext cx="6706500" cy="307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Implementing </a:t>
            </a:r>
            <a:r>
              <a:rPr b="1" i="0" lang="en" sz="1400" u="none" cap="none" strike="noStrike">
                <a:solidFill>
                  <a:schemeClr val="dk1"/>
                </a:solidFill>
                <a:latin typeface="Lato"/>
                <a:ea typeface="Lato"/>
                <a:cs typeface="Lato"/>
                <a:sym typeface="Lato"/>
              </a:rPr>
              <a:t>Supervised Machine Learning Algorithms to Predict likelihood of Psychological Disorders in Battlegrounds Mobile India (BGMI) players</a:t>
            </a:r>
            <a:endParaRPr b="1" i="0" sz="14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Lato"/>
                <a:ea typeface="Lato"/>
                <a:cs typeface="Lato"/>
                <a:sym typeface="Lato"/>
              </a:rPr>
              <a:t>This would comprise of predicting the likelihood of a player to suffer from </a:t>
            </a:r>
            <a:endParaRPr b="0" i="0" sz="1200" u="none" cap="none" strike="noStrike">
              <a:solidFill>
                <a:schemeClr val="dk1"/>
              </a:solidFill>
              <a:latin typeface="Lato"/>
              <a:ea typeface="Lato"/>
              <a:cs typeface="Lato"/>
              <a:sym typeface="Lato"/>
            </a:endParaRPr>
          </a:p>
          <a:p>
            <a:pPr indent="-304800" lvl="0" marL="457200" marR="0" rtl="0" algn="l">
              <a:lnSpc>
                <a:spcPct val="115000"/>
              </a:lnSpc>
              <a:spcBef>
                <a:spcPts val="100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Internet Gaming Disorder (IGD)</a:t>
            </a:r>
            <a:endParaRPr b="0" i="0" sz="1200" u="none" cap="none" strike="noStrike">
              <a:solidFill>
                <a:schemeClr val="dk1"/>
              </a:solidFill>
              <a:latin typeface="Lato"/>
              <a:ea typeface="Lato"/>
              <a:cs typeface="Lato"/>
              <a:sym typeface="Lato"/>
            </a:endParaRPr>
          </a:p>
          <a:p>
            <a:pPr indent="-304800" lvl="0" marL="457200" marR="0" rtl="0" algn="l">
              <a:lnSpc>
                <a:spcPct val="115000"/>
              </a:lnSpc>
              <a:spcBef>
                <a:spcPts val="100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Attention Deficit Hyperactivity Disorder (ADHD) </a:t>
            </a:r>
            <a:endParaRPr b="0" i="0" sz="1200" u="none" cap="none" strike="noStrike">
              <a:solidFill>
                <a:schemeClr val="dk1"/>
              </a:solidFill>
              <a:latin typeface="Lato"/>
              <a:ea typeface="Lato"/>
              <a:cs typeface="Lato"/>
              <a:sym typeface="Lato"/>
            </a:endParaRPr>
          </a:p>
          <a:p>
            <a:pPr indent="-304800" lvl="0" marL="457200" marR="0" rtl="0" algn="l">
              <a:lnSpc>
                <a:spcPct val="115000"/>
              </a:lnSpc>
              <a:spcBef>
                <a:spcPts val="1000"/>
              </a:spcBef>
              <a:spcAft>
                <a:spcPts val="0"/>
              </a:spcAft>
              <a:buClr>
                <a:schemeClr val="dk1"/>
              </a:buClr>
              <a:buSzPts val="1200"/>
              <a:buFont typeface="Lato"/>
              <a:buChar char="●"/>
            </a:pPr>
            <a:r>
              <a:rPr b="0" i="0" lang="en" sz="1200" u="none" cap="none" strike="noStrike">
                <a:solidFill>
                  <a:schemeClr val="dk1"/>
                </a:solidFill>
                <a:latin typeface="Lato"/>
                <a:ea typeface="Lato"/>
                <a:cs typeface="Lato"/>
                <a:sym typeface="Lato"/>
              </a:rPr>
              <a:t>Generalized Anxiety Disorder (GAD) using supervised machine learning algorithms</a:t>
            </a:r>
            <a:br>
              <a:rPr b="0" i="0" lang="en" sz="1200" u="none" cap="none" strike="noStrike">
                <a:solidFill>
                  <a:schemeClr val="dk1"/>
                </a:solidFill>
                <a:latin typeface="Lato"/>
                <a:ea typeface="Lato"/>
                <a:cs typeface="Lato"/>
                <a:sym typeface="Lato"/>
              </a:rPr>
            </a:br>
            <a:endParaRPr b="0" i="0" sz="12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Lato"/>
                <a:ea typeface="Lato"/>
                <a:cs typeface="Lato"/>
                <a:sym typeface="Lato"/>
              </a:rPr>
              <a:t>The models would take gaming statistics of BGMI players along with their demographic details and self reported self-esteem measure to make predictions </a:t>
            </a:r>
            <a:endParaRPr b="0" i="0" sz="1200" u="none" cap="none" strike="noStrike">
              <a:solidFill>
                <a:schemeClr val="dk1"/>
              </a:solidFill>
              <a:latin typeface="Lato"/>
              <a:ea typeface="Lato"/>
              <a:cs typeface="Lato"/>
              <a:sym typeface="Lato"/>
            </a:endParaRPr>
          </a:p>
          <a:p>
            <a:pPr indent="0" lvl="0" marL="0" marR="0" rtl="0" algn="l">
              <a:lnSpc>
                <a:spcPct val="100000"/>
              </a:lnSpc>
              <a:spcBef>
                <a:spcPts val="100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txBox="1"/>
          <p:nvPr/>
        </p:nvSpPr>
        <p:spPr>
          <a:xfrm>
            <a:off x="4646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Architecture of the App </a:t>
            </a:r>
            <a:endParaRPr b="0" i="0" sz="1400" u="none" cap="none" strike="noStrike">
              <a:solidFill>
                <a:schemeClr val="dk1"/>
              </a:solidFill>
              <a:latin typeface="Lato"/>
              <a:ea typeface="Lato"/>
              <a:cs typeface="Lato"/>
              <a:sym typeface="Lato"/>
            </a:endParaRPr>
          </a:p>
        </p:txBody>
      </p:sp>
      <p:cxnSp>
        <p:nvCxnSpPr>
          <p:cNvPr id="110" name="Google Shape;110;p12"/>
          <p:cNvCxnSpPr/>
          <p:nvPr/>
        </p:nvCxnSpPr>
        <p:spPr>
          <a:xfrm>
            <a:off x="739700" y="713900"/>
            <a:ext cx="2735100" cy="17100"/>
          </a:xfrm>
          <a:prstGeom prst="straightConnector1">
            <a:avLst/>
          </a:prstGeom>
          <a:noFill/>
          <a:ln cap="flat" cmpd="sng" w="28575">
            <a:solidFill>
              <a:srgbClr val="1A1A1A"/>
            </a:solidFill>
            <a:prstDash val="solid"/>
            <a:round/>
            <a:headEnd len="sm" w="sm" type="none"/>
            <a:tailEnd len="sm" w="sm" type="none"/>
          </a:ln>
        </p:spPr>
      </p:cxnSp>
      <p:grpSp>
        <p:nvGrpSpPr>
          <p:cNvPr id="111" name="Google Shape;111;p12"/>
          <p:cNvGrpSpPr/>
          <p:nvPr/>
        </p:nvGrpSpPr>
        <p:grpSpPr>
          <a:xfrm>
            <a:off x="309650" y="1315100"/>
            <a:ext cx="8434399" cy="2822075"/>
            <a:chOff x="309650" y="1315100"/>
            <a:chExt cx="8434399" cy="2822075"/>
          </a:xfrm>
        </p:grpSpPr>
        <p:pic>
          <p:nvPicPr>
            <p:cNvPr id="112" name="Google Shape;112;p12"/>
            <p:cNvPicPr preferRelativeResize="0"/>
            <p:nvPr/>
          </p:nvPicPr>
          <p:blipFill rotWithShape="1">
            <a:blip r:embed="rId3">
              <a:alphaModFix/>
            </a:blip>
            <a:srcRect b="0" l="0" r="0" t="0"/>
            <a:stretch/>
          </p:blipFill>
          <p:spPr>
            <a:xfrm>
              <a:off x="309650" y="1315100"/>
              <a:ext cx="8434399" cy="2822075"/>
            </a:xfrm>
            <a:prstGeom prst="rect">
              <a:avLst/>
            </a:prstGeom>
            <a:noFill/>
            <a:ln>
              <a:noFill/>
            </a:ln>
          </p:spPr>
        </p:pic>
        <p:sp>
          <p:nvSpPr>
            <p:cNvPr id="113" name="Google Shape;113;p12"/>
            <p:cNvSpPr/>
            <p:nvPr/>
          </p:nvSpPr>
          <p:spPr>
            <a:xfrm>
              <a:off x="4644650" y="3001800"/>
              <a:ext cx="1307400" cy="79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idx="1" type="body"/>
          </p:nvPr>
        </p:nvSpPr>
        <p:spPr>
          <a:xfrm>
            <a:off x="617075" y="916175"/>
            <a:ext cx="7517100" cy="99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chemeClr val="dk1"/>
                </a:solidFill>
                <a:highlight>
                  <a:schemeClr val="lt1"/>
                </a:highlight>
                <a:latin typeface="Lato"/>
                <a:ea typeface="Lato"/>
                <a:cs typeface="Lato"/>
                <a:sym typeface="Lato"/>
              </a:rPr>
              <a:t>Below are some sample rows of data collected by the app. The data has been collected from potential addicts being diagnosed at AIIMS Hospital and undergraduates at NSUT </a:t>
            </a:r>
            <a:r>
              <a:rPr b="1" lang="en" sz="1100">
                <a:solidFill>
                  <a:schemeClr val="dk1"/>
                </a:solidFill>
                <a:highlight>
                  <a:schemeClr val="lt1"/>
                </a:highlight>
                <a:latin typeface="Lato"/>
                <a:ea typeface="Lato"/>
                <a:cs typeface="Lato"/>
                <a:sym typeface="Lato"/>
              </a:rPr>
              <a:t>(N = 153)</a:t>
            </a:r>
            <a:endParaRPr b="1" sz="11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rPr lang="en" sz="1100">
                <a:solidFill>
                  <a:schemeClr val="dk1"/>
                </a:solidFill>
                <a:highlight>
                  <a:schemeClr val="lt1"/>
                </a:highlight>
                <a:latin typeface="Lato"/>
                <a:ea typeface="Lato"/>
                <a:cs typeface="Lato"/>
                <a:sym typeface="Lato"/>
              </a:rPr>
              <a:t>Smartphone apps are categorised into </a:t>
            </a:r>
            <a:r>
              <a:rPr b="1" lang="en" sz="1100">
                <a:solidFill>
                  <a:schemeClr val="dk1"/>
                </a:solidFill>
                <a:highlight>
                  <a:schemeClr val="lt1"/>
                </a:highlight>
                <a:latin typeface="Lato"/>
                <a:ea typeface="Lato"/>
                <a:cs typeface="Lato"/>
                <a:sym typeface="Lato"/>
              </a:rPr>
              <a:t>4 categories</a:t>
            </a:r>
            <a:r>
              <a:rPr lang="en" sz="1100">
                <a:solidFill>
                  <a:schemeClr val="dk1"/>
                </a:solidFill>
                <a:highlight>
                  <a:schemeClr val="lt1"/>
                </a:highlight>
                <a:latin typeface="Lato"/>
                <a:ea typeface="Lato"/>
                <a:cs typeface="Lato"/>
                <a:sym typeface="Lato"/>
              </a:rPr>
              <a:t> and </a:t>
            </a:r>
            <a:r>
              <a:rPr b="1" lang="en" sz="1100">
                <a:solidFill>
                  <a:schemeClr val="dk1"/>
                </a:solidFill>
                <a:highlight>
                  <a:schemeClr val="lt1"/>
                </a:highlight>
                <a:latin typeface="Lato"/>
                <a:ea typeface="Lato"/>
                <a:cs typeface="Lato"/>
                <a:sym typeface="Lato"/>
              </a:rPr>
              <a:t>7-day average screen time </a:t>
            </a:r>
            <a:r>
              <a:rPr lang="en" sz="1100">
                <a:solidFill>
                  <a:schemeClr val="dk1"/>
                </a:solidFill>
                <a:highlight>
                  <a:schemeClr val="lt1"/>
                </a:highlight>
                <a:latin typeface="Lato"/>
                <a:ea typeface="Lato"/>
                <a:cs typeface="Lato"/>
                <a:sym typeface="Lato"/>
              </a:rPr>
              <a:t>for each category is calculated. </a:t>
            </a:r>
            <a:endParaRPr sz="11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1200"/>
              </a:spcAft>
              <a:buSzPts val="1800"/>
              <a:buNone/>
            </a:pPr>
            <a:r>
              <a:rPr lang="en" sz="1100">
                <a:solidFill>
                  <a:schemeClr val="dk1"/>
                </a:solidFill>
                <a:highlight>
                  <a:schemeClr val="lt1"/>
                </a:highlight>
                <a:latin typeface="Lato"/>
                <a:ea typeface="Lato"/>
                <a:cs typeface="Lato"/>
                <a:sym typeface="Lato"/>
              </a:rPr>
              <a:t>The data of these features is normalised and relevant features are selected. </a:t>
            </a:r>
            <a:endParaRPr sz="1100">
              <a:solidFill>
                <a:schemeClr val="dk1"/>
              </a:solidFill>
              <a:highlight>
                <a:schemeClr val="lt1"/>
              </a:highlight>
              <a:latin typeface="Lato"/>
              <a:ea typeface="Lato"/>
              <a:cs typeface="Lato"/>
              <a:sym typeface="Lato"/>
            </a:endParaRPr>
          </a:p>
        </p:txBody>
      </p:sp>
      <p:sp>
        <p:nvSpPr>
          <p:cNvPr id="119" name="Google Shape;119;p13"/>
          <p:cNvSpPr txBox="1"/>
          <p:nvPr/>
        </p:nvSpPr>
        <p:spPr>
          <a:xfrm>
            <a:off x="617075" y="18835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Dataset </a:t>
            </a:r>
            <a:endParaRPr b="0" i="0" sz="1400" u="none" cap="none" strike="noStrike">
              <a:solidFill>
                <a:schemeClr val="dk1"/>
              </a:solidFill>
              <a:latin typeface="Lato"/>
              <a:ea typeface="Lato"/>
              <a:cs typeface="Lato"/>
              <a:sym typeface="Lato"/>
            </a:endParaRPr>
          </a:p>
        </p:txBody>
      </p:sp>
      <p:cxnSp>
        <p:nvCxnSpPr>
          <p:cNvPr id="120" name="Google Shape;120;p13"/>
          <p:cNvCxnSpPr/>
          <p:nvPr/>
        </p:nvCxnSpPr>
        <p:spPr>
          <a:xfrm>
            <a:off x="739700" y="713900"/>
            <a:ext cx="1083900" cy="0"/>
          </a:xfrm>
          <a:prstGeom prst="straightConnector1">
            <a:avLst/>
          </a:prstGeom>
          <a:noFill/>
          <a:ln cap="flat" cmpd="sng" w="28575">
            <a:solidFill>
              <a:srgbClr val="1A1A1A"/>
            </a:solidFill>
            <a:prstDash val="solid"/>
            <a:round/>
            <a:headEnd len="sm" w="sm" type="none"/>
            <a:tailEnd len="sm" w="sm" type="none"/>
          </a:ln>
        </p:spPr>
      </p:cxnSp>
      <p:pic>
        <p:nvPicPr>
          <p:cNvPr id="121" name="Google Shape;121;p13"/>
          <p:cNvPicPr preferRelativeResize="0"/>
          <p:nvPr/>
        </p:nvPicPr>
        <p:blipFill rotWithShape="1">
          <a:blip r:embed="rId3">
            <a:alphaModFix/>
          </a:blip>
          <a:srcRect b="52085" l="5820" r="0" t="0"/>
          <a:stretch/>
        </p:blipFill>
        <p:spPr>
          <a:xfrm>
            <a:off x="702750" y="2421000"/>
            <a:ext cx="7672426" cy="526800"/>
          </a:xfrm>
          <a:prstGeom prst="rect">
            <a:avLst/>
          </a:prstGeom>
          <a:noFill/>
          <a:ln>
            <a:noFill/>
          </a:ln>
        </p:spPr>
      </p:pic>
      <p:sp>
        <p:nvSpPr>
          <p:cNvPr id="122" name="Google Shape;122;p13"/>
          <p:cNvSpPr txBox="1"/>
          <p:nvPr/>
        </p:nvSpPr>
        <p:spPr>
          <a:xfrm>
            <a:off x="609600" y="2171250"/>
            <a:ext cx="7190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000000"/>
                </a:solidFill>
                <a:latin typeface="Lato"/>
                <a:ea typeface="Lato"/>
                <a:cs typeface="Lato"/>
                <a:sym typeface="Lato"/>
              </a:rPr>
              <a:t>Table: Description of buckets for each Android Application</a:t>
            </a:r>
            <a:endParaRPr b="0" i="1" sz="1100" u="none" cap="none" strike="noStrike">
              <a:solidFill>
                <a:srgbClr val="000000"/>
              </a:solidFill>
              <a:latin typeface="Lato"/>
              <a:ea typeface="Lato"/>
              <a:cs typeface="Lato"/>
              <a:sym typeface="Lato"/>
            </a:endParaRPr>
          </a:p>
        </p:txBody>
      </p:sp>
      <p:pic>
        <p:nvPicPr>
          <p:cNvPr id="123" name="Google Shape;123;p13"/>
          <p:cNvPicPr preferRelativeResize="0"/>
          <p:nvPr/>
        </p:nvPicPr>
        <p:blipFill rotWithShape="1">
          <a:blip r:embed="rId3">
            <a:alphaModFix/>
          </a:blip>
          <a:srcRect b="0" l="5820" r="0" t="64367"/>
          <a:stretch/>
        </p:blipFill>
        <p:spPr>
          <a:xfrm>
            <a:off x="702738" y="2947800"/>
            <a:ext cx="7672426" cy="391750"/>
          </a:xfrm>
          <a:prstGeom prst="rect">
            <a:avLst/>
          </a:prstGeom>
          <a:noFill/>
          <a:ln>
            <a:noFill/>
          </a:ln>
        </p:spPr>
      </p:pic>
      <p:sp>
        <p:nvSpPr>
          <p:cNvPr id="124" name="Google Shape;124;p13"/>
          <p:cNvSpPr txBox="1"/>
          <p:nvPr/>
        </p:nvSpPr>
        <p:spPr>
          <a:xfrm>
            <a:off x="609600" y="3619050"/>
            <a:ext cx="7190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000000"/>
                </a:solidFill>
                <a:latin typeface="Lato"/>
                <a:ea typeface="Lato"/>
                <a:cs typeface="Lato"/>
                <a:sym typeface="Lato"/>
              </a:rPr>
              <a:t>Table: : Input Features to Smartphone Addiction Prediction ML Model</a:t>
            </a:r>
            <a:endParaRPr b="0" i="1" sz="1100" u="none" cap="none" strike="noStrike">
              <a:solidFill>
                <a:srgbClr val="000000"/>
              </a:solidFill>
              <a:latin typeface="Lato"/>
              <a:ea typeface="Lato"/>
              <a:cs typeface="Lato"/>
              <a:sym typeface="Lato"/>
            </a:endParaRPr>
          </a:p>
        </p:txBody>
      </p:sp>
      <p:pic>
        <p:nvPicPr>
          <p:cNvPr id="125" name="Google Shape;125;p13"/>
          <p:cNvPicPr preferRelativeResize="0"/>
          <p:nvPr/>
        </p:nvPicPr>
        <p:blipFill rotWithShape="1">
          <a:blip r:embed="rId4">
            <a:alphaModFix/>
          </a:blip>
          <a:srcRect b="36493" l="6507" r="0" t="45088"/>
          <a:stretch/>
        </p:blipFill>
        <p:spPr>
          <a:xfrm>
            <a:off x="702750" y="3914500"/>
            <a:ext cx="7517100" cy="373129"/>
          </a:xfrm>
          <a:prstGeom prst="rect">
            <a:avLst/>
          </a:prstGeom>
          <a:noFill/>
          <a:ln>
            <a:noFill/>
          </a:ln>
        </p:spPr>
      </p:pic>
      <p:pic>
        <p:nvPicPr>
          <p:cNvPr id="126" name="Google Shape;126;p13"/>
          <p:cNvPicPr preferRelativeResize="0"/>
          <p:nvPr/>
        </p:nvPicPr>
        <p:blipFill rotWithShape="1">
          <a:blip r:embed="rId4">
            <a:alphaModFix/>
          </a:blip>
          <a:srcRect b="0" l="6507" r="0" t="72851"/>
          <a:stretch/>
        </p:blipFill>
        <p:spPr>
          <a:xfrm>
            <a:off x="702750" y="4287623"/>
            <a:ext cx="7517076" cy="550002"/>
          </a:xfrm>
          <a:prstGeom prst="rect">
            <a:avLst/>
          </a:prstGeom>
          <a:noFill/>
          <a:ln>
            <a:noFill/>
          </a:ln>
        </p:spPr>
      </p:pic>
      <p:cxnSp>
        <p:nvCxnSpPr>
          <p:cNvPr id="127" name="Google Shape;127;p13"/>
          <p:cNvCxnSpPr/>
          <p:nvPr/>
        </p:nvCxnSpPr>
        <p:spPr>
          <a:xfrm flipH="1" rot="10800000">
            <a:off x="739700" y="3900200"/>
            <a:ext cx="7440000" cy="17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4"/>
          <p:cNvSpPr txBox="1"/>
          <p:nvPr/>
        </p:nvSpPr>
        <p:spPr>
          <a:xfrm>
            <a:off x="1028275" y="1763000"/>
            <a:ext cx="67065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dk1"/>
                </a:solidFill>
                <a:latin typeface="Lato"/>
                <a:ea typeface="Lato"/>
                <a:cs typeface="Lato"/>
                <a:sym typeface="Lato"/>
              </a:rPr>
              <a:t>Application </a:t>
            </a:r>
            <a:endParaRPr b="1" i="0" sz="30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3000"/>
              <a:buFont typeface="Arial"/>
              <a:buNone/>
            </a:pPr>
            <a:r>
              <a:rPr b="1" i="0" lang="en" sz="3000" u="none" cap="none" strike="noStrike">
                <a:solidFill>
                  <a:schemeClr val="dk1"/>
                </a:solidFill>
                <a:latin typeface="Lato"/>
                <a:ea typeface="Lato"/>
                <a:cs typeface="Lato"/>
                <a:sym typeface="Lato"/>
              </a:rPr>
              <a:t>Demo</a:t>
            </a:r>
            <a:endParaRPr b="0" i="0" sz="3000" u="none" cap="none" strike="noStrike">
              <a:solidFill>
                <a:schemeClr val="dk1"/>
              </a:solidFill>
              <a:latin typeface="Lato"/>
              <a:ea typeface="Lato"/>
              <a:cs typeface="Lato"/>
              <a:sym typeface="Lato"/>
            </a:endParaRPr>
          </a:p>
        </p:txBody>
      </p:sp>
      <p:cxnSp>
        <p:nvCxnSpPr>
          <p:cNvPr id="133" name="Google Shape;133;p14"/>
          <p:cNvCxnSpPr/>
          <p:nvPr/>
        </p:nvCxnSpPr>
        <p:spPr>
          <a:xfrm>
            <a:off x="1157424" y="2975599"/>
            <a:ext cx="882300" cy="300"/>
          </a:xfrm>
          <a:prstGeom prst="straightConnector1">
            <a:avLst/>
          </a:prstGeom>
          <a:noFill/>
          <a:ln cap="flat" cmpd="sng" w="28575">
            <a:solidFill>
              <a:srgbClr val="1A1A1A"/>
            </a:solidFill>
            <a:prstDash val="solid"/>
            <a:round/>
            <a:headEnd len="sm" w="sm" type="none"/>
            <a:tailEnd len="sm" w="sm" type="none"/>
          </a:ln>
        </p:spPr>
      </p:cxnSp>
      <p:pic>
        <p:nvPicPr>
          <p:cNvPr id="134" name="Google Shape;134;p14" title="Screen_Recording_20220519-233704.mp4">
            <a:hlinkClick r:id="rId3"/>
          </p:cNvPr>
          <p:cNvPicPr preferRelativeResize="0"/>
          <p:nvPr/>
        </p:nvPicPr>
        <p:blipFill rotWithShape="1">
          <a:blip r:embed="rId4">
            <a:alphaModFix/>
          </a:blip>
          <a:srcRect b="0" l="0" r="0" t="0"/>
          <a:stretch/>
        </p:blipFill>
        <p:spPr>
          <a:xfrm>
            <a:off x="5194675" y="25200"/>
            <a:ext cx="285655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5"/>
          <p:cNvPicPr preferRelativeResize="0"/>
          <p:nvPr/>
        </p:nvPicPr>
        <p:blipFill rotWithShape="1">
          <a:blip r:embed="rId3">
            <a:alphaModFix/>
          </a:blip>
          <a:srcRect b="0" l="0" r="0" t="0"/>
          <a:stretch/>
        </p:blipFill>
        <p:spPr>
          <a:xfrm>
            <a:off x="771525" y="1501625"/>
            <a:ext cx="7757201" cy="876825"/>
          </a:xfrm>
          <a:prstGeom prst="rect">
            <a:avLst/>
          </a:prstGeom>
          <a:noFill/>
          <a:ln cap="flat" cmpd="sng" w="9525">
            <a:solidFill>
              <a:srgbClr val="B7B7B7"/>
            </a:solidFill>
            <a:prstDash val="solid"/>
            <a:round/>
            <a:headEnd len="sm" w="sm" type="none"/>
            <a:tailEnd len="sm" w="sm" type="none"/>
          </a:ln>
        </p:spPr>
      </p:pic>
      <p:cxnSp>
        <p:nvCxnSpPr>
          <p:cNvPr id="140" name="Google Shape;140;p15"/>
          <p:cNvCxnSpPr/>
          <p:nvPr/>
        </p:nvCxnSpPr>
        <p:spPr>
          <a:xfrm>
            <a:off x="739700" y="713900"/>
            <a:ext cx="960900" cy="0"/>
          </a:xfrm>
          <a:prstGeom prst="straightConnector1">
            <a:avLst/>
          </a:prstGeom>
          <a:noFill/>
          <a:ln cap="flat" cmpd="sng" w="28575">
            <a:solidFill>
              <a:srgbClr val="1A1A1A"/>
            </a:solidFill>
            <a:prstDash val="solid"/>
            <a:round/>
            <a:headEnd len="sm" w="sm" type="none"/>
            <a:tailEnd len="sm" w="sm" type="none"/>
          </a:ln>
        </p:spPr>
      </p:cxnSp>
      <p:sp>
        <p:nvSpPr>
          <p:cNvPr id="141" name="Google Shape;141;p15"/>
          <p:cNvSpPr txBox="1"/>
          <p:nvPr/>
        </p:nvSpPr>
        <p:spPr>
          <a:xfrm>
            <a:off x="652475" y="1063875"/>
            <a:ext cx="3269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Dataset Snippet (Before Pre-Processing)</a:t>
            </a:r>
            <a:endParaRPr b="1" i="0" sz="1200" u="none" cap="none" strike="noStrike">
              <a:solidFill>
                <a:srgbClr val="000000"/>
              </a:solidFill>
              <a:latin typeface="Lato"/>
              <a:ea typeface="Lato"/>
              <a:cs typeface="Lato"/>
              <a:sym typeface="Lato"/>
            </a:endParaRPr>
          </a:p>
        </p:txBody>
      </p:sp>
      <p:sp>
        <p:nvSpPr>
          <p:cNvPr id="142" name="Google Shape;142;p15"/>
          <p:cNvSpPr txBox="1"/>
          <p:nvPr/>
        </p:nvSpPr>
        <p:spPr>
          <a:xfrm>
            <a:off x="652475" y="2816475"/>
            <a:ext cx="2855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Pre-Processed Data Snippet</a:t>
            </a:r>
            <a:endParaRPr b="1" i="0" sz="1200" u="none" cap="none" strike="noStrike">
              <a:solidFill>
                <a:srgbClr val="000000"/>
              </a:solidFill>
              <a:latin typeface="Lato"/>
              <a:ea typeface="Lato"/>
              <a:cs typeface="Lato"/>
              <a:sym typeface="Lato"/>
            </a:endParaRPr>
          </a:p>
        </p:txBody>
      </p:sp>
      <p:sp>
        <p:nvSpPr>
          <p:cNvPr id="143" name="Google Shape;143;p15"/>
          <p:cNvSpPr txBox="1"/>
          <p:nvPr/>
        </p:nvSpPr>
        <p:spPr>
          <a:xfrm>
            <a:off x="617075" y="188350"/>
            <a:ext cx="14301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Dataset </a:t>
            </a:r>
            <a:endParaRPr b="0" i="0" sz="1400" u="none" cap="none" strike="noStrike">
              <a:solidFill>
                <a:schemeClr val="dk1"/>
              </a:solidFill>
              <a:latin typeface="Lato"/>
              <a:ea typeface="Lato"/>
              <a:cs typeface="Lato"/>
              <a:sym typeface="Lato"/>
            </a:endParaRPr>
          </a:p>
        </p:txBody>
      </p:sp>
      <p:pic>
        <p:nvPicPr>
          <p:cNvPr id="144" name="Google Shape;144;p15"/>
          <p:cNvPicPr preferRelativeResize="0"/>
          <p:nvPr/>
        </p:nvPicPr>
        <p:blipFill rotWithShape="1">
          <a:blip r:embed="rId4">
            <a:alphaModFix/>
          </a:blip>
          <a:srcRect b="0" l="0" r="0" t="0"/>
          <a:stretch/>
        </p:blipFill>
        <p:spPr>
          <a:xfrm>
            <a:off x="771525" y="3277200"/>
            <a:ext cx="5353050"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692725" y="858525"/>
            <a:ext cx="7553400" cy="36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400">
                <a:solidFill>
                  <a:schemeClr val="dk1"/>
                </a:solidFill>
                <a:highlight>
                  <a:schemeClr val="lt1"/>
                </a:highlight>
                <a:latin typeface="Lato"/>
                <a:ea typeface="Lato"/>
                <a:cs typeface="Lato"/>
                <a:sym typeface="Lato"/>
              </a:rPr>
              <a:t>For Pre-Processing of Data: </a:t>
            </a:r>
            <a:endParaRPr b="1" sz="14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rPr b="1" lang="en" sz="1200">
                <a:solidFill>
                  <a:schemeClr val="dk1"/>
                </a:solidFill>
                <a:highlight>
                  <a:schemeClr val="lt1"/>
                </a:highlight>
                <a:latin typeface="Lato"/>
                <a:ea typeface="Lato"/>
                <a:cs typeface="Lato"/>
                <a:sym typeface="Lato"/>
              </a:rPr>
              <a:t>Normalization</a:t>
            </a:r>
            <a:r>
              <a:rPr lang="en" sz="1200">
                <a:solidFill>
                  <a:schemeClr val="dk1"/>
                </a:solidFill>
                <a:highlight>
                  <a:schemeClr val="lt1"/>
                </a:highlight>
                <a:latin typeface="Lato"/>
                <a:ea typeface="Lato"/>
                <a:cs typeface="Lato"/>
                <a:sym typeface="Lato"/>
              </a:rPr>
              <a:t>: It is a feature scaling technique. All the values are scaled down to lie between 0-1. In general for a feature min-max normalization follows:</a:t>
            </a:r>
            <a:endParaRPr sz="12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rPr lang="en" sz="1200">
                <a:solidFill>
                  <a:schemeClr val="dk1"/>
                </a:solidFill>
                <a:highlight>
                  <a:schemeClr val="lt1"/>
                </a:highlight>
                <a:latin typeface="Lato"/>
                <a:ea typeface="Lato"/>
                <a:cs typeface="Lato"/>
                <a:sym typeface="Lato"/>
              </a:rPr>
              <a:t>                                                                                                                                 </a:t>
            </a:r>
            <a:endParaRPr sz="12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t/>
            </a:r>
            <a:endParaRPr sz="12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rPr b="1" lang="en" sz="1400">
                <a:solidFill>
                  <a:schemeClr val="dk1"/>
                </a:solidFill>
                <a:highlight>
                  <a:schemeClr val="lt1"/>
                </a:highlight>
                <a:latin typeface="Lato"/>
                <a:ea typeface="Lato"/>
                <a:cs typeface="Lato"/>
                <a:sym typeface="Lato"/>
              </a:rPr>
              <a:t>For Calculating Correlation Between Input Features &amp; Smartphone Addiction: </a:t>
            </a:r>
            <a:endParaRPr b="1" sz="14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0"/>
              </a:spcAft>
              <a:buSzPts val="1800"/>
              <a:buNone/>
            </a:pPr>
            <a:r>
              <a:rPr b="1" lang="en" sz="1200">
                <a:solidFill>
                  <a:schemeClr val="dk1"/>
                </a:solidFill>
                <a:highlight>
                  <a:schemeClr val="lt1"/>
                </a:highlight>
                <a:latin typeface="Lato"/>
                <a:ea typeface="Lato"/>
                <a:cs typeface="Lato"/>
                <a:sym typeface="Lato"/>
              </a:rPr>
              <a:t>Pearson Correlation Coefficient</a:t>
            </a:r>
            <a:r>
              <a:rPr lang="en" sz="1200">
                <a:solidFill>
                  <a:schemeClr val="dk1"/>
                </a:solidFill>
                <a:highlight>
                  <a:schemeClr val="lt1"/>
                </a:highlight>
                <a:latin typeface="Lato"/>
                <a:ea typeface="Lato"/>
                <a:cs typeface="Lato"/>
                <a:sym typeface="Lato"/>
              </a:rPr>
              <a:t>: It is a linear correlation coefficient that returns a value of between -1 and +1. A -1 means there is a strong negative correlation and +1 means that there is a strong positive correlation. A 0 means that there is no correlation </a:t>
            </a:r>
            <a:endParaRPr sz="1200">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1200"/>
              </a:spcAft>
              <a:buSzPts val="1800"/>
              <a:buNone/>
            </a:pPr>
            <a:r>
              <a:t/>
            </a:r>
            <a:endParaRPr sz="1400">
              <a:solidFill>
                <a:schemeClr val="dk1"/>
              </a:solidFill>
              <a:highlight>
                <a:schemeClr val="lt1"/>
              </a:highlight>
            </a:endParaRPr>
          </a:p>
        </p:txBody>
      </p:sp>
      <p:pic>
        <p:nvPicPr>
          <p:cNvPr id="150" name="Google Shape;150;p16"/>
          <p:cNvPicPr preferRelativeResize="0"/>
          <p:nvPr/>
        </p:nvPicPr>
        <p:blipFill rotWithShape="1">
          <a:blip r:embed="rId3">
            <a:alphaModFix/>
          </a:blip>
          <a:srcRect b="7398" l="17078" r="19267" t="24532"/>
          <a:stretch/>
        </p:blipFill>
        <p:spPr>
          <a:xfrm>
            <a:off x="3137300" y="1771850"/>
            <a:ext cx="2422906" cy="680763"/>
          </a:xfrm>
          <a:prstGeom prst="rect">
            <a:avLst/>
          </a:prstGeom>
          <a:noFill/>
          <a:ln>
            <a:noFill/>
          </a:ln>
        </p:spPr>
      </p:pic>
      <p:pic>
        <p:nvPicPr>
          <p:cNvPr id="151" name="Google Shape;151;p16"/>
          <p:cNvPicPr preferRelativeResize="0"/>
          <p:nvPr/>
        </p:nvPicPr>
        <p:blipFill rotWithShape="1">
          <a:blip r:embed="rId4">
            <a:alphaModFix/>
          </a:blip>
          <a:srcRect b="0" l="0" r="0" t="0"/>
          <a:stretch/>
        </p:blipFill>
        <p:spPr>
          <a:xfrm>
            <a:off x="2880525" y="3603350"/>
            <a:ext cx="3105898" cy="864900"/>
          </a:xfrm>
          <a:prstGeom prst="rect">
            <a:avLst/>
          </a:prstGeom>
          <a:noFill/>
          <a:ln>
            <a:noFill/>
          </a:ln>
        </p:spPr>
      </p:pic>
      <p:sp>
        <p:nvSpPr>
          <p:cNvPr id="152" name="Google Shape;152;p16"/>
          <p:cNvSpPr txBox="1"/>
          <p:nvPr/>
        </p:nvSpPr>
        <p:spPr>
          <a:xfrm>
            <a:off x="540325" y="206450"/>
            <a:ext cx="5646000" cy="52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Lato"/>
                <a:ea typeface="Lato"/>
                <a:cs typeface="Lato"/>
                <a:sym typeface="Lato"/>
              </a:rPr>
              <a:t> Concepts Used</a:t>
            </a:r>
            <a:endParaRPr b="0" i="0" sz="1400" u="none" cap="none" strike="noStrike">
              <a:solidFill>
                <a:schemeClr val="dk1"/>
              </a:solidFill>
              <a:latin typeface="Lato"/>
              <a:ea typeface="Lato"/>
              <a:cs typeface="Lato"/>
              <a:sym typeface="Lato"/>
            </a:endParaRPr>
          </a:p>
        </p:txBody>
      </p:sp>
      <p:cxnSp>
        <p:nvCxnSpPr>
          <p:cNvPr id="153" name="Google Shape;153;p16"/>
          <p:cNvCxnSpPr/>
          <p:nvPr/>
        </p:nvCxnSpPr>
        <p:spPr>
          <a:xfrm>
            <a:off x="739700" y="713900"/>
            <a:ext cx="1832100" cy="17100"/>
          </a:xfrm>
          <a:prstGeom prst="straightConnector1">
            <a:avLst/>
          </a:prstGeom>
          <a:noFill/>
          <a:ln cap="flat" cmpd="sng" w="28575">
            <a:solidFill>
              <a:srgbClr val="1A1A1A"/>
            </a:solidFill>
            <a:prstDash val="solid"/>
            <a:round/>
            <a:headEnd len="sm" w="sm" type="none"/>
            <a:tailEnd len="sm" w="sm" type="none"/>
          </a:ln>
        </p:spPr>
      </p:cxnSp>
      <p:sp>
        <p:nvSpPr>
          <p:cNvPr id="154" name="Google Shape;154;p16"/>
          <p:cNvSpPr txBox="1"/>
          <p:nvPr/>
        </p:nvSpPr>
        <p:spPr>
          <a:xfrm>
            <a:off x="685800" y="4436175"/>
            <a:ext cx="6082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where x: each data point of dependent variable;    m</a:t>
            </a:r>
            <a:r>
              <a:rPr b="0" baseline="-25000" i="0" lang="en" sz="1200" u="none" cap="none" strike="noStrike">
                <a:solidFill>
                  <a:srgbClr val="000000"/>
                </a:solidFill>
                <a:latin typeface="Lato"/>
                <a:ea typeface="Lato"/>
                <a:cs typeface="Lato"/>
                <a:sym typeface="Lato"/>
              </a:rPr>
              <a:t>x</a:t>
            </a:r>
            <a:r>
              <a:rPr b="0" i="0" lang="en" sz="1200" u="none" cap="none" strike="noStrike">
                <a:solidFill>
                  <a:srgbClr val="000000"/>
                </a:solidFill>
                <a:latin typeface="Lato"/>
                <a:ea typeface="Lato"/>
                <a:cs typeface="Lato"/>
                <a:sym typeface="Lato"/>
              </a:rPr>
              <a:t>: mean of all x</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               y: </a:t>
            </a:r>
            <a:r>
              <a:rPr b="0" i="0" lang="en" sz="1200" u="none" cap="none" strike="noStrike">
                <a:solidFill>
                  <a:schemeClr val="dk1"/>
                </a:solidFill>
                <a:latin typeface="Lato"/>
                <a:ea typeface="Lato"/>
                <a:cs typeface="Lato"/>
                <a:sym typeface="Lato"/>
              </a:rPr>
              <a:t>each data point of independent variable;    m</a:t>
            </a:r>
            <a:r>
              <a:rPr b="0" baseline="-25000" i="0" lang="en" sz="1200" u="none" cap="none" strike="noStrike">
                <a:solidFill>
                  <a:schemeClr val="dk1"/>
                </a:solidFill>
                <a:latin typeface="Lato"/>
                <a:ea typeface="Lato"/>
                <a:cs typeface="Lato"/>
                <a:sym typeface="Lato"/>
              </a:rPr>
              <a:t>y</a:t>
            </a:r>
            <a:r>
              <a:rPr b="0" i="0" lang="en" sz="1200" u="none" cap="none" strike="noStrike">
                <a:solidFill>
                  <a:schemeClr val="dk1"/>
                </a:solidFill>
                <a:latin typeface="Lato"/>
                <a:ea typeface="Lato"/>
                <a:cs typeface="Lato"/>
                <a:sym typeface="Lato"/>
              </a:rPr>
              <a:t>: mean of all y</a:t>
            </a:r>
            <a:endParaRPr b="0" i="0" sz="12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