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13"/>
  </p:notesMasterIdLst>
  <p:handoutMasterIdLst>
    <p:handoutMasterId r:id="rId14"/>
  </p:handoutMasterIdLst>
  <p:sldIdLst>
    <p:sldId id="300" r:id="rId2"/>
    <p:sldId id="258" r:id="rId3"/>
    <p:sldId id="299" r:id="rId4"/>
    <p:sldId id="315" r:id="rId5"/>
    <p:sldId id="316" r:id="rId6"/>
    <p:sldId id="317" r:id="rId7"/>
    <p:sldId id="261" r:id="rId8"/>
    <p:sldId id="318" r:id="rId9"/>
    <p:sldId id="289" r:id="rId10"/>
    <p:sldId id="31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dit Gupta" initials="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65767-867D-4489-902B-AFEAE37BA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C4AE8-93B6-44BA-A5F7-B1F39BF18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133E-97ED-4707-A5F1-0A48245B82A0}" type="datetimeFigureOut">
              <a:rPr lang="en-IN" smtClean="0"/>
              <a:t>19-05-2018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D3099-572A-4516-A970-E676EE6256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4FDAD-41CE-4AE0-A386-7116D44A6C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6B9F3-3D6F-46A5-B534-4BBDFE525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14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938F5-EBC7-4D77-9FA4-354DEED6934B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31F6-B375-4906-AC15-40CD3FE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C11D-A211-481D-B1D2-96D0F830EB99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insofe">
            <a:extLst>
              <a:ext uri="{FF2B5EF4-FFF2-40B4-BE49-F238E27FC236}">
                <a16:creationId xmlns:a16="http://schemas.microsoft.com/office/drawing/2014/main" id="{E422E0DD-3E1F-496B-8814-9906549BE9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0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F4A8-87A6-4AE4-A2F2-BCA074B1F83C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04B9-7B69-48D5-9A22-6262B7FC4862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insofe">
            <a:extLst>
              <a:ext uri="{FF2B5EF4-FFF2-40B4-BE49-F238E27FC236}">
                <a16:creationId xmlns:a16="http://schemas.microsoft.com/office/drawing/2014/main" id="{75D9F628-866A-416F-B008-95E120B5F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933-C120-45E2-84FC-3A5CC86D7C0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AEB44-6041-4644-9836-7DAE74F75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D13D-D3CE-4553-836A-28EE672CA04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insofe">
            <a:extLst>
              <a:ext uri="{FF2B5EF4-FFF2-40B4-BE49-F238E27FC236}">
                <a16:creationId xmlns:a16="http://schemas.microsoft.com/office/drawing/2014/main" id="{CF8EF9E8-10C0-43E9-A789-8959D45F5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31F-23FA-4A6D-B7C5-51CF70C2025F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2CEC-816C-40F1-8A06-4CDA857A76F5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E0249-DB81-4F83-ADC9-C70DC61405A8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3" y="6454511"/>
            <a:ext cx="5474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1AEB44-6041-4644-9836-7DAE74F75D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8" name="Picture 4" descr="Image result for insofe">
            <a:extLst>
              <a:ext uri="{FF2B5EF4-FFF2-40B4-BE49-F238E27FC236}">
                <a16:creationId xmlns:a16="http://schemas.microsoft.com/office/drawing/2014/main" id="{B6633E2C-9D31-451C-AB21-7CA7569CCF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5BC-F30B-45FB-99C5-AF8FC50C37D0}" type="datetime1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Image result for insofe">
            <a:extLst>
              <a:ext uri="{FF2B5EF4-FFF2-40B4-BE49-F238E27FC236}">
                <a16:creationId xmlns:a16="http://schemas.microsoft.com/office/drawing/2014/main" id="{30B35D20-4EA3-4D3D-9942-E376FBE9C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16C46-C1E4-4536-AB75-F1F43F4A2CF7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Image result for insofe">
            <a:extLst>
              <a:ext uri="{FF2B5EF4-FFF2-40B4-BE49-F238E27FC236}">
                <a16:creationId xmlns:a16="http://schemas.microsoft.com/office/drawing/2014/main" id="{A476C0CE-F169-4CD4-A94F-56B0D9D001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8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21A0-8692-4E77-80EC-FDF0324234AF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Image result for insofe">
            <a:extLst>
              <a:ext uri="{FF2B5EF4-FFF2-40B4-BE49-F238E27FC236}">
                <a16:creationId xmlns:a16="http://schemas.microsoft.com/office/drawing/2014/main" id="{46FD81ED-9144-4FD4-956E-D96CD9A8F1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D23DF6-57B1-4A96-809E-CB0C5267F22D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173" y="6446837"/>
            <a:ext cx="500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6D1AEB44-6041-4644-9836-7DAE74F75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Image result for insofe">
            <a:extLst>
              <a:ext uri="{FF2B5EF4-FFF2-40B4-BE49-F238E27FC236}">
                <a16:creationId xmlns:a16="http://schemas.microsoft.com/office/drawing/2014/main" id="{059DCD36-34EB-42B9-BD1B-67920416D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6310585"/>
            <a:ext cx="547415" cy="5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4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2103516/negative-altitude-valu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CB02-CF63-48D5-8295-5B1A04D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933-C120-45E2-84FC-3A5CC86D7C05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38072-258C-4024-9E9D-7FB6ED09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C67C69D-C45C-469A-AE6D-2AD46599CE3E}"/>
              </a:ext>
            </a:extLst>
          </p:cNvPr>
          <p:cNvSpPr txBox="1">
            <a:spLocks/>
          </p:cNvSpPr>
          <p:nvPr/>
        </p:nvSpPr>
        <p:spPr>
          <a:xfrm>
            <a:off x="1523997" y="4385266"/>
            <a:ext cx="9144000" cy="165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</a:t>
            </a:r>
            <a:endParaRPr lang="en-US" sz="3600" dirty="0">
              <a:ln w="0"/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900" dirty="0">
                <a:ln w="0"/>
                <a:solidFill>
                  <a:schemeClr val="tx1"/>
                </a:solidFill>
                <a:cs typeface="Arial" panose="020B0604020202020204" pitchFamily="34" charset="0"/>
              </a:rPr>
              <a:t>Mudit Gupta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8B595-7C78-4749-837D-A75B338FE9C3}"/>
              </a:ext>
            </a:extLst>
          </p:cNvPr>
          <p:cNvSpPr txBox="1"/>
          <p:nvPr/>
        </p:nvSpPr>
        <p:spPr>
          <a:xfrm>
            <a:off x="446312" y="146437"/>
            <a:ext cx="11299371" cy="12157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 err="1"/>
              <a:t>MiTH</a:t>
            </a:r>
            <a:endParaRPr lang="en-US" sz="4000" dirty="0"/>
          </a:p>
          <a:p>
            <a:pPr algn="ctr"/>
            <a:endParaRPr lang="en-US" sz="3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6B858-8F5D-43DA-A70C-B28BDDD1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49" y="2594950"/>
            <a:ext cx="1668099" cy="16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B121-5C5D-4840-9572-D051784D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Naïve Bayes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3139C1-9414-4ED0-9E66-16B3CCE080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7" y="3108118"/>
            <a:ext cx="1862958" cy="181519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8BC6C8-E144-4B1A-AC73-6940F3930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92" y="3102830"/>
            <a:ext cx="1588942" cy="160312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BB9BB-1018-4C06-B796-7982862C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E31F-23FA-4A6D-B7C5-51CF70C2025F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1B6F-14B2-43B5-A242-A07DF89A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1A1E-57A3-418E-BAE0-6FF768FA91C6}"/>
              </a:ext>
            </a:extLst>
          </p:cNvPr>
          <p:cNvSpPr/>
          <p:nvPr/>
        </p:nvSpPr>
        <p:spPr>
          <a:xfrm>
            <a:off x="3104835" y="2163000"/>
            <a:ext cx="1351722" cy="519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9198E-123A-4628-BF58-AEEFB526AFCB}"/>
              </a:ext>
            </a:extLst>
          </p:cNvPr>
          <p:cNvSpPr/>
          <p:nvPr/>
        </p:nvSpPr>
        <p:spPr>
          <a:xfrm>
            <a:off x="8038102" y="2160356"/>
            <a:ext cx="1351722" cy="519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5883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4904" y="2207623"/>
            <a:ext cx="5813470" cy="11695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1" cap="none" spc="0" dirty="0">
                <a:ln w="0"/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833ED-6A27-4A1F-AB74-4912391D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5853-76CC-4635-9643-F78081DD4AF2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AC19-A357-42F1-ABFE-DAE0801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86603"/>
            <a:ext cx="10859845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      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11577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 predict whether water point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Functional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Non - functional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D08-1B8F-4957-BA0C-5D8892D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0988-C7A1-48B4-A64F-8B27CB114386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BCF2-945D-47FC-8E67-7FAA3CE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58236CB-7C2E-435A-8CE5-3E3AEA7FD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60344"/>
              </p:ext>
            </p:extLst>
          </p:nvPr>
        </p:nvGraphicFramePr>
        <p:xfrm>
          <a:off x="98425" y="98425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resentation" r:id="rId3" imgW="1015920" imgH="571680" progId="PowerPoint.Show.12">
                  <p:embed/>
                </p:oleObj>
              </mc:Choice>
              <mc:Fallback>
                <p:oleObj name="Presentation" r:id="rId3" imgW="1015920" imgH="5716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016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86603"/>
            <a:ext cx="10859845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       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11577"/>
            <a:ext cx="10058400" cy="4022725"/>
          </a:xfrm>
        </p:spPr>
        <p:txBody>
          <a:bodyPr>
            <a:normAutofit/>
          </a:bodyPr>
          <a:lstStyle/>
          <a:p>
            <a:r>
              <a:rPr lang="en-IN" dirty="0" err="1"/>
              <a:t>Scheme_name</a:t>
            </a:r>
            <a:r>
              <a:rPr lang="en-IN" dirty="0"/>
              <a:t> has the most no. of missing values, remove it(if possible).</a:t>
            </a:r>
          </a:p>
          <a:p>
            <a:r>
              <a:rPr lang="en-IN" dirty="0" err="1"/>
              <a:t>Organization_surveyed</a:t>
            </a:r>
            <a:r>
              <a:rPr lang="en-IN" dirty="0"/>
              <a:t> has one value in whole, drop it.</a:t>
            </a:r>
          </a:p>
          <a:p>
            <a:pPr lvl="0"/>
            <a:r>
              <a:rPr lang="en-IN" dirty="0" err="1"/>
              <a:t>Gps_height</a:t>
            </a:r>
            <a:r>
              <a:rPr lang="en-IN" dirty="0"/>
              <a:t> has some negative values.</a:t>
            </a:r>
          </a:p>
          <a:p>
            <a:pPr lvl="0"/>
            <a:r>
              <a:rPr lang="en-IN" dirty="0"/>
              <a:t>table(sign(</a:t>
            </a:r>
            <a:r>
              <a:rPr lang="en-IN" dirty="0" err="1"/>
              <a:t>train$Gps_height</a:t>
            </a:r>
            <a:r>
              <a:rPr lang="en-IN" dirty="0"/>
              <a:t>))</a:t>
            </a:r>
          </a:p>
          <a:p>
            <a:pPr lvl="1"/>
            <a:r>
              <a:rPr lang="en-IN" sz="2000" dirty="0"/>
              <a:t>2.6 for test (% of -</a:t>
            </a:r>
            <a:r>
              <a:rPr lang="en-IN" sz="2000" dirty="0" err="1"/>
              <a:t>ve</a:t>
            </a:r>
            <a:r>
              <a:rPr lang="en-IN" sz="2000" dirty="0"/>
              <a:t> values for the whole data)</a:t>
            </a:r>
          </a:p>
          <a:p>
            <a:pPr lvl="1"/>
            <a:r>
              <a:rPr lang="en-IN" sz="2000" dirty="0"/>
              <a:t>2.6 for train (% of -</a:t>
            </a:r>
            <a:r>
              <a:rPr lang="en-IN" sz="2000" dirty="0" err="1"/>
              <a:t>ve</a:t>
            </a:r>
            <a:r>
              <a:rPr lang="en-IN" sz="2000" dirty="0"/>
              <a:t> values for the whole data)</a:t>
            </a:r>
          </a:p>
          <a:p>
            <a:pPr lvl="1"/>
            <a:r>
              <a:rPr lang="en-IN" sz="2000" dirty="0"/>
              <a:t>Should we remove or should we keep? Decision making</a:t>
            </a:r>
          </a:p>
          <a:p>
            <a:r>
              <a:rPr lang="en-IN" dirty="0"/>
              <a:t>Keep it (</a:t>
            </a:r>
            <a:r>
              <a:rPr lang="en-IN" b="1" dirty="0"/>
              <a:t>refer it to this link</a:t>
            </a:r>
            <a:r>
              <a:rPr lang="en-IN" dirty="0"/>
              <a:t> </a:t>
            </a:r>
            <a:r>
              <a:rPr lang="en-IN" u="sng" dirty="0">
                <a:hlinkClick r:id="rId2"/>
              </a:rPr>
              <a:t>negative altitude</a:t>
            </a:r>
            <a:r>
              <a:rPr lang="en-IN" dirty="0"/>
              <a:t> 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D08-1B8F-4957-BA0C-5D8892D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0988-C7A1-48B4-A64F-8B27CB114386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BCF2-945D-47FC-8E67-7FAA3CE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86603"/>
            <a:ext cx="10859845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       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11577"/>
            <a:ext cx="10058400" cy="4022725"/>
          </a:xfrm>
        </p:spPr>
        <p:txBody>
          <a:bodyPr>
            <a:noAutofit/>
          </a:bodyPr>
          <a:lstStyle/>
          <a:p>
            <a:r>
              <a:rPr lang="en-IN" dirty="0"/>
              <a:t>They are separated from both the train and test and can be analysed later.</a:t>
            </a:r>
          </a:p>
          <a:p>
            <a:pPr lvl="0"/>
            <a:r>
              <a:rPr lang="en-IN" dirty="0"/>
              <a:t>Population column has outliers in train dataset. (can remove them)</a:t>
            </a:r>
          </a:p>
          <a:p>
            <a:pPr lvl="1"/>
            <a:r>
              <a:rPr lang="en-IN" sz="2000" dirty="0"/>
              <a:t>Above 4000 have been considered as outliers</a:t>
            </a:r>
          </a:p>
          <a:p>
            <a:pPr lvl="1"/>
            <a:r>
              <a:rPr lang="en-IN" sz="2000" dirty="0"/>
              <a:t>They are separated from both the train and test and can be analysed later.</a:t>
            </a:r>
          </a:p>
          <a:p>
            <a:pPr lvl="0"/>
            <a:r>
              <a:rPr lang="en-IN" dirty="0" err="1"/>
              <a:t>Gps_height</a:t>
            </a:r>
            <a:r>
              <a:rPr lang="en-IN" dirty="0"/>
              <a:t>, population have lots of 0 values present in whole(distribution check).</a:t>
            </a:r>
          </a:p>
          <a:p>
            <a:pPr lvl="0"/>
            <a:r>
              <a:rPr lang="en-IN" dirty="0"/>
              <a:t>Organization funding has 2 types of entries with </a:t>
            </a:r>
            <a:r>
              <a:rPr lang="en-IN" dirty="0" err="1"/>
              <a:t>lorg</a:t>
            </a:r>
            <a:r>
              <a:rPr lang="en-IN" dirty="0"/>
              <a:t> and Org.</a:t>
            </a:r>
          </a:p>
          <a:p>
            <a:pPr lvl="0"/>
            <a:r>
              <a:rPr lang="en-IN" dirty="0" err="1"/>
              <a:t>Company_installed</a:t>
            </a:r>
            <a:r>
              <a:rPr lang="en-IN" dirty="0"/>
              <a:t> and </a:t>
            </a:r>
            <a:r>
              <a:rPr lang="en-IN" dirty="0" err="1"/>
              <a:t>organization_funding</a:t>
            </a:r>
            <a:r>
              <a:rPr lang="en-IN" dirty="0"/>
              <a:t> are to really taken care of, visualize</a:t>
            </a:r>
          </a:p>
          <a:p>
            <a:r>
              <a:rPr lang="en-IN" dirty="0"/>
              <a:t>Values where NA’s are to be placed are </a:t>
            </a:r>
            <a:br>
              <a:rPr lang="en-IN" dirty="0"/>
            </a:br>
            <a:r>
              <a:rPr lang="en-IN" dirty="0" err="1"/>
              <a:t>na.strings</a:t>
            </a:r>
            <a:r>
              <a:rPr lang="en-IN" dirty="0"/>
              <a:t> = c(' ','','</a:t>
            </a:r>
            <a:r>
              <a:rPr lang="en-IN" dirty="0" err="1"/>
              <a:t>Unknown','NA</a:t>
            </a:r>
            <a:r>
              <a:rPr lang="en-IN" dirty="0"/>
              <a:t>','-','NA ',' NA’)</a:t>
            </a:r>
          </a:p>
          <a:p>
            <a:r>
              <a:rPr lang="en-IN" dirty="0"/>
              <a:t>0’s in </a:t>
            </a:r>
            <a:r>
              <a:rPr lang="en-IN" dirty="0" err="1"/>
              <a:t>Gps_height</a:t>
            </a:r>
            <a:r>
              <a:rPr lang="en-IN" dirty="0"/>
              <a:t> and payment are to be observed carefully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D08-1B8F-4957-BA0C-5D8892D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0988-C7A1-48B4-A64F-8B27CB114386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BCF2-945D-47FC-8E67-7FAA3CE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86603"/>
            <a:ext cx="10859845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       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11577"/>
            <a:ext cx="10058400" cy="4022725"/>
          </a:xfrm>
        </p:spPr>
        <p:txBody>
          <a:bodyPr>
            <a:noAutofit/>
          </a:bodyPr>
          <a:lstStyle/>
          <a:p>
            <a:pPr lvl="0"/>
            <a:r>
              <a:rPr lang="en-IN" dirty="0" err="1"/>
              <a:t>Gps_height</a:t>
            </a:r>
            <a:r>
              <a:rPr lang="en-IN" dirty="0"/>
              <a:t>, </a:t>
            </a:r>
            <a:r>
              <a:rPr lang="en-IN" dirty="0" err="1"/>
              <a:t>water_quality</a:t>
            </a:r>
            <a:r>
              <a:rPr lang="en-IN" dirty="0"/>
              <a:t> and </a:t>
            </a:r>
            <a:r>
              <a:rPr lang="en-IN" dirty="0" err="1"/>
              <a:t>quality_group</a:t>
            </a:r>
            <a:r>
              <a:rPr lang="en-IN" dirty="0"/>
              <a:t> are to be observed</a:t>
            </a:r>
          </a:p>
          <a:p>
            <a:pPr lvl="0"/>
            <a:r>
              <a:rPr lang="en-IN" dirty="0" err="1"/>
              <a:t>Gps_height</a:t>
            </a:r>
            <a:r>
              <a:rPr lang="en-IN" dirty="0"/>
              <a:t>, </a:t>
            </a:r>
            <a:r>
              <a:rPr lang="en-IN" dirty="0" err="1"/>
              <a:t>water_quality</a:t>
            </a:r>
            <a:r>
              <a:rPr lang="en-IN" dirty="0"/>
              <a:t> and </a:t>
            </a:r>
            <a:r>
              <a:rPr lang="en-IN" dirty="0" err="1"/>
              <a:t>quality_group</a:t>
            </a:r>
            <a:r>
              <a:rPr lang="en-IN" dirty="0"/>
              <a:t> v/s </a:t>
            </a:r>
            <a:r>
              <a:rPr lang="en-IN" dirty="0" err="1"/>
              <a:t>quantity_group</a:t>
            </a:r>
            <a:endParaRPr lang="en-IN" dirty="0"/>
          </a:p>
          <a:p>
            <a:pPr lvl="0"/>
            <a:r>
              <a:rPr lang="en-IN" dirty="0"/>
              <a:t>Quantity and quantity group are similar</a:t>
            </a:r>
          </a:p>
          <a:p>
            <a:pPr lvl="0"/>
            <a:r>
              <a:rPr lang="en-IN" dirty="0" err="1"/>
              <a:t>Gps_height</a:t>
            </a:r>
            <a:r>
              <a:rPr lang="en-IN" dirty="0"/>
              <a:t> v/s source, is there any relationship</a:t>
            </a:r>
          </a:p>
          <a:p>
            <a:pPr lvl="0"/>
            <a:r>
              <a:rPr lang="en-IN" dirty="0"/>
              <a:t>Source and source type are almost similar</a:t>
            </a:r>
          </a:p>
          <a:p>
            <a:pPr lvl="1"/>
            <a:r>
              <a:rPr lang="en-IN" sz="2000" dirty="0"/>
              <a:t>Source type has modified values of Source</a:t>
            </a:r>
          </a:p>
          <a:p>
            <a:pPr lvl="1"/>
            <a:r>
              <a:rPr lang="en-IN" sz="2000" dirty="0"/>
              <a:t>For ex</a:t>
            </a:r>
          </a:p>
          <a:p>
            <a:pPr lvl="2"/>
            <a:r>
              <a:rPr lang="en-IN" sz="2000" dirty="0"/>
              <a:t>Machine </a:t>
            </a:r>
            <a:r>
              <a:rPr lang="en-IN" sz="2000" dirty="0" err="1"/>
              <a:t>dbh</a:t>
            </a:r>
            <a:r>
              <a:rPr lang="en-IN" sz="2000" dirty="0"/>
              <a:t> -&gt; borehole</a:t>
            </a:r>
          </a:p>
          <a:p>
            <a:pPr lvl="2"/>
            <a:r>
              <a:rPr lang="en-IN" sz="2000" dirty="0"/>
              <a:t>River -&gt; river/lake </a:t>
            </a:r>
          </a:p>
          <a:p>
            <a:pPr lvl="1"/>
            <a:r>
              <a:rPr lang="en-IN" sz="2000" dirty="0"/>
              <a:t>Find more such values and drop one column after modification</a:t>
            </a:r>
          </a:p>
          <a:p>
            <a:pPr lvl="0"/>
            <a:r>
              <a:rPr lang="en-IN" dirty="0" err="1"/>
              <a:t>Gps_height</a:t>
            </a:r>
            <a:r>
              <a:rPr lang="en-IN" dirty="0"/>
              <a:t> </a:t>
            </a:r>
            <a:r>
              <a:rPr lang="en-IN" dirty="0" err="1"/>
              <a:t>source_type</a:t>
            </a:r>
            <a:r>
              <a:rPr lang="en-IN" dirty="0"/>
              <a:t> and </a:t>
            </a:r>
            <a:r>
              <a:rPr lang="en-IN" dirty="0" err="1"/>
              <a:t>source_class</a:t>
            </a:r>
            <a:r>
              <a:rPr lang="en-IN" dirty="0"/>
              <a:t>, any relation?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D08-1B8F-4957-BA0C-5D8892D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0988-C7A1-48B4-A64F-8B27CB114386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BCF2-945D-47FC-8E67-7FAA3CE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286603"/>
            <a:ext cx="10859845" cy="14507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       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911577"/>
            <a:ext cx="10058400" cy="4022725"/>
          </a:xfrm>
        </p:spPr>
        <p:txBody>
          <a:bodyPr>
            <a:noAutofit/>
          </a:bodyPr>
          <a:lstStyle/>
          <a:p>
            <a:pPr lvl="0"/>
            <a:r>
              <a:rPr lang="en-IN" dirty="0" err="1"/>
              <a:t>Waterpoint_type</a:t>
            </a:r>
            <a:r>
              <a:rPr lang="en-IN" dirty="0"/>
              <a:t> and </a:t>
            </a:r>
            <a:r>
              <a:rPr lang="en-IN" dirty="0" err="1"/>
              <a:t>waterpoint_type</a:t>
            </a:r>
            <a:r>
              <a:rPr lang="en-IN" dirty="0"/>
              <a:t> group are similar or not</a:t>
            </a:r>
          </a:p>
          <a:p>
            <a:pPr lvl="0"/>
            <a:r>
              <a:rPr lang="en-IN" dirty="0"/>
              <a:t>Drop id column from train and test</a:t>
            </a:r>
          </a:p>
          <a:p>
            <a:pPr lvl="0"/>
            <a:r>
              <a:rPr lang="en-IN" dirty="0"/>
              <a:t>remove observations from population_above_4000_train from </a:t>
            </a:r>
            <a:r>
              <a:rPr lang="en-IN" dirty="0" err="1"/>
              <a:t>train_labels</a:t>
            </a:r>
            <a:r>
              <a:rPr lang="en-IN" dirty="0"/>
              <a:t> as well</a:t>
            </a:r>
          </a:p>
          <a:p>
            <a:pPr lvl="0"/>
            <a:r>
              <a:rPr lang="en-IN" dirty="0" err="1"/>
              <a:t>organization_funding</a:t>
            </a:r>
            <a:r>
              <a:rPr lang="en-IN" dirty="0"/>
              <a:t> and </a:t>
            </a:r>
            <a:r>
              <a:rPr lang="en-IN" dirty="0" err="1"/>
              <a:t>company_installed</a:t>
            </a:r>
            <a:r>
              <a:rPr lang="en-IN" dirty="0"/>
              <a:t> cannot have 0 values and are considered to be NA</a:t>
            </a:r>
          </a:p>
          <a:p>
            <a:pPr lvl="0"/>
            <a:r>
              <a:rPr lang="en-IN" dirty="0" err="1"/>
              <a:t>Amount_of_water</a:t>
            </a:r>
            <a:r>
              <a:rPr lang="en-IN" dirty="0"/>
              <a:t> has 0’s</a:t>
            </a:r>
          </a:p>
          <a:p>
            <a:pPr lvl="0"/>
            <a:r>
              <a:rPr lang="en-IN" dirty="0" err="1"/>
              <a:t>Amount_of_water</a:t>
            </a:r>
            <a:r>
              <a:rPr lang="en-IN" dirty="0"/>
              <a:t> is to be categorized on a different scale</a:t>
            </a:r>
          </a:p>
          <a:p>
            <a:pPr lvl="1"/>
            <a:r>
              <a:rPr lang="en-IN" dirty="0"/>
              <a:t>Above 10k to be categorized as 2</a:t>
            </a:r>
          </a:p>
          <a:p>
            <a:pPr lvl="1"/>
            <a:r>
              <a:rPr lang="en-IN" dirty="0"/>
              <a:t>Between 3k and 9k to be categorized as 1</a:t>
            </a:r>
          </a:p>
          <a:p>
            <a:r>
              <a:rPr lang="en-IN" dirty="0"/>
              <a:t>Less than 3k to be categorized as 0</a:t>
            </a:r>
            <a:r>
              <a:rPr lang="en-IN" sz="1200" dirty="0"/>
              <a:t> </a:t>
            </a:r>
            <a:r>
              <a:rPr lang="en-IN" dirty="0"/>
              <a:t> </a:t>
            </a:r>
            <a:r>
              <a:rPr lang="en-IN" sz="1200" dirty="0"/>
              <a:t> </a:t>
            </a:r>
            <a:r>
              <a:rPr lang="en-IN" sz="1600" dirty="0"/>
              <a:t>Not required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2AD08-1B8F-4957-BA0C-5D8892D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0988-C7A1-48B4-A64F-8B27CB114386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BCF2-945D-47FC-8E67-7FAA3CE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4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846" y="354271"/>
            <a:ext cx="1128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EXPLORATORY DATA ANALYSIS: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2B2DB-9639-4E03-8D14-31F44BD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D0A33BEC-9679-402B-82C4-A3175C1F1416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F016-345B-498A-8716-26B79746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7173" y="6446837"/>
            <a:ext cx="500071" cy="365125"/>
          </a:xfrm>
        </p:spPr>
        <p:txBody>
          <a:bodyPr/>
          <a:lstStyle/>
          <a:p>
            <a:fld id="{6D1AEB44-6041-4644-9836-7DAE74F75D6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8BE06-2C57-4633-A962-670168BA4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78" y="1022008"/>
            <a:ext cx="5743153" cy="48139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00DF4D-3528-44EA-AC3A-C610532A7619}"/>
              </a:ext>
            </a:extLst>
          </p:cNvPr>
          <p:cNvSpPr txBox="1"/>
          <p:nvPr/>
        </p:nvSpPr>
        <p:spPr>
          <a:xfrm>
            <a:off x="483327" y="2369290"/>
            <a:ext cx="212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data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24C06D-1EBC-4DBC-AB1C-39A908BC55A1}"/>
              </a:ext>
            </a:extLst>
          </p:cNvPr>
          <p:cNvSpPr/>
          <p:nvPr/>
        </p:nvSpPr>
        <p:spPr>
          <a:xfrm>
            <a:off x="5102494" y="2676939"/>
            <a:ext cx="569844" cy="523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D4D67B-6813-40CC-A840-5E922D4059FD}"/>
              </a:ext>
            </a:extLst>
          </p:cNvPr>
          <p:cNvSpPr/>
          <p:nvPr/>
        </p:nvSpPr>
        <p:spPr>
          <a:xfrm>
            <a:off x="6095999" y="3167324"/>
            <a:ext cx="689113" cy="6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1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846" y="354271"/>
            <a:ext cx="1128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EXPLORATORY DATA ANALYSIS: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2B2DB-9639-4E03-8D14-31F44BD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D0A33BEC-9679-402B-82C4-A3175C1F1416}" type="datetime1">
              <a:rPr lang="en-US" smtClean="0"/>
              <a:t>5/20/2018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F016-345B-498A-8716-26B79746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7173" y="6446837"/>
            <a:ext cx="500071" cy="365125"/>
          </a:xfrm>
        </p:spPr>
        <p:txBody>
          <a:bodyPr/>
          <a:lstStyle/>
          <a:p>
            <a:fld id="{6D1AEB44-6041-4644-9836-7DAE74F75D6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8BE06-2C57-4633-A962-670168BA4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78" y="1022008"/>
            <a:ext cx="5743153" cy="481398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00DF4D-3528-44EA-AC3A-C610532A7619}"/>
              </a:ext>
            </a:extLst>
          </p:cNvPr>
          <p:cNvSpPr txBox="1"/>
          <p:nvPr/>
        </p:nvSpPr>
        <p:spPr>
          <a:xfrm>
            <a:off x="483327" y="2369290"/>
            <a:ext cx="212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data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Train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24C06D-1EBC-4DBC-AB1C-39A908BC55A1}"/>
              </a:ext>
            </a:extLst>
          </p:cNvPr>
          <p:cNvSpPr/>
          <p:nvPr/>
        </p:nvSpPr>
        <p:spPr>
          <a:xfrm>
            <a:off x="5102494" y="2676939"/>
            <a:ext cx="569844" cy="523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D4D67B-6813-40CC-A840-5E922D4059FD}"/>
              </a:ext>
            </a:extLst>
          </p:cNvPr>
          <p:cNvSpPr/>
          <p:nvPr/>
        </p:nvSpPr>
        <p:spPr>
          <a:xfrm>
            <a:off x="6095999" y="3167324"/>
            <a:ext cx="689113" cy="6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589C2-8DF5-437E-9867-93A164D09EE1}"/>
              </a:ext>
            </a:extLst>
          </p:cNvPr>
          <p:cNvSpPr/>
          <p:nvPr/>
        </p:nvSpPr>
        <p:spPr>
          <a:xfrm>
            <a:off x="5208104" y="3429000"/>
            <a:ext cx="464234" cy="387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853F96-8428-4FD1-A098-B906B83530A6}"/>
              </a:ext>
            </a:extLst>
          </p:cNvPr>
          <p:cNvSpPr/>
          <p:nvPr/>
        </p:nvSpPr>
        <p:spPr>
          <a:xfrm>
            <a:off x="5208104" y="1232452"/>
            <a:ext cx="1073426" cy="64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2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279A1-6593-4732-8F10-6C0EC41F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A5BC-F30B-45FB-99C5-AF8FC50C37D0}" type="datetime1">
              <a:rPr lang="en-US" smtClean="0"/>
              <a:t>5/19/2018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6B5A-4795-48F0-9FB9-FCBE781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B44-6041-4644-9836-7DAE74F75D6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41B1C-97BA-40A7-8B63-6E90CD35F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46" y="304112"/>
            <a:ext cx="5592751" cy="5575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E3446-9903-481A-B9D5-F344B54D155F}"/>
              </a:ext>
            </a:extLst>
          </p:cNvPr>
          <p:cNvSpPr txBox="1"/>
          <p:nvPr/>
        </p:nvSpPr>
        <p:spPr>
          <a:xfrm>
            <a:off x="452846" y="304112"/>
            <a:ext cx="11286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EXPLORATORY DATA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2DC42-1B90-4C79-8AB0-256000B9FF71}"/>
              </a:ext>
            </a:extLst>
          </p:cNvPr>
          <p:cNvSpPr txBox="1"/>
          <p:nvPr/>
        </p:nvSpPr>
        <p:spPr>
          <a:xfrm>
            <a:off x="483327" y="2598003"/>
            <a:ext cx="485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Remove features: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SchemeName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8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1001</TotalTime>
  <Words>466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Microsoft PowerPoint Presentation</vt:lpstr>
      <vt:lpstr>PowerPoint Presentation</vt:lpstr>
      <vt:lpstr>        Objective</vt:lpstr>
      <vt:lpstr>        Approach</vt:lpstr>
      <vt:lpstr>        Approach</vt:lpstr>
      <vt:lpstr>        Approach</vt:lpstr>
      <vt:lpstr>        Approach</vt:lpstr>
      <vt:lpstr>PowerPoint Presentation</vt:lpstr>
      <vt:lpstr>PowerPoint Presentation</vt:lpstr>
      <vt:lpstr>PowerPoint Presentation</vt:lpstr>
      <vt:lpstr>Naïve Bayes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THEOREM PROVING(AUTOMATED) USING MACHINE LEARNING MODELS</dc:title>
  <dc:creator>Harsha Vardhan T G</dc:creator>
  <cp:lastModifiedBy>Mudit</cp:lastModifiedBy>
  <cp:revision>196</cp:revision>
  <dcterms:created xsi:type="dcterms:W3CDTF">2017-12-10T05:14:03Z</dcterms:created>
  <dcterms:modified xsi:type="dcterms:W3CDTF">2018-05-19T19:29:13Z</dcterms:modified>
</cp:coreProperties>
</file>