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4" r:id="rId2"/>
    <p:sldId id="288" r:id="rId3"/>
    <p:sldId id="289" r:id="rId4"/>
    <p:sldId id="290" r:id="rId5"/>
    <p:sldId id="291" r:id="rId6"/>
    <p:sldId id="292" r:id="rId7"/>
    <p:sldId id="293" r:id="rId8"/>
    <p:sldId id="294" r:id="rId9"/>
    <p:sldId id="266" r:id="rId10"/>
    <p:sldId id="268" r:id="rId11"/>
    <p:sldId id="269" r:id="rId12"/>
    <p:sldId id="270" r:id="rId13"/>
    <p:sldId id="276" r:id="rId14"/>
    <p:sldId id="271" r:id="rId15"/>
    <p:sldId id="272" r:id="rId16"/>
    <p:sldId id="277" r:id="rId17"/>
    <p:sldId id="273" r:id="rId18"/>
    <p:sldId id="274" r:id="rId19"/>
    <p:sldId id="299" r:id="rId20"/>
    <p:sldId id="301" r:id="rId21"/>
    <p:sldId id="302" r:id="rId22"/>
    <p:sldId id="303" r:id="rId23"/>
    <p:sldId id="304" r:id="rId24"/>
    <p:sldId id="306" r:id="rId25"/>
    <p:sldId id="307" r:id="rId26"/>
    <p:sldId id="295" r:id="rId27"/>
    <p:sldId id="296" r:id="rId28"/>
    <p:sldId id="297" r:id="rId29"/>
    <p:sldId id="280" r:id="rId30"/>
    <p:sldId id="286" r:id="rId31"/>
    <p:sldId id="287" r:id="rId32"/>
    <p:sldId id="281" r:id="rId33"/>
    <p:sldId id="282" r:id="rId34"/>
    <p:sldId id="283" r:id="rId35"/>
    <p:sldId id="284" r:id="rId36"/>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5pPr>
    <a:lvl6pPr marL="2286000" algn="l" defTabSz="914400" rtl="0" eaLnBrk="1" latinLnBrk="0" hangingPunct="1">
      <a:defRPr sz="1200" i="1" kern="1200">
        <a:solidFill>
          <a:schemeClr val="tx1"/>
        </a:solidFill>
        <a:latin typeface="Batang" pitchFamily="18" charset="-127"/>
        <a:ea typeface="+mn-ea"/>
        <a:cs typeface="+mn-cs"/>
      </a:defRPr>
    </a:lvl6pPr>
    <a:lvl7pPr marL="2743200" algn="l" defTabSz="914400" rtl="0" eaLnBrk="1" latinLnBrk="0" hangingPunct="1">
      <a:defRPr sz="1200" i="1" kern="1200">
        <a:solidFill>
          <a:schemeClr val="tx1"/>
        </a:solidFill>
        <a:latin typeface="Batang" pitchFamily="18" charset="-127"/>
        <a:ea typeface="+mn-ea"/>
        <a:cs typeface="+mn-cs"/>
      </a:defRPr>
    </a:lvl7pPr>
    <a:lvl8pPr marL="3200400" algn="l" defTabSz="914400" rtl="0" eaLnBrk="1" latinLnBrk="0" hangingPunct="1">
      <a:defRPr sz="1200" i="1" kern="1200">
        <a:solidFill>
          <a:schemeClr val="tx1"/>
        </a:solidFill>
        <a:latin typeface="Batang" pitchFamily="18" charset="-127"/>
        <a:ea typeface="+mn-ea"/>
        <a:cs typeface="+mn-cs"/>
      </a:defRPr>
    </a:lvl8pPr>
    <a:lvl9pPr marL="3657600" algn="l" defTabSz="914400" rtl="0" eaLnBrk="1" latinLnBrk="0" hangingPunct="1">
      <a:defRPr sz="1200" i="1" kern="1200">
        <a:solidFill>
          <a:schemeClr val="tx1"/>
        </a:solidFill>
        <a:latin typeface="Batang" pitchFamily="18" charset="-127"/>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0" autoAdjust="0"/>
    <p:restoredTop sz="98194" autoAdjust="0"/>
  </p:normalViewPr>
  <p:slideViewPr>
    <p:cSldViewPr>
      <p:cViewPr>
        <p:scale>
          <a:sx n="66" d="100"/>
          <a:sy n="66" d="100"/>
        </p:scale>
        <p:origin x="-396" y="-4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i="0">
                <a:latin typeface="Times New Roman"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i="0">
                <a:latin typeface="Times New Roman"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i="0">
                <a:latin typeface="Times New Roman"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i="0">
                <a:latin typeface="Times New Roman" charset="0"/>
              </a:defRPr>
            </a:lvl1pPr>
          </a:lstStyle>
          <a:p>
            <a:pPr>
              <a:defRPr/>
            </a:pPr>
            <a:fld id="{D04C10E5-5A61-44D3-98CF-313C1052AE2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A57BF75F-2F58-4B85-94C7-FDEA085586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7E212711-8C1C-48CF-99FA-EACC0D361F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082FEEBF-55B3-44B3-91CD-0CB3D48793D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866D5F99-DC5E-4A3C-9557-720F907199F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8515B1FE-757D-46B1-B8EB-87925F062D5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EC303011-19A5-4C0E-9BF6-1831FE33511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9" name="Rectangle 6"/>
          <p:cNvSpPr>
            <a:spLocks noGrp="1" noChangeArrowheads="1"/>
          </p:cNvSpPr>
          <p:nvPr>
            <p:ph type="sldNum" sz="quarter" idx="12"/>
          </p:nvPr>
        </p:nvSpPr>
        <p:spPr>
          <a:ln/>
        </p:spPr>
        <p:txBody>
          <a:bodyPr/>
          <a:lstStyle>
            <a:lvl1pPr>
              <a:defRPr/>
            </a:lvl1pPr>
          </a:lstStyle>
          <a:p>
            <a:pPr>
              <a:defRPr/>
            </a:pPr>
            <a:fld id="{97891AC3-0B58-4944-8D8E-AFF54D84AE9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5" name="Rectangle 6"/>
          <p:cNvSpPr>
            <a:spLocks noGrp="1" noChangeArrowheads="1"/>
          </p:cNvSpPr>
          <p:nvPr>
            <p:ph type="sldNum" sz="quarter" idx="12"/>
          </p:nvPr>
        </p:nvSpPr>
        <p:spPr>
          <a:ln/>
        </p:spPr>
        <p:txBody>
          <a:bodyPr/>
          <a:lstStyle>
            <a:lvl1pPr>
              <a:defRPr/>
            </a:lvl1pPr>
          </a:lstStyle>
          <a:p>
            <a:pPr>
              <a:defRPr/>
            </a:pPr>
            <a:fld id="{0C093683-AC8A-42CA-B72A-228E1F0646D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4" name="Rectangle 6"/>
          <p:cNvSpPr>
            <a:spLocks noGrp="1" noChangeArrowheads="1"/>
          </p:cNvSpPr>
          <p:nvPr>
            <p:ph type="sldNum" sz="quarter" idx="12"/>
          </p:nvPr>
        </p:nvSpPr>
        <p:spPr>
          <a:ln/>
        </p:spPr>
        <p:txBody>
          <a:bodyPr/>
          <a:lstStyle>
            <a:lvl1pPr>
              <a:defRPr/>
            </a:lvl1pPr>
          </a:lstStyle>
          <a:p>
            <a:pPr>
              <a:defRPr/>
            </a:pPr>
            <a:fld id="{69AAC4E3-5567-4A31-AAA5-A1C05C9626C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6F7C0162-B10A-4F56-987C-505D4D00EF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DBMS-8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B9AF81C3-1366-4A4C-AD3C-5362D362D62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i="0">
                <a:latin typeface="Times New Roman" charset="0"/>
              </a:defRPr>
            </a:lvl1pPr>
          </a:lstStyle>
          <a:p>
            <a:pPr>
              <a:defRPr/>
            </a:pPr>
            <a:r>
              <a:rPr lang="en-US"/>
              <a:t>DBMS-8</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i="0">
                <a:latin typeface="Times New Roman" charset="0"/>
              </a:defRPr>
            </a:lvl1pPr>
          </a:lstStyle>
          <a:p>
            <a:pPr>
              <a:defRPr/>
            </a:pPr>
            <a:r>
              <a:rPr lang="en-US"/>
              <a:t>Snigdha Biswas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i="0">
                <a:latin typeface="Times New Roman" charset="0"/>
              </a:defRPr>
            </a:lvl1pPr>
          </a:lstStyle>
          <a:p>
            <a:pPr>
              <a:defRPr/>
            </a:pPr>
            <a:fld id="{86F9F161-F040-4DD5-BBC6-9430876F8A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Courier New" pitchFamily="49" charset="0"/>
        </a:defRPr>
      </a:lvl2pPr>
      <a:lvl3pPr algn="ctr" rtl="0" eaLnBrk="0" fontAlgn="base" hangingPunct="0">
        <a:spcBef>
          <a:spcPct val="0"/>
        </a:spcBef>
        <a:spcAft>
          <a:spcPct val="0"/>
        </a:spcAft>
        <a:defRPr sz="4400" b="1">
          <a:solidFill>
            <a:schemeClr val="tx2"/>
          </a:solidFill>
          <a:latin typeface="Courier New" pitchFamily="49" charset="0"/>
        </a:defRPr>
      </a:lvl3pPr>
      <a:lvl4pPr algn="ctr" rtl="0" eaLnBrk="0" fontAlgn="base" hangingPunct="0">
        <a:spcBef>
          <a:spcPct val="0"/>
        </a:spcBef>
        <a:spcAft>
          <a:spcPct val="0"/>
        </a:spcAft>
        <a:defRPr sz="4400" b="1">
          <a:solidFill>
            <a:schemeClr val="tx2"/>
          </a:solidFill>
          <a:latin typeface="Courier New" pitchFamily="49" charset="0"/>
        </a:defRPr>
      </a:lvl4pPr>
      <a:lvl5pPr algn="ctr" rtl="0" eaLnBrk="0" fontAlgn="base" hangingPunct="0">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eaLnBrk="0" fontAlgn="base" hangingPunct="0">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p>
            <a:r>
              <a:rPr lang="en-US" smtClean="0"/>
              <a:t>DBMS-8</a:t>
            </a:r>
          </a:p>
        </p:txBody>
      </p:sp>
      <p:sp>
        <p:nvSpPr>
          <p:cNvPr id="2051" name="Footer Placeholder 4"/>
          <p:cNvSpPr>
            <a:spLocks noGrp="1"/>
          </p:cNvSpPr>
          <p:nvPr>
            <p:ph type="ftr" sz="quarter" idx="11"/>
          </p:nvPr>
        </p:nvSpPr>
        <p:spPr>
          <a:noFill/>
        </p:spPr>
        <p:txBody>
          <a:bodyPr/>
          <a:lstStyle/>
          <a:p>
            <a:r>
              <a:rPr lang="en-US" smtClean="0"/>
              <a:t>Snigdha Biswas</a:t>
            </a:r>
          </a:p>
        </p:txBody>
      </p:sp>
      <p:sp>
        <p:nvSpPr>
          <p:cNvPr id="2052" name="Slide Number Placeholder 5"/>
          <p:cNvSpPr>
            <a:spLocks noGrp="1"/>
          </p:cNvSpPr>
          <p:nvPr>
            <p:ph type="sldNum" sz="quarter" idx="12"/>
          </p:nvPr>
        </p:nvSpPr>
        <p:spPr>
          <a:noFill/>
        </p:spPr>
        <p:txBody>
          <a:bodyPr/>
          <a:lstStyle/>
          <a:p>
            <a:fld id="{35A20403-1BD6-4C4A-830B-3114D1748909}" type="slidenum">
              <a:rPr lang="en-US" smtClean="0"/>
              <a:pPr/>
              <a:t>1</a:t>
            </a:fld>
            <a:endParaRPr lang="en-US" smtClean="0"/>
          </a:p>
        </p:txBody>
      </p:sp>
      <p:sp>
        <p:nvSpPr>
          <p:cNvPr id="2053" name="Rectangle 2"/>
          <p:cNvSpPr>
            <a:spLocks noGrp="1" noChangeArrowheads="1"/>
          </p:cNvSpPr>
          <p:nvPr>
            <p:ph type="title"/>
          </p:nvPr>
        </p:nvSpPr>
        <p:spPr/>
        <p:txBody>
          <a:bodyPr/>
          <a:lstStyle/>
          <a:p>
            <a:pPr eaLnBrk="1" hangingPunct="1"/>
            <a:r>
              <a:rPr lang="en-US" smtClean="0"/>
              <a:t>RELATIONAL ALGEBRA</a:t>
            </a:r>
          </a:p>
        </p:txBody>
      </p:sp>
      <p:sp>
        <p:nvSpPr>
          <p:cNvPr id="2054" name="Rectangle 3"/>
          <p:cNvSpPr>
            <a:spLocks noGrp="1" noChangeArrowheads="1"/>
          </p:cNvSpPr>
          <p:nvPr>
            <p:ph type="body" idx="1"/>
          </p:nvPr>
        </p:nvSpPr>
        <p:spPr/>
        <p:txBody>
          <a:bodyPr/>
          <a:lstStyle/>
          <a:p>
            <a:pPr eaLnBrk="1" hangingPunct="1">
              <a:buFont typeface="Wingdings" pitchFamily="2" charset="2"/>
              <a:buNone/>
            </a:pPr>
            <a:r>
              <a:rPr lang="en-US" smtClean="0"/>
              <a:t>CARTESIAN PRODUCT</a:t>
            </a:r>
          </a:p>
          <a:p>
            <a:pPr lvl="2" eaLnBrk="1" hangingPunct="1"/>
            <a:r>
              <a:rPr lang="en-US" smtClean="0"/>
              <a:t>Denoted by X</a:t>
            </a:r>
          </a:p>
          <a:p>
            <a:pPr lvl="2" eaLnBrk="1" hangingPunct="1"/>
            <a:endParaRPr lang="en-US" smtClean="0"/>
          </a:p>
          <a:p>
            <a:pPr lvl="2" eaLnBrk="1" hangingPunct="1"/>
            <a:r>
              <a:rPr lang="en-US" smtClean="0"/>
              <a:t>Binary set of operation</a:t>
            </a:r>
          </a:p>
          <a:p>
            <a:pPr lvl="2" eaLnBrk="1" hangingPunct="1"/>
            <a:endParaRPr lang="en-US" smtClean="0"/>
          </a:p>
          <a:p>
            <a:pPr lvl="2" eaLnBrk="1" hangingPunct="1"/>
            <a:r>
              <a:rPr lang="en-US" smtClean="0"/>
              <a:t>Relations do not have to be Union compatible</a:t>
            </a:r>
          </a:p>
          <a:p>
            <a:pPr lvl="2" eaLnBrk="1" hangingPunct="1"/>
            <a:endParaRPr lang="en-US" smtClean="0"/>
          </a:p>
          <a:p>
            <a:pPr lvl="2" eaLnBrk="1" hangingPunct="1"/>
            <a:r>
              <a:rPr lang="en-US" smtClean="0"/>
              <a:t>Creates tuples with the combined attributes of two relation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DBMS-8</a:t>
            </a:r>
          </a:p>
        </p:txBody>
      </p:sp>
      <p:sp>
        <p:nvSpPr>
          <p:cNvPr id="13315" name="Footer Placeholder 4"/>
          <p:cNvSpPr>
            <a:spLocks noGrp="1"/>
          </p:cNvSpPr>
          <p:nvPr>
            <p:ph type="ftr" sz="quarter" idx="11"/>
          </p:nvPr>
        </p:nvSpPr>
        <p:spPr>
          <a:noFill/>
        </p:spPr>
        <p:txBody>
          <a:bodyPr/>
          <a:lstStyle/>
          <a:p>
            <a:r>
              <a:rPr lang="en-US" smtClean="0"/>
              <a:t>Snigdha Biswas</a:t>
            </a:r>
          </a:p>
        </p:txBody>
      </p:sp>
      <p:sp>
        <p:nvSpPr>
          <p:cNvPr id="13316" name="Slide Number Placeholder 5"/>
          <p:cNvSpPr>
            <a:spLocks noGrp="1"/>
          </p:cNvSpPr>
          <p:nvPr>
            <p:ph type="sldNum" sz="quarter" idx="12"/>
          </p:nvPr>
        </p:nvSpPr>
        <p:spPr>
          <a:noFill/>
        </p:spPr>
        <p:txBody>
          <a:bodyPr/>
          <a:lstStyle/>
          <a:p>
            <a:fld id="{AE0DC8EA-5F01-4243-AC80-56C120D28377}" type="slidenum">
              <a:rPr lang="en-US" smtClean="0"/>
              <a:pPr/>
              <a:t>10</a:t>
            </a:fld>
            <a:endParaRPr lang="en-US" smtClean="0"/>
          </a:p>
        </p:txBody>
      </p:sp>
      <p:sp>
        <p:nvSpPr>
          <p:cNvPr id="13317" name="Rectangle 3"/>
          <p:cNvSpPr>
            <a:spLocks noGrp="1" noChangeArrowheads="1"/>
          </p:cNvSpPr>
          <p:nvPr>
            <p:ph type="body" idx="1"/>
          </p:nvPr>
        </p:nvSpPr>
        <p:spPr/>
        <p:txBody>
          <a:bodyPr/>
          <a:lstStyle/>
          <a:p>
            <a:pPr eaLnBrk="1" hangingPunct="1">
              <a:lnSpc>
                <a:spcPct val="90000"/>
              </a:lnSpc>
            </a:pPr>
            <a:r>
              <a:rPr lang="en-US" sz="2800" smtClean="0"/>
              <a:t>Whenever the tuple from two/more relations satisfy the join condition, join  operation combines them.</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Difference between Cartesian product and join:</a:t>
            </a:r>
          </a:p>
          <a:p>
            <a:pPr lvl="1" eaLnBrk="1" hangingPunct="1">
              <a:lnSpc>
                <a:spcPct val="90000"/>
              </a:lnSpc>
            </a:pPr>
            <a:r>
              <a:rPr lang="en-US" sz="2400" smtClean="0"/>
              <a:t>Join : tuples satisfying join condition will appear;</a:t>
            </a:r>
          </a:p>
          <a:p>
            <a:pPr lvl="1" eaLnBrk="1" hangingPunct="1">
              <a:lnSpc>
                <a:spcPct val="90000"/>
              </a:lnSpc>
            </a:pPr>
            <a:r>
              <a:rPr lang="en-US" sz="2400" smtClean="0"/>
              <a:t>Cartesian product: all combinations of tuples will appear </a:t>
            </a:r>
          </a:p>
        </p:txBody>
      </p:sp>
      <p:sp>
        <p:nvSpPr>
          <p:cNvPr id="13318" name="Title 6"/>
          <p:cNvSpPr>
            <a:spLocks noGrp="1"/>
          </p:cNvSpPr>
          <p:nvPr>
            <p:ph type="title"/>
          </p:nvPr>
        </p:nvSpPr>
        <p:spPr/>
        <p:txBody>
          <a:bodyPr/>
          <a:lstStyle/>
          <a:p>
            <a:r>
              <a:rPr lang="en-IN" smtClean="0"/>
              <a:t>RELATIONAL ALGEBRA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r>
              <a:rPr lang="en-US" smtClean="0"/>
              <a:t>DBMS-8</a:t>
            </a:r>
          </a:p>
        </p:txBody>
      </p:sp>
      <p:sp>
        <p:nvSpPr>
          <p:cNvPr id="14339" name="Footer Placeholder 4"/>
          <p:cNvSpPr>
            <a:spLocks noGrp="1"/>
          </p:cNvSpPr>
          <p:nvPr>
            <p:ph type="ftr" sz="quarter" idx="11"/>
          </p:nvPr>
        </p:nvSpPr>
        <p:spPr>
          <a:noFill/>
        </p:spPr>
        <p:txBody>
          <a:bodyPr/>
          <a:lstStyle/>
          <a:p>
            <a:r>
              <a:rPr lang="en-US" smtClean="0"/>
              <a:t>Snigdha Biswas</a:t>
            </a:r>
          </a:p>
        </p:txBody>
      </p:sp>
      <p:sp>
        <p:nvSpPr>
          <p:cNvPr id="14340" name="Slide Number Placeholder 5"/>
          <p:cNvSpPr>
            <a:spLocks noGrp="1"/>
          </p:cNvSpPr>
          <p:nvPr>
            <p:ph type="sldNum" sz="quarter" idx="12"/>
          </p:nvPr>
        </p:nvSpPr>
        <p:spPr>
          <a:noFill/>
        </p:spPr>
        <p:txBody>
          <a:bodyPr/>
          <a:lstStyle/>
          <a:p>
            <a:fld id="{593A0F49-5B86-46FD-9923-546D0715AA8E}" type="slidenum">
              <a:rPr lang="en-US" smtClean="0"/>
              <a:pPr/>
              <a:t>11</a:t>
            </a:fld>
            <a:endParaRPr lang="en-US" smtClean="0"/>
          </a:p>
        </p:txBody>
      </p:sp>
      <p:sp>
        <p:nvSpPr>
          <p:cNvPr id="14341" name="Rectangle 3"/>
          <p:cNvSpPr>
            <a:spLocks noGrp="1" noChangeArrowheads="1"/>
          </p:cNvSpPr>
          <p:nvPr>
            <p:ph type="body" idx="1"/>
          </p:nvPr>
        </p:nvSpPr>
        <p:spPr/>
        <p:txBody>
          <a:bodyPr/>
          <a:lstStyle/>
          <a:p>
            <a:pPr eaLnBrk="1" hangingPunct="1"/>
            <a:r>
              <a:rPr lang="en-US" smtClean="0"/>
              <a:t> General Join condition:</a:t>
            </a:r>
          </a:p>
          <a:p>
            <a:pPr lvl="1" eaLnBrk="1" hangingPunct="1">
              <a:buFont typeface="Wingdings" pitchFamily="2" charset="2"/>
              <a:buNone/>
            </a:pPr>
            <a:r>
              <a:rPr lang="en-US" smtClean="0"/>
              <a:t>&lt;Condition&gt; AND ………&lt;Condition&gt; AND ……….&lt;Condition&gt;</a:t>
            </a:r>
          </a:p>
          <a:p>
            <a:pPr lvl="1" eaLnBrk="1" hangingPunct="1">
              <a:buFont typeface="Wingdings" pitchFamily="2" charset="2"/>
              <a:buNone/>
            </a:pPr>
            <a:endParaRPr lang="en-US" smtClean="0"/>
          </a:p>
          <a:p>
            <a:pPr lvl="1" eaLnBrk="1" hangingPunct="1">
              <a:buFont typeface="Wingdings" pitchFamily="2" charset="2"/>
              <a:buNone/>
            </a:pPr>
            <a:r>
              <a:rPr lang="en-US" smtClean="0"/>
              <a:t>Where each condition is of the form</a:t>
            </a:r>
          </a:p>
          <a:p>
            <a:pPr lvl="3" eaLnBrk="1" hangingPunct="1">
              <a:buFontTx/>
              <a:buNone/>
            </a:pPr>
            <a:r>
              <a:rPr lang="en-US" smtClean="0"/>
              <a:t>A</a:t>
            </a:r>
            <a:r>
              <a:rPr lang="en-US" baseline="-25000" smtClean="0"/>
              <a:t>i </a:t>
            </a:r>
            <a:r>
              <a:rPr lang="en-US" smtClean="0"/>
              <a:t> </a:t>
            </a:r>
            <a:r>
              <a:rPr lang="en-US" smtClean="0">
                <a:sym typeface="Symbol" pitchFamily="18" charset="2"/>
              </a:rPr>
              <a:t>  B</a:t>
            </a:r>
            <a:r>
              <a:rPr lang="en-US" baseline="-25000" smtClean="0">
                <a:sym typeface="Symbol" pitchFamily="18" charset="2"/>
              </a:rPr>
              <a:t>i</a:t>
            </a:r>
          </a:p>
          <a:p>
            <a:pPr lvl="1" eaLnBrk="1" hangingPunct="1">
              <a:lnSpc>
                <a:spcPct val="85000"/>
              </a:lnSpc>
              <a:spcAft>
                <a:spcPct val="20000"/>
              </a:spcAft>
              <a:buFont typeface="Wingdings" pitchFamily="2" charset="2"/>
              <a:buNone/>
            </a:pPr>
            <a:r>
              <a:rPr lang="en-US" sz="3200" baseline="-25000" smtClean="0">
                <a:sym typeface="Symbol" pitchFamily="18" charset="2"/>
              </a:rPr>
              <a:t>Such join is known as  JOIN</a:t>
            </a:r>
          </a:p>
          <a:p>
            <a:pPr lvl="2" eaLnBrk="1" hangingPunct="1">
              <a:buFont typeface="Wingdings" pitchFamily="2" charset="2"/>
              <a:buNone/>
            </a:pPr>
            <a:endParaRPr lang="en-US" baseline="-25000" smtClean="0"/>
          </a:p>
        </p:txBody>
      </p:sp>
      <p:sp>
        <p:nvSpPr>
          <p:cNvPr id="14342" name="Title 6"/>
          <p:cNvSpPr>
            <a:spLocks noGrp="1"/>
          </p:cNvSpPr>
          <p:nvPr>
            <p:ph type="title"/>
          </p:nvPr>
        </p:nvSpPr>
        <p:spPr/>
        <p:txBody>
          <a:bodyPr/>
          <a:lstStyle/>
          <a:p>
            <a:r>
              <a:rPr lang="en-IN" smtClean="0"/>
              <a:t>RELATIONAL ALGEBRA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smtClean="0"/>
              <a:t>DBMS-8</a:t>
            </a:r>
          </a:p>
        </p:txBody>
      </p:sp>
      <p:sp>
        <p:nvSpPr>
          <p:cNvPr id="15363" name="Footer Placeholder 4"/>
          <p:cNvSpPr>
            <a:spLocks noGrp="1"/>
          </p:cNvSpPr>
          <p:nvPr>
            <p:ph type="ftr" sz="quarter" idx="11"/>
          </p:nvPr>
        </p:nvSpPr>
        <p:spPr>
          <a:noFill/>
        </p:spPr>
        <p:txBody>
          <a:bodyPr/>
          <a:lstStyle/>
          <a:p>
            <a:r>
              <a:rPr lang="en-US" smtClean="0"/>
              <a:t>Snigdha Biswas</a:t>
            </a:r>
          </a:p>
        </p:txBody>
      </p:sp>
      <p:sp>
        <p:nvSpPr>
          <p:cNvPr id="15364" name="Slide Number Placeholder 5"/>
          <p:cNvSpPr>
            <a:spLocks noGrp="1"/>
          </p:cNvSpPr>
          <p:nvPr>
            <p:ph type="sldNum" sz="quarter" idx="12"/>
          </p:nvPr>
        </p:nvSpPr>
        <p:spPr>
          <a:noFill/>
        </p:spPr>
        <p:txBody>
          <a:bodyPr/>
          <a:lstStyle/>
          <a:p>
            <a:fld id="{5200731B-7E47-4422-A894-EAA7BAFA91E6}" type="slidenum">
              <a:rPr lang="en-US" smtClean="0"/>
              <a:pPr/>
              <a:t>12</a:t>
            </a:fld>
            <a:endParaRPr lang="en-US" smtClean="0"/>
          </a:p>
        </p:txBody>
      </p:sp>
      <p:sp>
        <p:nvSpPr>
          <p:cNvPr id="15365" name="Rectangle 2"/>
          <p:cNvSpPr>
            <a:spLocks noGrp="1" noChangeArrowheads="1"/>
          </p:cNvSpPr>
          <p:nvPr>
            <p:ph type="title"/>
          </p:nvPr>
        </p:nvSpPr>
        <p:spPr/>
        <p:txBody>
          <a:bodyPr/>
          <a:lstStyle/>
          <a:p>
            <a:pPr eaLnBrk="1" hangingPunct="1"/>
            <a:r>
              <a:rPr lang="en-US" smtClean="0"/>
              <a:t>RELATIONAL ALGEBRA</a:t>
            </a:r>
          </a:p>
        </p:txBody>
      </p:sp>
      <p:sp>
        <p:nvSpPr>
          <p:cNvPr id="15366" name="Rectangle 3"/>
          <p:cNvSpPr>
            <a:spLocks noGrp="1" noChangeArrowheads="1"/>
          </p:cNvSpPr>
          <p:nvPr>
            <p:ph type="body" idx="1"/>
          </p:nvPr>
        </p:nvSpPr>
        <p:spPr/>
        <p:txBody>
          <a:bodyPr/>
          <a:lstStyle/>
          <a:p>
            <a:pPr eaLnBrk="1" hangingPunct="1">
              <a:lnSpc>
                <a:spcPct val="90000"/>
              </a:lnSpc>
            </a:pPr>
            <a:r>
              <a:rPr lang="en-US" smtClean="0"/>
              <a:t>Equi Join links tables based on an equality condition that compares specified columns of each table. </a:t>
            </a:r>
          </a:p>
          <a:p>
            <a:pPr eaLnBrk="1" hangingPunct="1">
              <a:lnSpc>
                <a:spcPct val="90000"/>
              </a:lnSpc>
            </a:pPr>
            <a:endParaRPr lang="en-US" smtClean="0"/>
          </a:p>
          <a:p>
            <a:pPr eaLnBrk="1" hangingPunct="1">
              <a:lnSpc>
                <a:spcPct val="90000"/>
              </a:lnSpc>
            </a:pPr>
            <a:r>
              <a:rPr lang="en-US" smtClean="0"/>
              <a:t>The outcome of Equi join does not eliminate duplicate columns and the condition or criteria to join the tables must be explicitly   defined.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DBMS-8</a:t>
            </a:r>
          </a:p>
        </p:txBody>
      </p:sp>
      <p:sp>
        <p:nvSpPr>
          <p:cNvPr id="16387" name="Footer Placeholder 4"/>
          <p:cNvSpPr>
            <a:spLocks noGrp="1"/>
          </p:cNvSpPr>
          <p:nvPr>
            <p:ph type="ftr" sz="quarter" idx="11"/>
          </p:nvPr>
        </p:nvSpPr>
        <p:spPr>
          <a:noFill/>
        </p:spPr>
        <p:txBody>
          <a:bodyPr/>
          <a:lstStyle/>
          <a:p>
            <a:r>
              <a:rPr lang="en-US" smtClean="0"/>
              <a:t>Snigdha Biswas</a:t>
            </a:r>
          </a:p>
        </p:txBody>
      </p:sp>
      <p:sp>
        <p:nvSpPr>
          <p:cNvPr id="16388" name="Slide Number Placeholder 5"/>
          <p:cNvSpPr>
            <a:spLocks noGrp="1"/>
          </p:cNvSpPr>
          <p:nvPr>
            <p:ph type="sldNum" sz="quarter" idx="12"/>
          </p:nvPr>
        </p:nvSpPr>
        <p:spPr>
          <a:noFill/>
        </p:spPr>
        <p:txBody>
          <a:bodyPr/>
          <a:lstStyle/>
          <a:p>
            <a:fld id="{A23430A1-7A40-4D30-A408-6C36944D0658}" type="slidenum">
              <a:rPr lang="en-US" smtClean="0"/>
              <a:pPr/>
              <a:t>13</a:t>
            </a:fld>
            <a:endParaRPr lang="en-US" smtClean="0"/>
          </a:p>
        </p:txBody>
      </p:sp>
      <p:sp>
        <p:nvSpPr>
          <p:cNvPr id="16389" name="Rectangle 3"/>
          <p:cNvSpPr>
            <a:spLocks noGrp="1" noChangeArrowheads="1"/>
          </p:cNvSpPr>
          <p:nvPr>
            <p:ph type="body" idx="1"/>
          </p:nvPr>
        </p:nvSpPr>
        <p:spPr/>
        <p:txBody>
          <a:bodyPr/>
          <a:lstStyle/>
          <a:p>
            <a:pPr eaLnBrk="1" hangingPunct="1"/>
            <a:r>
              <a:rPr lang="en-US" smtClean="0"/>
              <a:t>Theta JOIN is an equi join that compares specified columns of each table using a comparison operator other than the equality comparison operator</a:t>
            </a:r>
          </a:p>
          <a:p>
            <a:pPr eaLnBrk="1" hangingPunct="1"/>
            <a:endParaRPr lang="en-US" smtClean="0"/>
          </a:p>
          <a:p>
            <a:pPr eaLnBrk="1" hangingPunct="1"/>
            <a:r>
              <a:rPr lang="en-US" smtClean="0"/>
              <a:t>Natural join is an equi join followed by removal of the superfluous attributes. </a:t>
            </a:r>
          </a:p>
        </p:txBody>
      </p:sp>
      <p:sp>
        <p:nvSpPr>
          <p:cNvPr id="16390" name="Title 10"/>
          <p:cNvSpPr>
            <a:spLocks noGrp="1"/>
          </p:cNvSpPr>
          <p:nvPr>
            <p:ph type="title"/>
          </p:nvPr>
        </p:nvSpPr>
        <p:spPr/>
        <p:txBody>
          <a:bodyPr/>
          <a:lstStyle/>
          <a:p>
            <a:r>
              <a:rPr lang="en-IN" smtClean="0"/>
              <a:t>RELATIONAL ALGEBRA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DBMS-8</a:t>
            </a:r>
          </a:p>
        </p:txBody>
      </p:sp>
      <p:sp>
        <p:nvSpPr>
          <p:cNvPr id="17411" name="Footer Placeholder 4"/>
          <p:cNvSpPr>
            <a:spLocks noGrp="1"/>
          </p:cNvSpPr>
          <p:nvPr>
            <p:ph type="ftr" sz="quarter" idx="11"/>
          </p:nvPr>
        </p:nvSpPr>
        <p:spPr>
          <a:noFill/>
        </p:spPr>
        <p:txBody>
          <a:bodyPr/>
          <a:lstStyle/>
          <a:p>
            <a:r>
              <a:rPr lang="en-US" smtClean="0"/>
              <a:t>Snigdha Biswas</a:t>
            </a:r>
          </a:p>
        </p:txBody>
      </p:sp>
      <p:sp>
        <p:nvSpPr>
          <p:cNvPr id="17412" name="Slide Number Placeholder 5"/>
          <p:cNvSpPr>
            <a:spLocks noGrp="1"/>
          </p:cNvSpPr>
          <p:nvPr>
            <p:ph type="sldNum" sz="quarter" idx="12"/>
          </p:nvPr>
        </p:nvSpPr>
        <p:spPr>
          <a:noFill/>
        </p:spPr>
        <p:txBody>
          <a:bodyPr/>
          <a:lstStyle/>
          <a:p>
            <a:fld id="{E8381D08-CB70-4746-BFBC-3A2653D20471}" type="slidenum">
              <a:rPr lang="en-US" smtClean="0"/>
              <a:pPr/>
              <a:t>14</a:t>
            </a:fld>
            <a:endParaRPr lang="en-US" smtClean="0"/>
          </a:p>
        </p:txBody>
      </p:sp>
      <p:sp>
        <p:nvSpPr>
          <p:cNvPr id="17413" name="Rectangle 3"/>
          <p:cNvSpPr>
            <a:spLocks noGrp="1" noChangeArrowheads="1"/>
          </p:cNvSpPr>
          <p:nvPr>
            <p:ph type="body" idx="1"/>
          </p:nvPr>
        </p:nvSpPr>
        <p:spPr/>
        <p:txBody>
          <a:bodyPr/>
          <a:lstStyle/>
          <a:p>
            <a:pPr eaLnBrk="1" hangingPunct="1">
              <a:lnSpc>
                <a:spcPct val="90000"/>
              </a:lnSpc>
            </a:pPr>
            <a:r>
              <a:rPr lang="en-US" smtClean="0"/>
              <a:t>No combination of tuples satisfy the join condition, the result of a JOIN is an empty relation with zero tuple.</a:t>
            </a:r>
          </a:p>
          <a:p>
            <a:pPr eaLnBrk="1" hangingPunct="1">
              <a:lnSpc>
                <a:spcPct val="90000"/>
              </a:lnSpc>
            </a:pPr>
            <a:endParaRPr lang="en-US" smtClean="0"/>
          </a:p>
          <a:p>
            <a:pPr eaLnBrk="1" hangingPunct="1">
              <a:lnSpc>
                <a:spcPct val="90000"/>
              </a:lnSpc>
            </a:pPr>
            <a:r>
              <a:rPr lang="en-US" smtClean="0"/>
              <a:t>If R has n</a:t>
            </a:r>
            <a:r>
              <a:rPr lang="en-US" baseline="-25000" smtClean="0"/>
              <a:t>R </a:t>
            </a:r>
            <a:r>
              <a:rPr lang="en-US" smtClean="0"/>
              <a:t>tuples</a:t>
            </a:r>
          </a:p>
          <a:p>
            <a:pPr eaLnBrk="1" hangingPunct="1">
              <a:lnSpc>
                <a:spcPct val="90000"/>
              </a:lnSpc>
            </a:pPr>
            <a:r>
              <a:rPr lang="en-US" smtClean="0"/>
              <a:t>S has n</a:t>
            </a:r>
            <a:r>
              <a:rPr lang="en-US" baseline="-25000" smtClean="0"/>
              <a:t>S </a:t>
            </a:r>
            <a:r>
              <a:rPr lang="en-US" smtClean="0"/>
              <a:t>tuples</a:t>
            </a:r>
          </a:p>
          <a:p>
            <a:pPr eaLnBrk="1" hangingPunct="1">
              <a:lnSpc>
                <a:spcPct val="90000"/>
              </a:lnSpc>
            </a:pPr>
            <a:r>
              <a:rPr lang="en-US" smtClean="0"/>
              <a:t>The result of JOIN operation will be between zero and n</a:t>
            </a:r>
            <a:r>
              <a:rPr lang="en-US" baseline="-25000" smtClean="0"/>
              <a:t>R</a:t>
            </a:r>
            <a:r>
              <a:rPr lang="en-US" smtClean="0">
                <a:sym typeface="Symbol" pitchFamily="18" charset="2"/>
              </a:rPr>
              <a:t>n</a:t>
            </a:r>
            <a:r>
              <a:rPr lang="en-US" baseline="-25000" smtClean="0">
                <a:sym typeface="Symbol" pitchFamily="18" charset="2"/>
              </a:rPr>
              <a:t>S</a:t>
            </a:r>
            <a:endParaRPr lang="en-US" baseline="-25000" smtClean="0"/>
          </a:p>
        </p:txBody>
      </p:sp>
      <p:sp>
        <p:nvSpPr>
          <p:cNvPr id="17414" name="Title 6"/>
          <p:cNvSpPr>
            <a:spLocks noGrp="1"/>
          </p:cNvSpPr>
          <p:nvPr>
            <p:ph type="title"/>
          </p:nvPr>
        </p:nvSpPr>
        <p:spPr/>
        <p:txBody>
          <a:bodyPr/>
          <a:lstStyle/>
          <a:p>
            <a:r>
              <a:rPr lang="en-IN" smtClean="0"/>
              <a:t>RELATIONAL ALGEBRA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smtClean="0"/>
              <a:t>DBMS-8</a:t>
            </a:r>
          </a:p>
        </p:txBody>
      </p:sp>
      <p:sp>
        <p:nvSpPr>
          <p:cNvPr id="18435" name="Footer Placeholder 4"/>
          <p:cNvSpPr>
            <a:spLocks noGrp="1"/>
          </p:cNvSpPr>
          <p:nvPr>
            <p:ph type="ftr" sz="quarter" idx="11"/>
          </p:nvPr>
        </p:nvSpPr>
        <p:spPr>
          <a:noFill/>
        </p:spPr>
        <p:txBody>
          <a:bodyPr/>
          <a:lstStyle/>
          <a:p>
            <a:r>
              <a:rPr lang="en-US" smtClean="0"/>
              <a:t>Snigdha Biswas</a:t>
            </a:r>
          </a:p>
        </p:txBody>
      </p:sp>
      <p:sp>
        <p:nvSpPr>
          <p:cNvPr id="18436" name="Slide Number Placeholder 5"/>
          <p:cNvSpPr>
            <a:spLocks noGrp="1"/>
          </p:cNvSpPr>
          <p:nvPr>
            <p:ph type="sldNum" sz="quarter" idx="12"/>
          </p:nvPr>
        </p:nvSpPr>
        <p:spPr>
          <a:noFill/>
        </p:spPr>
        <p:txBody>
          <a:bodyPr/>
          <a:lstStyle/>
          <a:p>
            <a:fld id="{128830F2-61B9-4059-A30E-080A5F45D8EA}" type="slidenum">
              <a:rPr lang="en-US" smtClean="0"/>
              <a:pPr/>
              <a:t>15</a:t>
            </a:fld>
            <a:endParaRPr lang="en-US" smtClean="0"/>
          </a:p>
        </p:txBody>
      </p:sp>
      <p:sp>
        <p:nvSpPr>
          <p:cNvPr id="18437" name="Rectangle 3"/>
          <p:cNvSpPr>
            <a:spLocks noGrp="1" noChangeArrowheads="1"/>
          </p:cNvSpPr>
          <p:nvPr>
            <p:ph type="body" idx="1"/>
          </p:nvPr>
        </p:nvSpPr>
        <p:spPr/>
        <p:txBody>
          <a:bodyPr/>
          <a:lstStyle/>
          <a:p>
            <a:pPr eaLnBrk="1" hangingPunct="1">
              <a:lnSpc>
                <a:spcPct val="90000"/>
              </a:lnSpc>
            </a:pPr>
            <a:r>
              <a:rPr lang="en-US" smtClean="0"/>
              <a:t>The expected size of the Join result divided by the maximum size n</a:t>
            </a:r>
            <a:r>
              <a:rPr lang="en-US" baseline="-25000" smtClean="0"/>
              <a:t>R</a:t>
            </a:r>
            <a:r>
              <a:rPr lang="en-US" smtClean="0">
                <a:sym typeface="Symbol" pitchFamily="18" charset="2"/>
              </a:rPr>
              <a:t> n</a:t>
            </a:r>
            <a:r>
              <a:rPr lang="en-US" baseline="-25000" smtClean="0">
                <a:sym typeface="Symbol" pitchFamily="18" charset="2"/>
              </a:rPr>
              <a:t>S </a:t>
            </a:r>
            <a:r>
              <a:rPr lang="en-US" smtClean="0">
                <a:sym typeface="Symbol" pitchFamily="18" charset="2"/>
              </a:rPr>
              <a:t> gives a ratio called called Join Selectivity.</a:t>
            </a:r>
          </a:p>
          <a:p>
            <a:pPr eaLnBrk="1" hangingPunct="1">
              <a:lnSpc>
                <a:spcPct val="90000"/>
              </a:lnSpc>
            </a:pPr>
            <a:endParaRPr lang="en-US" smtClean="0">
              <a:sym typeface="Symbol" pitchFamily="18" charset="2"/>
            </a:endParaRPr>
          </a:p>
          <a:p>
            <a:pPr eaLnBrk="1" hangingPunct="1">
              <a:lnSpc>
                <a:spcPct val="90000"/>
              </a:lnSpc>
            </a:pPr>
            <a:r>
              <a:rPr lang="en-US" smtClean="0">
                <a:sym typeface="Symbol" pitchFamily="18" charset="2"/>
              </a:rPr>
              <a:t>Sometimes a join may be specified between a relation and itself, this is known as Self join</a:t>
            </a:r>
            <a:endParaRPr lang="en-US" baseline="-25000" smtClean="0">
              <a:sym typeface="Symbol" pitchFamily="18" charset="2"/>
            </a:endParaRPr>
          </a:p>
          <a:p>
            <a:pPr eaLnBrk="1" hangingPunct="1">
              <a:lnSpc>
                <a:spcPct val="90000"/>
              </a:lnSpc>
              <a:buFont typeface="Wingdings" pitchFamily="2" charset="2"/>
              <a:buNone/>
            </a:pPr>
            <a:endParaRPr lang="en-US" baseline="-25000" smtClean="0"/>
          </a:p>
        </p:txBody>
      </p:sp>
      <p:sp>
        <p:nvSpPr>
          <p:cNvPr id="18438" name="Title 6"/>
          <p:cNvSpPr>
            <a:spLocks noGrp="1"/>
          </p:cNvSpPr>
          <p:nvPr>
            <p:ph type="title"/>
          </p:nvPr>
        </p:nvSpPr>
        <p:spPr/>
        <p:txBody>
          <a:bodyPr/>
          <a:lstStyle/>
          <a:p>
            <a:r>
              <a:rPr lang="en-IN" smtClean="0"/>
              <a:t>RELATIONAL ALGEBRA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smtClean="0"/>
              <a:t>DBMS-8</a:t>
            </a:r>
          </a:p>
        </p:txBody>
      </p:sp>
      <p:sp>
        <p:nvSpPr>
          <p:cNvPr id="19459" name="Footer Placeholder 4"/>
          <p:cNvSpPr>
            <a:spLocks noGrp="1"/>
          </p:cNvSpPr>
          <p:nvPr>
            <p:ph type="ftr" sz="quarter" idx="11"/>
          </p:nvPr>
        </p:nvSpPr>
        <p:spPr>
          <a:noFill/>
        </p:spPr>
        <p:txBody>
          <a:bodyPr/>
          <a:lstStyle/>
          <a:p>
            <a:r>
              <a:rPr lang="en-US" smtClean="0"/>
              <a:t>Snigdha Biswas</a:t>
            </a:r>
          </a:p>
        </p:txBody>
      </p:sp>
      <p:sp>
        <p:nvSpPr>
          <p:cNvPr id="19460" name="Slide Number Placeholder 5"/>
          <p:cNvSpPr>
            <a:spLocks noGrp="1"/>
          </p:cNvSpPr>
          <p:nvPr>
            <p:ph type="sldNum" sz="quarter" idx="12"/>
          </p:nvPr>
        </p:nvSpPr>
        <p:spPr>
          <a:noFill/>
        </p:spPr>
        <p:txBody>
          <a:bodyPr/>
          <a:lstStyle/>
          <a:p>
            <a:fld id="{9FACCD81-B2F6-49A1-8A08-55C3B17560DA}" type="slidenum">
              <a:rPr lang="en-US" smtClean="0"/>
              <a:pPr/>
              <a:t>16</a:t>
            </a:fld>
            <a:endParaRPr lang="en-US" smtClean="0"/>
          </a:p>
        </p:txBody>
      </p:sp>
      <p:sp>
        <p:nvSpPr>
          <p:cNvPr id="19461" name="Rectangle 2"/>
          <p:cNvSpPr>
            <a:spLocks noGrp="1" noChangeArrowheads="1"/>
          </p:cNvSpPr>
          <p:nvPr>
            <p:ph type="title"/>
          </p:nvPr>
        </p:nvSpPr>
        <p:spPr/>
        <p:txBody>
          <a:bodyPr/>
          <a:lstStyle/>
          <a:p>
            <a:pPr eaLnBrk="1" hangingPunct="1"/>
            <a:r>
              <a:rPr lang="en-US" smtClean="0"/>
              <a:t>RELATIONAL ALGEBRA</a:t>
            </a:r>
          </a:p>
        </p:txBody>
      </p:sp>
      <p:sp>
        <p:nvSpPr>
          <p:cNvPr id="19462" name="Rectangle 3"/>
          <p:cNvSpPr>
            <a:spLocks noGrp="1" noChangeArrowheads="1"/>
          </p:cNvSpPr>
          <p:nvPr>
            <p:ph type="body" idx="1"/>
          </p:nvPr>
        </p:nvSpPr>
        <p:spPr/>
        <p:txBody>
          <a:bodyPr/>
          <a:lstStyle/>
          <a:p>
            <a:pPr eaLnBrk="1" hangingPunct="1"/>
            <a:r>
              <a:rPr lang="en-US" smtClean="0"/>
              <a:t>In an Outer JOIN , the unmatched pairs would be retained and the values for the unmatched other tables would be left blank.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r>
              <a:rPr lang="en-US" smtClean="0"/>
              <a:t>DBMS-8</a:t>
            </a:r>
          </a:p>
        </p:txBody>
      </p:sp>
      <p:sp>
        <p:nvSpPr>
          <p:cNvPr id="21507" name="Footer Placeholder 4"/>
          <p:cNvSpPr>
            <a:spLocks noGrp="1"/>
          </p:cNvSpPr>
          <p:nvPr>
            <p:ph type="ftr" sz="quarter" idx="11"/>
          </p:nvPr>
        </p:nvSpPr>
        <p:spPr>
          <a:noFill/>
        </p:spPr>
        <p:txBody>
          <a:bodyPr/>
          <a:lstStyle/>
          <a:p>
            <a:r>
              <a:rPr lang="en-US" smtClean="0"/>
              <a:t>Snigdha Biswas</a:t>
            </a:r>
          </a:p>
        </p:txBody>
      </p:sp>
      <p:sp>
        <p:nvSpPr>
          <p:cNvPr id="21508" name="Slide Number Placeholder 5"/>
          <p:cNvSpPr>
            <a:spLocks noGrp="1"/>
          </p:cNvSpPr>
          <p:nvPr>
            <p:ph type="sldNum" sz="quarter" idx="12"/>
          </p:nvPr>
        </p:nvSpPr>
        <p:spPr>
          <a:noFill/>
        </p:spPr>
        <p:txBody>
          <a:bodyPr/>
          <a:lstStyle/>
          <a:p>
            <a:fld id="{75CCDD0F-E394-4BFD-907F-F0654B8681D3}" type="slidenum">
              <a:rPr lang="en-US" smtClean="0"/>
              <a:pPr/>
              <a:t>17</a:t>
            </a:fld>
            <a:endParaRPr lang="en-US" smtClean="0"/>
          </a:p>
        </p:txBody>
      </p:sp>
      <p:sp>
        <p:nvSpPr>
          <p:cNvPr id="21509" name="Rectangle 2"/>
          <p:cNvSpPr>
            <a:spLocks noGrp="1" noChangeArrowheads="1"/>
          </p:cNvSpPr>
          <p:nvPr>
            <p:ph type="title"/>
          </p:nvPr>
        </p:nvSpPr>
        <p:spPr/>
        <p:txBody>
          <a:bodyPr/>
          <a:lstStyle/>
          <a:p>
            <a:pPr eaLnBrk="1" hangingPunct="1"/>
            <a:r>
              <a:rPr lang="en-US" smtClean="0"/>
              <a:t>RELATIONAL ALGEBRA</a:t>
            </a:r>
          </a:p>
        </p:txBody>
      </p:sp>
      <p:sp>
        <p:nvSpPr>
          <p:cNvPr id="21510" name="Rectangle 3"/>
          <p:cNvSpPr>
            <a:spLocks noGrp="1" noChangeArrowheads="1"/>
          </p:cNvSpPr>
          <p:nvPr>
            <p:ph type="body" idx="1"/>
          </p:nvPr>
        </p:nvSpPr>
        <p:spPr/>
        <p:txBody>
          <a:bodyPr/>
          <a:lstStyle/>
          <a:p>
            <a:pPr eaLnBrk="1" hangingPunct="1"/>
            <a:r>
              <a:rPr lang="en-US" smtClean="0"/>
              <a:t>Additional operation other than Relational Algebra operations are there to handle some special database request. These are mathematical aggregate functions on collection of values from the database.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smtClean="0"/>
              <a:t>DBMS-8</a:t>
            </a:r>
          </a:p>
        </p:txBody>
      </p:sp>
      <p:sp>
        <p:nvSpPr>
          <p:cNvPr id="22531" name="Footer Placeholder 4"/>
          <p:cNvSpPr>
            <a:spLocks noGrp="1"/>
          </p:cNvSpPr>
          <p:nvPr>
            <p:ph type="ftr" sz="quarter" idx="11"/>
          </p:nvPr>
        </p:nvSpPr>
        <p:spPr>
          <a:noFill/>
        </p:spPr>
        <p:txBody>
          <a:bodyPr/>
          <a:lstStyle/>
          <a:p>
            <a:r>
              <a:rPr lang="en-US" smtClean="0"/>
              <a:t>Snigdha Biswas</a:t>
            </a:r>
          </a:p>
        </p:txBody>
      </p:sp>
      <p:sp>
        <p:nvSpPr>
          <p:cNvPr id="22532" name="Slide Number Placeholder 5"/>
          <p:cNvSpPr>
            <a:spLocks noGrp="1"/>
          </p:cNvSpPr>
          <p:nvPr>
            <p:ph type="sldNum" sz="quarter" idx="12"/>
          </p:nvPr>
        </p:nvSpPr>
        <p:spPr>
          <a:noFill/>
        </p:spPr>
        <p:txBody>
          <a:bodyPr/>
          <a:lstStyle/>
          <a:p>
            <a:fld id="{3E2FA24D-4AAD-4158-AA95-8ABFD6D8595A}" type="slidenum">
              <a:rPr lang="en-US" smtClean="0"/>
              <a:pPr/>
              <a:t>18</a:t>
            </a:fld>
            <a:endParaRPr lang="en-US" smtClean="0"/>
          </a:p>
        </p:txBody>
      </p:sp>
      <p:sp>
        <p:nvSpPr>
          <p:cNvPr id="22533" name="Rectangle 2"/>
          <p:cNvSpPr>
            <a:spLocks noGrp="1" noChangeArrowheads="1"/>
          </p:cNvSpPr>
          <p:nvPr>
            <p:ph type="title"/>
          </p:nvPr>
        </p:nvSpPr>
        <p:spPr/>
        <p:txBody>
          <a:bodyPr/>
          <a:lstStyle/>
          <a:p>
            <a:pPr eaLnBrk="1" hangingPunct="1"/>
            <a:r>
              <a:rPr lang="en-US" smtClean="0"/>
              <a:t>DATABASE MANAGEMENT</a:t>
            </a:r>
          </a:p>
        </p:txBody>
      </p:sp>
      <p:sp>
        <p:nvSpPr>
          <p:cNvPr id="22534" name="Rectangle 3"/>
          <p:cNvSpPr>
            <a:spLocks noGrp="1" noChangeArrowheads="1"/>
          </p:cNvSpPr>
          <p:nvPr>
            <p:ph type="body" idx="1"/>
          </p:nvPr>
        </p:nvSpPr>
        <p:spPr/>
        <p:txBody>
          <a:bodyPr/>
          <a:lstStyle/>
          <a:p>
            <a:pPr eaLnBrk="1" hangingPunct="1"/>
            <a:r>
              <a:rPr lang="en-US" smtClean="0"/>
              <a:t>They are:</a:t>
            </a:r>
          </a:p>
          <a:p>
            <a:pPr lvl="1" eaLnBrk="1" hangingPunct="1"/>
            <a:r>
              <a:rPr lang="en-US" smtClean="0"/>
              <a:t>SUM</a:t>
            </a:r>
          </a:p>
          <a:p>
            <a:pPr lvl="1" eaLnBrk="1" hangingPunct="1"/>
            <a:r>
              <a:rPr lang="en-US" smtClean="0"/>
              <a:t>AVERAGE</a:t>
            </a:r>
          </a:p>
          <a:p>
            <a:pPr lvl="1" eaLnBrk="1" hangingPunct="1"/>
            <a:r>
              <a:rPr lang="en-US" smtClean="0"/>
              <a:t>MAXIMUM</a:t>
            </a:r>
          </a:p>
          <a:p>
            <a:pPr lvl="1" eaLnBrk="1" hangingPunct="1"/>
            <a:r>
              <a:rPr lang="en-US" smtClean="0"/>
              <a:t>MINIMUM</a:t>
            </a:r>
          </a:p>
          <a:p>
            <a:pPr lvl="1" eaLnBrk="1" hangingPunct="1"/>
            <a:r>
              <a:rPr lang="en-US" smtClean="0"/>
              <a:t>COUNT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RELATIONAL ALGEBRA</a:t>
            </a:r>
          </a:p>
        </p:txBody>
      </p:sp>
      <p:sp>
        <p:nvSpPr>
          <p:cNvPr id="23555" name="Content Placeholder 2"/>
          <p:cNvSpPr>
            <a:spLocks noGrp="1"/>
          </p:cNvSpPr>
          <p:nvPr>
            <p:ph idx="1"/>
          </p:nvPr>
        </p:nvSpPr>
        <p:spPr/>
        <p:txBody>
          <a:bodyPr/>
          <a:lstStyle/>
          <a:p>
            <a:r>
              <a:rPr lang="en-IN" smtClean="0"/>
              <a:t>What is the Algebra for ?</a:t>
            </a:r>
          </a:p>
          <a:p>
            <a:pPr lvl="1"/>
            <a:r>
              <a:rPr lang="en-IN" smtClean="0"/>
              <a:t>Relational algebra is a collection  of operations on relations</a:t>
            </a:r>
          </a:p>
          <a:p>
            <a:pPr lvl="1"/>
            <a:r>
              <a:rPr lang="en-IN" smtClean="0"/>
              <a:t>Eight operations are there</a:t>
            </a:r>
          </a:p>
          <a:p>
            <a:pPr lvl="1"/>
            <a:r>
              <a:rPr lang="en-IN" smtClean="0"/>
              <a:t>Codd’s eight operations do not constitute the minimal set</a:t>
            </a:r>
          </a:p>
          <a:p>
            <a:pPr lvl="1"/>
            <a:r>
              <a:rPr lang="en-IN" smtClean="0"/>
              <a:t>Some of them are not primitive, they can be derived from others</a:t>
            </a:r>
          </a:p>
        </p:txBody>
      </p:sp>
      <p:sp>
        <p:nvSpPr>
          <p:cNvPr id="23556" name="Date Placeholder 3"/>
          <p:cNvSpPr>
            <a:spLocks noGrp="1"/>
          </p:cNvSpPr>
          <p:nvPr>
            <p:ph type="dt" sz="quarter" idx="10"/>
          </p:nvPr>
        </p:nvSpPr>
        <p:spPr>
          <a:noFill/>
        </p:spPr>
        <p:txBody>
          <a:bodyPr/>
          <a:lstStyle/>
          <a:p>
            <a:r>
              <a:rPr lang="en-US" smtClean="0"/>
              <a:t>DBMS-8</a:t>
            </a:r>
          </a:p>
        </p:txBody>
      </p:sp>
      <p:sp>
        <p:nvSpPr>
          <p:cNvPr id="23557" name="Footer Placeholder 4"/>
          <p:cNvSpPr>
            <a:spLocks noGrp="1"/>
          </p:cNvSpPr>
          <p:nvPr>
            <p:ph type="ftr" sz="quarter" idx="11"/>
          </p:nvPr>
        </p:nvSpPr>
        <p:spPr>
          <a:noFill/>
        </p:spPr>
        <p:txBody>
          <a:bodyPr/>
          <a:lstStyle/>
          <a:p>
            <a:r>
              <a:rPr lang="en-US" smtClean="0"/>
              <a:t>Snigdha Biswas</a:t>
            </a:r>
          </a:p>
        </p:txBody>
      </p:sp>
      <p:sp>
        <p:nvSpPr>
          <p:cNvPr id="23558" name="Slide Number Placeholder 5"/>
          <p:cNvSpPr>
            <a:spLocks noGrp="1"/>
          </p:cNvSpPr>
          <p:nvPr>
            <p:ph type="sldNum" sz="quarter" idx="12"/>
          </p:nvPr>
        </p:nvSpPr>
        <p:spPr>
          <a:noFill/>
        </p:spPr>
        <p:txBody>
          <a:bodyPr/>
          <a:lstStyle/>
          <a:p>
            <a:fld id="{876D34AA-08CF-48C6-8894-682C62A4EF02}"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IN" smtClean="0"/>
              <a:t>RELATIONAL ALGEBRA</a:t>
            </a:r>
          </a:p>
        </p:txBody>
      </p:sp>
      <p:sp>
        <p:nvSpPr>
          <p:cNvPr id="3075" name="Content Placeholder 2"/>
          <p:cNvSpPr>
            <a:spLocks noGrp="1"/>
          </p:cNvSpPr>
          <p:nvPr>
            <p:ph idx="1"/>
          </p:nvPr>
        </p:nvSpPr>
        <p:spPr/>
        <p:txBody>
          <a:bodyPr/>
          <a:lstStyle/>
          <a:p>
            <a:pPr eaLnBrk="1" hangingPunct="1"/>
            <a:r>
              <a:rPr lang="en-IN" smtClean="0"/>
              <a:t>In mathematics , Cartesian product of two sets is the set of all ordered pairs of element such that the first element in each pair comes from the first set  and the second element in each pair comes from the second set</a:t>
            </a:r>
          </a:p>
          <a:p>
            <a:pPr eaLnBrk="1" hangingPunct="1"/>
            <a:r>
              <a:rPr lang="en-IN" smtClean="0"/>
              <a:t>Cartesian product of two relations would be a set of ordered pairs of tuples</a:t>
            </a:r>
          </a:p>
        </p:txBody>
      </p:sp>
      <p:sp>
        <p:nvSpPr>
          <p:cNvPr id="3076" name="Date Placeholder 3"/>
          <p:cNvSpPr>
            <a:spLocks noGrp="1"/>
          </p:cNvSpPr>
          <p:nvPr>
            <p:ph type="dt" sz="quarter" idx="10"/>
          </p:nvPr>
        </p:nvSpPr>
        <p:spPr>
          <a:noFill/>
        </p:spPr>
        <p:txBody>
          <a:bodyPr/>
          <a:lstStyle/>
          <a:p>
            <a:r>
              <a:rPr lang="en-US" smtClean="0"/>
              <a:t>DBMS-8</a:t>
            </a:r>
          </a:p>
        </p:txBody>
      </p:sp>
      <p:sp>
        <p:nvSpPr>
          <p:cNvPr id="3077" name="Footer Placeholder 4"/>
          <p:cNvSpPr>
            <a:spLocks noGrp="1"/>
          </p:cNvSpPr>
          <p:nvPr>
            <p:ph type="ftr" sz="quarter" idx="11"/>
          </p:nvPr>
        </p:nvSpPr>
        <p:spPr>
          <a:noFill/>
        </p:spPr>
        <p:txBody>
          <a:bodyPr/>
          <a:lstStyle/>
          <a:p>
            <a:r>
              <a:rPr lang="en-US" smtClean="0"/>
              <a:t>Snigdha Biswas</a:t>
            </a:r>
          </a:p>
        </p:txBody>
      </p:sp>
      <p:sp>
        <p:nvSpPr>
          <p:cNvPr id="3078" name="Slide Number Placeholder 5"/>
          <p:cNvSpPr>
            <a:spLocks noGrp="1"/>
          </p:cNvSpPr>
          <p:nvPr>
            <p:ph type="sldNum" sz="quarter" idx="12"/>
          </p:nvPr>
        </p:nvSpPr>
        <p:spPr>
          <a:noFill/>
        </p:spPr>
        <p:txBody>
          <a:bodyPr/>
          <a:lstStyle/>
          <a:p>
            <a:fld id="{4B98F33C-FFE6-4123-B8BC-866EDADD689D}"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smtClean="0"/>
              <a:t>RELATIONAL ALGEBRA</a:t>
            </a:r>
          </a:p>
        </p:txBody>
      </p:sp>
      <p:sp>
        <p:nvSpPr>
          <p:cNvPr id="24579" name="Content Placeholder 2"/>
          <p:cNvSpPr>
            <a:spLocks noGrp="1"/>
          </p:cNvSpPr>
          <p:nvPr>
            <p:ph idx="1"/>
          </p:nvPr>
        </p:nvSpPr>
        <p:spPr/>
        <p:txBody>
          <a:bodyPr/>
          <a:lstStyle/>
          <a:p>
            <a:r>
              <a:rPr lang="en-IN" smtClean="0"/>
              <a:t>Natural join is a combination of projection and restriction (Select)</a:t>
            </a:r>
          </a:p>
          <a:p>
            <a:r>
              <a:rPr lang="en-IN" smtClean="0"/>
              <a:t>Of the set of eight three, - can be defined in terms of other five</a:t>
            </a:r>
          </a:p>
          <a:p>
            <a:r>
              <a:rPr lang="en-IN" smtClean="0"/>
              <a:t>Five operations – Restriction (Select), Projection, Product, Union, and Difference – primitive, None of them can be derived from other .</a:t>
            </a:r>
          </a:p>
          <a:p>
            <a:endParaRPr lang="en-IN" smtClean="0"/>
          </a:p>
          <a:p>
            <a:endParaRPr lang="en-IN" smtClean="0"/>
          </a:p>
        </p:txBody>
      </p:sp>
      <p:sp>
        <p:nvSpPr>
          <p:cNvPr id="24580" name="Date Placeholder 3"/>
          <p:cNvSpPr>
            <a:spLocks noGrp="1"/>
          </p:cNvSpPr>
          <p:nvPr>
            <p:ph type="dt" sz="quarter" idx="10"/>
          </p:nvPr>
        </p:nvSpPr>
        <p:spPr>
          <a:noFill/>
        </p:spPr>
        <p:txBody>
          <a:bodyPr/>
          <a:lstStyle/>
          <a:p>
            <a:r>
              <a:rPr lang="en-US" smtClean="0"/>
              <a:t>DBMS-8</a:t>
            </a:r>
          </a:p>
        </p:txBody>
      </p:sp>
      <p:sp>
        <p:nvSpPr>
          <p:cNvPr id="24581" name="Footer Placeholder 4"/>
          <p:cNvSpPr>
            <a:spLocks noGrp="1"/>
          </p:cNvSpPr>
          <p:nvPr>
            <p:ph type="ftr" sz="quarter" idx="11"/>
          </p:nvPr>
        </p:nvSpPr>
        <p:spPr>
          <a:noFill/>
        </p:spPr>
        <p:txBody>
          <a:bodyPr/>
          <a:lstStyle/>
          <a:p>
            <a:r>
              <a:rPr lang="en-US" smtClean="0"/>
              <a:t>Snigdha Biswas</a:t>
            </a:r>
          </a:p>
        </p:txBody>
      </p:sp>
      <p:sp>
        <p:nvSpPr>
          <p:cNvPr id="24582" name="Slide Number Placeholder 5"/>
          <p:cNvSpPr>
            <a:spLocks noGrp="1"/>
          </p:cNvSpPr>
          <p:nvPr>
            <p:ph type="sldNum" sz="quarter" idx="12"/>
          </p:nvPr>
        </p:nvSpPr>
        <p:spPr>
          <a:noFill/>
        </p:spPr>
        <p:txBody>
          <a:bodyPr/>
          <a:lstStyle/>
          <a:p>
            <a:fld id="{8B593201-B154-4059-8DEB-B61FCC14FA44}" type="slidenum">
              <a:rPr lang="en-US" smtClean="0"/>
              <a:pPr/>
              <a:t>20</a:t>
            </a:fld>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smtClean="0"/>
              <a:t>RELATIONAL ALGEBRA</a:t>
            </a:r>
          </a:p>
        </p:txBody>
      </p:sp>
      <p:sp>
        <p:nvSpPr>
          <p:cNvPr id="25603" name="Content Placeholder 2"/>
          <p:cNvSpPr>
            <a:spLocks noGrp="1"/>
          </p:cNvSpPr>
          <p:nvPr>
            <p:ph idx="1"/>
          </p:nvPr>
        </p:nvSpPr>
        <p:spPr/>
        <p:txBody>
          <a:bodyPr/>
          <a:lstStyle/>
          <a:p>
            <a:r>
              <a:rPr lang="en-IN" smtClean="0"/>
              <a:t>A minimal set of operations are consisting of the five primitives</a:t>
            </a:r>
          </a:p>
          <a:p>
            <a:r>
              <a:rPr lang="en-IN" smtClean="0"/>
              <a:t>But other three are very useful , though they are not primitive</a:t>
            </a:r>
          </a:p>
        </p:txBody>
      </p:sp>
      <p:sp>
        <p:nvSpPr>
          <p:cNvPr id="25604" name="Date Placeholder 3"/>
          <p:cNvSpPr>
            <a:spLocks noGrp="1"/>
          </p:cNvSpPr>
          <p:nvPr>
            <p:ph type="dt" sz="quarter" idx="10"/>
          </p:nvPr>
        </p:nvSpPr>
        <p:spPr>
          <a:noFill/>
        </p:spPr>
        <p:txBody>
          <a:bodyPr/>
          <a:lstStyle/>
          <a:p>
            <a:r>
              <a:rPr lang="en-US" smtClean="0"/>
              <a:t>DBMS-8</a:t>
            </a:r>
          </a:p>
        </p:txBody>
      </p:sp>
      <p:sp>
        <p:nvSpPr>
          <p:cNvPr id="25605" name="Footer Placeholder 4"/>
          <p:cNvSpPr>
            <a:spLocks noGrp="1"/>
          </p:cNvSpPr>
          <p:nvPr>
            <p:ph type="ftr" sz="quarter" idx="11"/>
          </p:nvPr>
        </p:nvSpPr>
        <p:spPr>
          <a:noFill/>
        </p:spPr>
        <p:txBody>
          <a:bodyPr/>
          <a:lstStyle/>
          <a:p>
            <a:r>
              <a:rPr lang="en-US" smtClean="0"/>
              <a:t>Snigdha Biswas</a:t>
            </a:r>
          </a:p>
        </p:txBody>
      </p:sp>
      <p:sp>
        <p:nvSpPr>
          <p:cNvPr id="25606" name="Slide Number Placeholder 5"/>
          <p:cNvSpPr>
            <a:spLocks noGrp="1"/>
          </p:cNvSpPr>
          <p:nvPr>
            <p:ph type="sldNum" sz="quarter" idx="12"/>
          </p:nvPr>
        </p:nvSpPr>
        <p:spPr>
          <a:noFill/>
        </p:spPr>
        <p:txBody>
          <a:bodyPr/>
          <a:lstStyle/>
          <a:p>
            <a:fld id="{5E4B2CF0-1BCC-4F94-88E5-5DF1D205E9E8}" type="slidenum">
              <a:rPr lang="en-US" smtClean="0"/>
              <a:pPr/>
              <a:t>21</a:t>
            </a:fld>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smtClean="0"/>
              <a:t>RELATIONAL ALGEBRA</a:t>
            </a:r>
          </a:p>
        </p:txBody>
      </p:sp>
      <p:sp>
        <p:nvSpPr>
          <p:cNvPr id="26627" name="Content Placeholder 2"/>
          <p:cNvSpPr>
            <a:spLocks noGrp="1"/>
          </p:cNvSpPr>
          <p:nvPr>
            <p:ph idx="1"/>
          </p:nvPr>
        </p:nvSpPr>
        <p:spPr/>
        <p:txBody>
          <a:bodyPr/>
          <a:lstStyle/>
          <a:p>
            <a:r>
              <a:rPr lang="en-IN" smtClean="0"/>
              <a:t>Fundamental purpose of algebra – is to write expression</a:t>
            </a:r>
          </a:p>
          <a:p>
            <a:r>
              <a:rPr lang="en-IN" smtClean="0"/>
              <a:t>Expression in turn serves a variety of purposes, including retrieval</a:t>
            </a:r>
          </a:p>
          <a:p>
            <a:r>
              <a:rPr lang="en-IN" smtClean="0"/>
              <a:t>Basically expression represent relations</a:t>
            </a:r>
          </a:p>
          <a:p>
            <a:r>
              <a:rPr lang="en-IN" smtClean="0"/>
              <a:t>Relations define the scope for the retrieval, update etc. operations</a:t>
            </a:r>
          </a:p>
        </p:txBody>
      </p:sp>
      <p:sp>
        <p:nvSpPr>
          <p:cNvPr id="26628" name="Date Placeholder 3"/>
          <p:cNvSpPr>
            <a:spLocks noGrp="1"/>
          </p:cNvSpPr>
          <p:nvPr>
            <p:ph type="dt" sz="quarter" idx="10"/>
          </p:nvPr>
        </p:nvSpPr>
        <p:spPr>
          <a:noFill/>
        </p:spPr>
        <p:txBody>
          <a:bodyPr/>
          <a:lstStyle/>
          <a:p>
            <a:r>
              <a:rPr lang="en-US" smtClean="0"/>
              <a:t>DBMS-8</a:t>
            </a:r>
          </a:p>
        </p:txBody>
      </p:sp>
      <p:sp>
        <p:nvSpPr>
          <p:cNvPr id="26629" name="Footer Placeholder 4"/>
          <p:cNvSpPr>
            <a:spLocks noGrp="1"/>
          </p:cNvSpPr>
          <p:nvPr>
            <p:ph type="ftr" sz="quarter" idx="11"/>
          </p:nvPr>
        </p:nvSpPr>
        <p:spPr>
          <a:noFill/>
        </p:spPr>
        <p:txBody>
          <a:bodyPr/>
          <a:lstStyle/>
          <a:p>
            <a:r>
              <a:rPr lang="en-US" smtClean="0"/>
              <a:t>Snigdha Biswas</a:t>
            </a:r>
          </a:p>
        </p:txBody>
      </p:sp>
      <p:sp>
        <p:nvSpPr>
          <p:cNvPr id="26630" name="Slide Number Placeholder 5"/>
          <p:cNvSpPr>
            <a:spLocks noGrp="1"/>
          </p:cNvSpPr>
          <p:nvPr>
            <p:ph type="sldNum" sz="quarter" idx="12"/>
          </p:nvPr>
        </p:nvSpPr>
        <p:spPr>
          <a:noFill/>
        </p:spPr>
        <p:txBody>
          <a:bodyPr/>
          <a:lstStyle/>
          <a:p>
            <a:fld id="{EC487DCE-7ABC-4DE5-B942-DE5D8150F76B}" type="slidenum">
              <a:rPr lang="en-US" smtClean="0"/>
              <a:pPr/>
              <a:t>22</a:t>
            </a:fld>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smtClean="0"/>
              <a:t>RELATIONAL ALGEBRA</a:t>
            </a:r>
          </a:p>
        </p:txBody>
      </p:sp>
      <p:sp>
        <p:nvSpPr>
          <p:cNvPr id="27651" name="Content Placeholder 2"/>
          <p:cNvSpPr>
            <a:spLocks noGrp="1"/>
          </p:cNvSpPr>
          <p:nvPr>
            <p:ph idx="1"/>
          </p:nvPr>
        </p:nvSpPr>
        <p:spPr/>
        <p:txBody>
          <a:bodyPr/>
          <a:lstStyle/>
          <a:p>
            <a:r>
              <a:rPr lang="en-IN" smtClean="0"/>
              <a:t>Scope for retrieval – defining the data to be fetched as a result of a retrieval operation</a:t>
            </a:r>
          </a:p>
          <a:p>
            <a:r>
              <a:rPr lang="en-IN" smtClean="0"/>
              <a:t>Scope for updates- defining the data to be inserted, modified, or deleted as a result of update operation</a:t>
            </a:r>
          </a:p>
        </p:txBody>
      </p:sp>
      <p:sp>
        <p:nvSpPr>
          <p:cNvPr id="27652" name="Date Placeholder 3"/>
          <p:cNvSpPr>
            <a:spLocks noGrp="1"/>
          </p:cNvSpPr>
          <p:nvPr>
            <p:ph type="dt" sz="quarter" idx="10"/>
          </p:nvPr>
        </p:nvSpPr>
        <p:spPr>
          <a:noFill/>
        </p:spPr>
        <p:txBody>
          <a:bodyPr/>
          <a:lstStyle/>
          <a:p>
            <a:r>
              <a:rPr lang="en-US" smtClean="0"/>
              <a:t>DBMS-8</a:t>
            </a:r>
          </a:p>
        </p:txBody>
      </p:sp>
      <p:sp>
        <p:nvSpPr>
          <p:cNvPr id="27653" name="Footer Placeholder 4"/>
          <p:cNvSpPr>
            <a:spLocks noGrp="1"/>
          </p:cNvSpPr>
          <p:nvPr>
            <p:ph type="ftr" sz="quarter" idx="11"/>
          </p:nvPr>
        </p:nvSpPr>
        <p:spPr>
          <a:noFill/>
        </p:spPr>
        <p:txBody>
          <a:bodyPr/>
          <a:lstStyle/>
          <a:p>
            <a:r>
              <a:rPr lang="en-US" smtClean="0"/>
              <a:t>Snigdha Biswas</a:t>
            </a:r>
          </a:p>
        </p:txBody>
      </p:sp>
      <p:sp>
        <p:nvSpPr>
          <p:cNvPr id="27654" name="Slide Number Placeholder 5"/>
          <p:cNvSpPr>
            <a:spLocks noGrp="1"/>
          </p:cNvSpPr>
          <p:nvPr>
            <p:ph type="sldNum" sz="quarter" idx="12"/>
          </p:nvPr>
        </p:nvSpPr>
        <p:spPr>
          <a:noFill/>
        </p:spPr>
        <p:txBody>
          <a:bodyPr/>
          <a:lstStyle/>
          <a:p>
            <a:fld id="{D140754E-824F-4126-B24F-362DDAE88A68}"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N" smtClean="0"/>
              <a:t>RELATIONAL ALGEBRA</a:t>
            </a:r>
          </a:p>
        </p:txBody>
      </p:sp>
      <p:sp>
        <p:nvSpPr>
          <p:cNvPr id="29699" name="Content Placeholder 2"/>
          <p:cNvSpPr>
            <a:spLocks noGrp="1"/>
          </p:cNvSpPr>
          <p:nvPr>
            <p:ph idx="1"/>
          </p:nvPr>
        </p:nvSpPr>
        <p:spPr/>
        <p:txBody>
          <a:bodyPr/>
          <a:lstStyle/>
          <a:p>
            <a:r>
              <a:rPr lang="en-IN" smtClean="0"/>
              <a:t>Defining stability requirement – Defining the data that is to be the scope of some concurrency control operation</a:t>
            </a:r>
          </a:p>
          <a:p>
            <a:r>
              <a:rPr lang="en-IN" smtClean="0"/>
              <a:t>Defining integrity rules – defining some specific rule that the database must satisfy, over and above the general rules</a:t>
            </a:r>
          </a:p>
        </p:txBody>
      </p:sp>
      <p:sp>
        <p:nvSpPr>
          <p:cNvPr id="29700" name="Date Placeholder 3"/>
          <p:cNvSpPr>
            <a:spLocks noGrp="1"/>
          </p:cNvSpPr>
          <p:nvPr>
            <p:ph type="dt" sz="quarter" idx="10"/>
          </p:nvPr>
        </p:nvSpPr>
        <p:spPr>
          <a:noFill/>
        </p:spPr>
        <p:txBody>
          <a:bodyPr/>
          <a:lstStyle/>
          <a:p>
            <a:r>
              <a:rPr lang="en-US" smtClean="0"/>
              <a:t>DBMS-8</a:t>
            </a:r>
          </a:p>
        </p:txBody>
      </p:sp>
      <p:sp>
        <p:nvSpPr>
          <p:cNvPr id="29701" name="Footer Placeholder 4"/>
          <p:cNvSpPr>
            <a:spLocks noGrp="1"/>
          </p:cNvSpPr>
          <p:nvPr>
            <p:ph type="ftr" sz="quarter" idx="11"/>
          </p:nvPr>
        </p:nvSpPr>
        <p:spPr>
          <a:noFill/>
        </p:spPr>
        <p:txBody>
          <a:bodyPr/>
          <a:lstStyle/>
          <a:p>
            <a:r>
              <a:rPr lang="en-US" smtClean="0"/>
              <a:t>Snigdha Biswas</a:t>
            </a:r>
          </a:p>
        </p:txBody>
      </p:sp>
      <p:sp>
        <p:nvSpPr>
          <p:cNvPr id="29702" name="Slide Number Placeholder 5"/>
          <p:cNvSpPr>
            <a:spLocks noGrp="1"/>
          </p:cNvSpPr>
          <p:nvPr>
            <p:ph type="sldNum" sz="quarter" idx="12"/>
          </p:nvPr>
        </p:nvSpPr>
        <p:spPr>
          <a:noFill/>
        </p:spPr>
        <p:txBody>
          <a:bodyPr/>
          <a:lstStyle/>
          <a:p>
            <a:fld id="{082DBDC1-ABBB-4756-A557-EAC291247F44}"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N" smtClean="0"/>
              <a:t>RELATIONAL ALGEBRA</a:t>
            </a:r>
          </a:p>
        </p:txBody>
      </p:sp>
      <p:sp>
        <p:nvSpPr>
          <p:cNvPr id="30723" name="Content Placeholder 2"/>
          <p:cNvSpPr>
            <a:spLocks noGrp="1"/>
          </p:cNvSpPr>
          <p:nvPr>
            <p:ph idx="1"/>
          </p:nvPr>
        </p:nvSpPr>
        <p:spPr/>
        <p:txBody>
          <a:bodyPr/>
          <a:lstStyle/>
          <a:p>
            <a:r>
              <a:rPr lang="en-IN" smtClean="0"/>
              <a:t>Also algebra serves as a convenient  basis for optimization</a:t>
            </a:r>
          </a:p>
          <a:p>
            <a:r>
              <a:rPr lang="en-IN" smtClean="0"/>
              <a:t>Performance of a query should not depend on the particular form in which the user happens to express that query. </a:t>
            </a:r>
          </a:p>
        </p:txBody>
      </p:sp>
      <p:sp>
        <p:nvSpPr>
          <p:cNvPr id="30724" name="Date Placeholder 3"/>
          <p:cNvSpPr>
            <a:spLocks noGrp="1"/>
          </p:cNvSpPr>
          <p:nvPr>
            <p:ph type="dt" sz="quarter" idx="10"/>
          </p:nvPr>
        </p:nvSpPr>
        <p:spPr>
          <a:noFill/>
        </p:spPr>
        <p:txBody>
          <a:bodyPr/>
          <a:lstStyle/>
          <a:p>
            <a:r>
              <a:rPr lang="en-US" smtClean="0"/>
              <a:t>DBMS-8</a:t>
            </a:r>
          </a:p>
        </p:txBody>
      </p:sp>
      <p:sp>
        <p:nvSpPr>
          <p:cNvPr id="30725" name="Footer Placeholder 4"/>
          <p:cNvSpPr>
            <a:spLocks noGrp="1"/>
          </p:cNvSpPr>
          <p:nvPr>
            <p:ph type="ftr" sz="quarter" idx="11"/>
          </p:nvPr>
        </p:nvSpPr>
        <p:spPr>
          <a:noFill/>
        </p:spPr>
        <p:txBody>
          <a:bodyPr/>
          <a:lstStyle/>
          <a:p>
            <a:r>
              <a:rPr lang="en-US" smtClean="0"/>
              <a:t>Snigdha Biswas</a:t>
            </a:r>
          </a:p>
        </p:txBody>
      </p:sp>
      <p:sp>
        <p:nvSpPr>
          <p:cNvPr id="30726" name="Slide Number Placeholder 5"/>
          <p:cNvSpPr>
            <a:spLocks noGrp="1"/>
          </p:cNvSpPr>
          <p:nvPr>
            <p:ph type="sldNum" sz="quarter" idx="12"/>
          </p:nvPr>
        </p:nvSpPr>
        <p:spPr>
          <a:noFill/>
        </p:spPr>
        <p:txBody>
          <a:bodyPr/>
          <a:lstStyle/>
          <a:p>
            <a:fld id="{6154AAF1-6BEA-4917-805F-C0CAF40F475B}" type="slidenum">
              <a:rPr lang="en-US" smtClean="0"/>
              <a:pPr/>
              <a:t>25</a:t>
            </a:fld>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smtClean="0"/>
              <a:t>DATABASE MANAGEMENT</a:t>
            </a:r>
          </a:p>
        </p:txBody>
      </p:sp>
      <p:sp>
        <p:nvSpPr>
          <p:cNvPr id="31747" name="Content Placeholder 2"/>
          <p:cNvSpPr>
            <a:spLocks noGrp="1"/>
          </p:cNvSpPr>
          <p:nvPr>
            <p:ph idx="1"/>
          </p:nvPr>
        </p:nvSpPr>
        <p:spPr/>
        <p:txBody>
          <a:bodyPr/>
          <a:lstStyle/>
          <a:p>
            <a:r>
              <a:rPr lang="en-IN" smtClean="0"/>
              <a:t>Closure :</a:t>
            </a:r>
          </a:p>
          <a:p>
            <a:pPr lvl="1"/>
            <a:r>
              <a:rPr lang="en-IN" sz="2400" smtClean="0"/>
              <a:t>Output of each relational operation is another relation</a:t>
            </a:r>
          </a:p>
          <a:p>
            <a:pPr lvl="1"/>
            <a:r>
              <a:rPr lang="en-IN" sz="2400" smtClean="0"/>
              <a:t>This is a relational closure property</a:t>
            </a:r>
          </a:p>
          <a:p>
            <a:pPr lvl="1"/>
            <a:r>
              <a:rPr lang="en-IN" sz="2400" smtClean="0"/>
              <a:t>Output from one operation can become input to another</a:t>
            </a:r>
          </a:p>
          <a:p>
            <a:pPr lvl="1"/>
            <a:r>
              <a:rPr lang="en-IN" sz="2400" smtClean="0"/>
              <a:t>It is possible to write nested expression , expressions in which operands are  themselves represented  by expressions,  instead of just by relation name</a:t>
            </a:r>
          </a:p>
        </p:txBody>
      </p:sp>
      <p:sp>
        <p:nvSpPr>
          <p:cNvPr id="31748" name="Date Placeholder 3"/>
          <p:cNvSpPr>
            <a:spLocks noGrp="1"/>
          </p:cNvSpPr>
          <p:nvPr>
            <p:ph type="dt" sz="quarter" idx="10"/>
          </p:nvPr>
        </p:nvSpPr>
        <p:spPr>
          <a:noFill/>
        </p:spPr>
        <p:txBody>
          <a:bodyPr/>
          <a:lstStyle/>
          <a:p>
            <a:r>
              <a:rPr lang="en-US" smtClean="0"/>
              <a:t>DBMS-8</a:t>
            </a:r>
          </a:p>
        </p:txBody>
      </p:sp>
      <p:sp>
        <p:nvSpPr>
          <p:cNvPr id="31749" name="Footer Placeholder 4"/>
          <p:cNvSpPr>
            <a:spLocks noGrp="1"/>
          </p:cNvSpPr>
          <p:nvPr>
            <p:ph type="ftr" sz="quarter" idx="11"/>
          </p:nvPr>
        </p:nvSpPr>
        <p:spPr>
          <a:noFill/>
        </p:spPr>
        <p:txBody>
          <a:bodyPr/>
          <a:lstStyle/>
          <a:p>
            <a:r>
              <a:rPr lang="en-US" smtClean="0"/>
              <a:t>Snigdha Biswas</a:t>
            </a:r>
          </a:p>
        </p:txBody>
      </p:sp>
      <p:sp>
        <p:nvSpPr>
          <p:cNvPr id="31750" name="Slide Number Placeholder 5"/>
          <p:cNvSpPr>
            <a:spLocks noGrp="1"/>
          </p:cNvSpPr>
          <p:nvPr>
            <p:ph type="sldNum" sz="quarter" idx="12"/>
          </p:nvPr>
        </p:nvSpPr>
        <p:spPr>
          <a:noFill/>
        </p:spPr>
        <p:txBody>
          <a:bodyPr/>
          <a:lstStyle/>
          <a:p>
            <a:fld id="{4496FBFC-6505-4A95-AE22-7752120F3DE1}"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N" smtClean="0"/>
              <a:t>DATABASE MANAGEMENT</a:t>
            </a:r>
          </a:p>
        </p:txBody>
      </p:sp>
      <p:sp>
        <p:nvSpPr>
          <p:cNvPr id="32771" name="Content Placeholder 2"/>
          <p:cNvSpPr>
            <a:spLocks noGrp="1"/>
          </p:cNvSpPr>
          <p:nvPr>
            <p:ph idx="1"/>
          </p:nvPr>
        </p:nvSpPr>
        <p:spPr/>
        <p:txBody>
          <a:bodyPr/>
          <a:lstStyle/>
          <a:p>
            <a:r>
              <a:rPr lang="en-IN" smtClean="0"/>
              <a:t>Analogy between ability to nest relational expression in relational algebra, and ability to nest arithmetic expressions in ordinary arithmetic</a:t>
            </a:r>
          </a:p>
          <a:p>
            <a:r>
              <a:rPr lang="en-IN" smtClean="0"/>
              <a:t>A relation has two parts :</a:t>
            </a:r>
          </a:p>
          <a:p>
            <a:pPr lvl="1"/>
            <a:r>
              <a:rPr lang="en-IN" smtClean="0"/>
              <a:t>Heading – Set of attributes</a:t>
            </a:r>
          </a:p>
          <a:p>
            <a:pPr lvl="1"/>
            <a:r>
              <a:rPr lang="en-IN" smtClean="0"/>
              <a:t>Body - Data</a:t>
            </a:r>
          </a:p>
        </p:txBody>
      </p:sp>
      <p:sp>
        <p:nvSpPr>
          <p:cNvPr id="32772" name="Date Placeholder 3"/>
          <p:cNvSpPr>
            <a:spLocks noGrp="1"/>
          </p:cNvSpPr>
          <p:nvPr>
            <p:ph type="dt" sz="quarter" idx="10"/>
          </p:nvPr>
        </p:nvSpPr>
        <p:spPr>
          <a:noFill/>
        </p:spPr>
        <p:txBody>
          <a:bodyPr/>
          <a:lstStyle/>
          <a:p>
            <a:r>
              <a:rPr lang="en-US" smtClean="0"/>
              <a:t>DBMS-8</a:t>
            </a:r>
          </a:p>
        </p:txBody>
      </p:sp>
      <p:sp>
        <p:nvSpPr>
          <p:cNvPr id="32773" name="Footer Placeholder 4"/>
          <p:cNvSpPr>
            <a:spLocks noGrp="1"/>
          </p:cNvSpPr>
          <p:nvPr>
            <p:ph type="ftr" sz="quarter" idx="11"/>
          </p:nvPr>
        </p:nvSpPr>
        <p:spPr>
          <a:noFill/>
        </p:spPr>
        <p:txBody>
          <a:bodyPr/>
          <a:lstStyle/>
          <a:p>
            <a:r>
              <a:rPr lang="en-US" smtClean="0"/>
              <a:t>Snigdha Biswas</a:t>
            </a:r>
          </a:p>
        </p:txBody>
      </p:sp>
      <p:sp>
        <p:nvSpPr>
          <p:cNvPr id="32774" name="Slide Number Placeholder 5"/>
          <p:cNvSpPr>
            <a:spLocks noGrp="1"/>
          </p:cNvSpPr>
          <p:nvPr>
            <p:ph type="sldNum" sz="quarter" idx="12"/>
          </p:nvPr>
        </p:nvSpPr>
        <p:spPr>
          <a:noFill/>
        </p:spPr>
        <p:txBody>
          <a:bodyPr/>
          <a:lstStyle/>
          <a:p>
            <a:fld id="{9932BEC7-F264-414C-9F60-FE7C2C9B2F68}" type="slidenum">
              <a:rPr lang="en-US" smtClean="0"/>
              <a:pPr/>
              <a:t>27</a:t>
            </a:fld>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N" smtClean="0"/>
              <a:t>DATABASE MANAGEMENT</a:t>
            </a:r>
          </a:p>
        </p:txBody>
      </p:sp>
      <p:sp>
        <p:nvSpPr>
          <p:cNvPr id="33795" name="Content Placeholder 2"/>
          <p:cNvSpPr>
            <a:spLocks noGrp="1"/>
          </p:cNvSpPr>
          <p:nvPr>
            <p:ph idx="1"/>
          </p:nvPr>
        </p:nvSpPr>
        <p:spPr/>
        <p:txBody>
          <a:bodyPr/>
          <a:lstStyle/>
          <a:p>
            <a:r>
              <a:rPr lang="en-IN" smtClean="0"/>
              <a:t>Heading for a base relation is known</a:t>
            </a:r>
          </a:p>
          <a:p>
            <a:r>
              <a:rPr lang="en-IN" smtClean="0"/>
              <a:t>Heading for the derieved relation?</a:t>
            </a:r>
          </a:p>
          <a:p>
            <a:r>
              <a:rPr lang="en-IN" smtClean="0"/>
              <a:t>Every relational operation must produce a relation with proper heading (with a proper attribute name)</a:t>
            </a:r>
          </a:p>
          <a:p>
            <a:r>
              <a:rPr lang="en-IN" smtClean="0"/>
              <a:t>To allow us to refer to those attribute names in subsequent operation</a:t>
            </a:r>
          </a:p>
        </p:txBody>
      </p:sp>
      <p:sp>
        <p:nvSpPr>
          <p:cNvPr id="33796" name="Date Placeholder 3"/>
          <p:cNvSpPr>
            <a:spLocks noGrp="1"/>
          </p:cNvSpPr>
          <p:nvPr>
            <p:ph type="dt" sz="quarter" idx="10"/>
          </p:nvPr>
        </p:nvSpPr>
        <p:spPr>
          <a:noFill/>
        </p:spPr>
        <p:txBody>
          <a:bodyPr/>
          <a:lstStyle/>
          <a:p>
            <a:r>
              <a:rPr lang="en-US" smtClean="0"/>
              <a:t>DBMS-8</a:t>
            </a:r>
          </a:p>
        </p:txBody>
      </p:sp>
      <p:sp>
        <p:nvSpPr>
          <p:cNvPr id="33797" name="Footer Placeholder 4"/>
          <p:cNvSpPr>
            <a:spLocks noGrp="1"/>
          </p:cNvSpPr>
          <p:nvPr>
            <p:ph type="ftr" sz="quarter" idx="11"/>
          </p:nvPr>
        </p:nvSpPr>
        <p:spPr>
          <a:noFill/>
        </p:spPr>
        <p:txBody>
          <a:bodyPr/>
          <a:lstStyle/>
          <a:p>
            <a:r>
              <a:rPr lang="en-US" smtClean="0"/>
              <a:t>Snigdha Biswas</a:t>
            </a:r>
          </a:p>
        </p:txBody>
      </p:sp>
      <p:sp>
        <p:nvSpPr>
          <p:cNvPr id="33798" name="Slide Number Placeholder 5"/>
          <p:cNvSpPr>
            <a:spLocks noGrp="1"/>
          </p:cNvSpPr>
          <p:nvPr>
            <p:ph type="sldNum" sz="quarter" idx="12"/>
          </p:nvPr>
        </p:nvSpPr>
        <p:spPr>
          <a:noFill/>
        </p:spPr>
        <p:txBody>
          <a:bodyPr/>
          <a:lstStyle/>
          <a:p>
            <a:fld id="{EAB1CB31-9AB1-43B5-A087-5CC33A86E48F}" type="slidenum">
              <a:rPr lang="en-US" smtClean="0"/>
              <a:pPr/>
              <a:t>28</a:t>
            </a:fld>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r>
              <a:rPr lang="en-US" smtClean="0"/>
              <a:t>DBMS-8</a:t>
            </a:r>
          </a:p>
        </p:txBody>
      </p:sp>
      <p:sp>
        <p:nvSpPr>
          <p:cNvPr id="34819" name="Footer Placeholder 4"/>
          <p:cNvSpPr>
            <a:spLocks noGrp="1"/>
          </p:cNvSpPr>
          <p:nvPr>
            <p:ph type="ftr" sz="quarter" idx="11"/>
          </p:nvPr>
        </p:nvSpPr>
        <p:spPr>
          <a:noFill/>
        </p:spPr>
        <p:txBody>
          <a:bodyPr/>
          <a:lstStyle/>
          <a:p>
            <a:r>
              <a:rPr lang="en-US" smtClean="0"/>
              <a:t>Snigdha Biswas</a:t>
            </a:r>
          </a:p>
        </p:txBody>
      </p:sp>
      <p:sp>
        <p:nvSpPr>
          <p:cNvPr id="34820" name="Slide Number Placeholder 5"/>
          <p:cNvSpPr>
            <a:spLocks noGrp="1"/>
          </p:cNvSpPr>
          <p:nvPr>
            <p:ph type="sldNum" sz="quarter" idx="12"/>
          </p:nvPr>
        </p:nvSpPr>
        <p:spPr>
          <a:noFill/>
        </p:spPr>
        <p:txBody>
          <a:bodyPr/>
          <a:lstStyle/>
          <a:p>
            <a:fld id="{FC3DAF24-CEE4-4B46-A80F-4DC52A924831}" type="slidenum">
              <a:rPr lang="en-US" smtClean="0"/>
              <a:pPr/>
              <a:t>29</a:t>
            </a:fld>
            <a:endParaRPr lang="en-US" smtClean="0"/>
          </a:p>
        </p:txBody>
      </p:sp>
      <p:sp>
        <p:nvSpPr>
          <p:cNvPr id="34821" name="Rectangle 2"/>
          <p:cNvSpPr>
            <a:spLocks noGrp="1" noChangeArrowheads="1"/>
          </p:cNvSpPr>
          <p:nvPr>
            <p:ph type="title"/>
          </p:nvPr>
        </p:nvSpPr>
        <p:spPr/>
        <p:txBody>
          <a:bodyPr/>
          <a:lstStyle/>
          <a:p>
            <a:pPr eaLnBrk="1" hangingPunct="1"/>
            <a:r>
              <a:rPr lang="en-US" smtClean="0"/>
              <a:t>DATABASE MANAGEMENT</a:t>
            </a:r>
          </a:p>
        </p:txBody>
      </p:sp>
      <p:sp>
        <p:nvSpPr>
          <p:cNvPr id="34822" name="Rectangle 3"/>
          <p:cNvSpPr>
            <a:spLocks noGrp="1" noChangeArrowheads="1"/>
          </p:cNvSpPr>
          <p:nvPr>
            <p:ph type="body" idx="1"/>
          </p:nvPr>
        </p:nvSpPr>
        <p:spPr/>
        <p:txBody>
          <a:bodyPr/>
          <a:lstStyle/>
          <a:p>
            <a:pPr eaLnBrk="1" hangingPunct="1"/>
            <a:r>
              <a:rPr lang="en-US" smtClean="0"/>
              <a:t>Data Dictionary and the System Catalog</a:t>
            </a:r>
          </a:p>
          <a:p>
            <a:pPr lvl="1" eaLnBrk="1" hangingPunct="1"/>
            <a:r>
              <a:rPr lang="en-US" smtClean="0"/>
              <a:t>The DBMS data dictionary contains metadata to provide detailed accounting of all tables within the database</a:t>
            </a:r>
          </a:p>
          <a:p>
            <a:pPr lvl="1" eaLnBrk="1" hangingPunct="1"/>
            <a:endParaRPr lang="en-US" smtClean="0"/>
          </a:p>
          <a:p>
            <a:pPr lvl="1" eaLnBrk="1" hangingPunct="1"/>
            <a:endParaRPr lang="en-US" smtClean="0"/>
          </a:p>
          <a:p>
            <a:pPr lvl="1" eaLnBrk="1" hangingPunct="1"/>
            <a:r>
              <a:rPr lang="en-US" smtClean="0"/>
              <a:t>The data dictionary resembles an x-ray of the  company’s entire data 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smtClean="0"/>
              <a:t>RELATIONAL ALGEBRA</a:t>
            </a:r>
          </a:p>
        </p:txBody>
      </p:sp>
      <p:sp>
        <p:nvSpPr>
          <p:cNvPr id="4099" name="Content Placeholder 2"/>
          <p:cNvSpPr>
            <a:spLocks noGrp="1"/>
          </p:cNvSpPr>
          <p:nvPr>
            <p:ph idx="1"/>
          </p:nvPr>
        </p:nvSpPr>
        <p:spPr/>
        <p:txBody>
          <a:bodyPr/>
          <a:lstStyle/>
          <a:p>
            <a:pPr eaLnBrk="1" hangingPunct="1"/>
            <a:r>
              <a:rPr lang="en-IN" dirty="0" smtClean="0"/>
              <a:t>In relational version of </a:t>
            </a:r>
            <a:r>
              <a:rPr lang="en-IN" dirty="0" err="1" smtClean="0"/>
              <a:t>cartesian</a:t>
            </a:r>
            <a:r>
              <a:rPr lang="en-IN" dirty="0" smtClean="0"/>
              <a:t> product, each ordered pair of </a:t>
            </a:r>
            <a:r>
              <a:rPr lang="en-IN" dirty="0" err="1" smtClean="0"/>
              <a:t>tuples</a:t>
            </a:r>
            <a:r>
              <a:rPr lang="en-IN" dirty="0" smtClean="0"/>
              <a:t> is replaced by a single </a:t>
            </a:r>
            <a:r>
              <a:rPr lang="en-IN" dirty="0" err="1" smtClean="0"/>
              <a:t>tuple</a:t>
            </a:r>
            <a:r>
              <a:rPr lang="en-IN" dirty="0" smtClean="0"/>
              <a:t> that is the union of the two </a:t>
            </a:r>
            <a:r>
              <a:rPr lang="en-IN" dirty="0" err="1" smtClean="0"/>
              <a:t>tuples</a:t>
            </a:r>
            <a:endParaRPr lang="en-IN" dirty="0" smtClean="0"/>
          </a:p>
          <a:p>
            <a:pPr eaLnBrk="1" hangingPunct="1">
              <a:buNone/>
            </a:pPr>
            <a:endParaRPr lang="en-IN" smtClean="0"/>
          </a:p>
          <a:p>
            <a:pPr eaLnBrk="1" hangingPunct="1"/>
            <a:endParaRPr lang="en-IN" dirty="0" smtClean="0"/>
          </a:p>
        </p:txBody>
      </p:sp>
      <p:sp>
        <p:nvSpPr>
          <p:cNvPr id="4100" name="Date Placeholder 3"/>
          <p:cNvSpPr>
            <a:spLocks noGrp="1"/>
          </p:cNvSpPr>
          <p:nvPr>
            <p:ph type="dt" sz="quarter" idx="10"/>
          </p:nvPr>
        </p:nvSpPr>
        <p:spPr>
          <a:noFill/>
        </p:spPr>
        <p:txBody>
          <a:bodyPr/>
          <a:lstStyle/>
          <a:p>
            <a:r>
              <a:rPr lang="en-US" smtClean="0"/>
              <a:t>DBMS-8</a:t>
            </a:r>
          </a:p>
        </p:txBody>
      </p:sp>
      <p:sp>
        <p:nvSpPr>
          <p:cNvPr id="4101" name="Footer Placeholder 4"/>
          <p:cNvSpPr>
            <a:spLocks noGrp="1"/>
          </p:cNvSpPr>
          <p:nvPr>
            <p:ph type="ftr" sz="quarter" idx="11"/>
          </p:nvPr>
        </p:nvSpPr>
        <p:spPr>
          <a:noFill/>
        </p:spPr>
        <p:txBody>
          <a:bodyPr/>
          <a:lstStyle/>
          <a:p>
            <a:r>
              <a:rPr lang="en-US" smtClean="0"/>
              <a:t>Snigdha Biswas</a:t>
            </a:r>
          </a:p>
        </p:txBody>
      </p:sp>
      <p:sp>
        <p:nvSpPr>
          <p:cNvPr id="4102" name="Slide Number Placeholder 5"/>
          <p:cNvSpPr>
            <a:spLocks noGrp="1"/>
          </p:cNvSpPr>
          <p:nvPr>
            <p:ph type="sldNum" sz="quarter" idx="12"/>
          </p:nvPr>
        </p:nvSpPr>
        <p:spPr>
          <a:noFill/>
        </p:spPr>
        <p:txBody>
          <a:bodyPr/>
          <a:lstStyle/>
          <a:p>
            <a:fld id="{F9706AC9-34AA-41B8-B15A-AFC7C351D7A1}"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r>
              <a:rPr lang="en-US" smtClean="0"/>
              <a:t>DBMS-8</a:t>
            </a:r>
          </a:p>
        </p:txBody>
      </p:sp>
      <p:sp>
        <p:nvSpPr>
          <p:cNvPr id="35843" name="Footer Placeholder 4"/>
          <p:cNvSpPr>
            <a:spLocks noGrp="1"/>
          </p:cNvSpPr>
          <p:nvPr>
            <p:ph type="ftr" sz="quarter" idx="11"/>
          </p:nvPr>
        </p:nvSpPr>
        <p:spPr>
          <a:noFill/>
        </p:spPr>
        <p:txBody>
          <a:bodyPr/>
          <a:lstStyle/>
          <a:p>
            <a:r>
              <a:rPr lang="en-US" smtClean="0"/>
              <a:t>Snigdha Biswas</a:t>
            </a:r>
          </a:p>
        </p:txBody>
      </p:sp>
      <p:sp>
        <p:nvSpPr>
          <p:cNvPr id="35844" name="Slide Number Placeholder 5"/>
          <p:cNvSpPr>
            <a:spLocks noGrp="1"/>
          </p:cNvSpPr>
          <p:nvPr>
            <p:ph type="sldNum" sz="quarter" idx="12"/>
          </p:nvPr>
        </p:nvSpPr>
        <p:spPr>
          <a:noFill/>
        </p:spPr>
        <p:txBody>
          <a:bodyPr/>
          <a:lstStyle/>
          <a:p>
            <a:fld id="{BE79D498-F606-4115-8D44-DC61A1CD459E}" type="slidenum">
              <a:rPr lang="en-US" smtClean="0"/>
              <a:pPr/>
              <a:t>30</a:t>
            </a:fld>
            <a:endParaRPr lang="en-US" smtClean="0"/>
          </a:p>
        </p:txBody>
      </p:sp>
      <p:sp>
        <p:nvSpPr>
          <p:cNvPr id="35845" name="Rectangle 2"/>
          <p:cNvSpPr>
            <a:spLocks noGrp="1" noChangeArrowheads="1"/>
          </p:cNvSpPr>
          <p:nvPr>
            <p:ph type="title"/>
          </p:nvPr>
        </p:nvSpPr>
        <p:spPr/>
        <p:txBody>
          <a:bodyPr/>
          <a:lstStyle/>
          <a:p>
            <a:pPr eaLnBrk="1" hangingPunct="1"/>
            <a:r>
              <a:rPr lang="en-US" smtClean="0"/>
              <a:t>DATABASE MANAGEMENT</a:t>
            </a:r>
          </a:p>
        </p:txBody>
      </p:sp>
      <p:sp>
        <p:nvSpPr>
          <p:cNvPr id="35846" name="Rectangle 3"/>
          <p:cNvSpPr>
            <a:spLocks noGrp="1" noChangeArrowheads="1"/>
          </p:cNvSpPr>
          <p:nvPr>
            <p:ph type="body" idx="1"/>
          </p:nvPr>
        </p:nvSpPr>
        <p:spPr/>
        <p:txBody>
          <a:bodyPr/>
          <a:lstStyle/>
          <a:p>
            <a:pPr eaLnBrk="1" hangingPunct="1"/>
            <a:r>
              <a:rPr lang="en-US" smtClean="0"/>
              <a:t>System catalog is a very detailed system data dictionary that describes all objects within the database.</a:t>
            </a:r>
          </a:p>
          <a:p>
            <a:pPr eaLnBrk="1" hangingPunct="1">
              <a:buFont typeface="Wingdings" pitchFamily="2" charset="2"/>
              <a:buNone/>
            </a:pPr>
            <a:endParaRPr lang="en-US" smtClean="0"/>
          </a:p>
          <a:p>
            <a:pPr lvl="1" eaLnBrk="1" hangingPunct="1"/>
            <a:r>
              <a:rPr lang="en-US" smtClean="0"/>
              <a:t>System catalog is a system- created database whose tables store the database characteristics and contents.</a:t>
            </a:r>
          </a:p>
          <a:p>
            <a:pPr lvl="1" eaLnBrk="1" hangingPunct="1">
              <a:buFont typeface="Wingdings" pitchFamily="2" charset="2"/>
              <a:buNone/>
            </a:pP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r>
              <a:rPr lang="en-US" smtClean="0"/>
              <a:t>DBMS-8</a:t>
            </a:r>
          </a:p>
        </p:txBody>
      </p:sp>
      <p:sp>
        <p:nvSpPr>
          <p:cNvPr id="36867" name="Footer Placeholder 4"/>
          <p:cNvSpPr>
            <a:spLocks noGrp="1"/>
          </p:cNvSpPr>
          <p:nvPr>
            <p:ph type="ftr" sz="quarter" idx="11"/>
          </p:nvPr>
        </p:nvSpPr>
        <p:spPr>
          <a:noFill/>
        </p:spPr>
        <p:txBody>
          <a:bodyPr/>
          <a:lstStyle/>
          <a:p>
            <a:r>
              <a:rPr lang="en-US" smtClean="0"/>
              <a:t>Snigdha Biswas</a:t>
            </a:r>
          </a:p>
        </p:txBody>
      </p:sp>
      <p:sp>
        <p:nvSpPr>
          <p:cNvPr id="36868" name="Slide Number Placeholder 5"/>
          <p:cNvSpPr>
            <a:spLocks noGrp="1"/>
          </p:cNvSpPr>
          <p:nvPr>
            <p:ph type="sldNum" sz="quarter" idx="12"/>
          </p:nvPr>
        </p:nvSpPr>
        <p:spPr>
          <a:noFill/>
        </p:spPr>
        <p:txBody>
          <a:bodyPr/>
          <a:lstStyle/>
          <a:p>
            <a:fld id="{D909F7D7-8065-4F81-B726-535A8ADF9286}" type="slidenum">
              <a:rPr lang="en-US" smtClean="0"/>
              <a:pPr/>
              <a:t>31</a:t>
            </a:fld>
            <a:endParaRPr lang="en-US" smtClean="0"/>
          </a:p>
        </p:txBody>
      </p:sp>
      <p:sp>
        <p:nvSpPr>
          <p:cNvPr id="36869" name="Rectangle 2"/>
          <p:cNvSpPr>
            <a:spLocks noGrp="1" noChangeArrowheads="1"/>
          </p:cNvSpPr>
          <p:nvPr>
            <p:ph type="title"/>
          </p:nvPr>
        </p:nvSpPr>
        <p:spPr/>
        <p:txBody>
          <a:bodyPr/>
          <a:lstStyle/>
          <a:p>
            <a:pPr eaLnBrk="1" hangingPunct="1"/>
            <a:r>
              <a:rPr lang="en-US" smtClean="0"/>
              <a:t>DATABASE MANAGEMENT</a:t>
            </a:r>
          </a:p>
        </p:txBody>
      </p:sp>
      <p:sp>
        <p:nvSpPr>
          <p:cNvPr id="36870" name="Rectangle 3"/>
          <p:cNvSpPr>
            <a:spLocks noGrp="1" noChangeArrowheads="1"/>
          </p:cNvSpPr>
          <p:nvPr>
            <p:ph type="body" idx="1"/>
          </p:nvPr>
        </p:nvSpPr>
        <p:spPr/>
        <p:txBody>
          <a:bodyPr/>
          <a:lstStyle/>
          <a:p>
            <a:pPr lvl="1" eaLnBrk="1" hangingPunct="1"/>
            <a:r>
              <a:rPr lang="en-US" smtClean="0"/>
              <a:t>System catalog tables can be queried just like any other tables</a:t>
            </a:r>
          </a:p>
          <a:p>
            <a:pPr lvl="1" eaLnBrk="1" hangingPunct="1"/>
            <a:endParaRPr lang="en-US" smtClean="0"/>
          </a:p>
          <a:p>
            <a:pPr lvl="1" eaLnBrk="1" hangingPunct="1"/>
            <a:r>
              <a:rPr lang="en-US" smtClean="0"/>
              <a:t>System catalog automatically produces database documentation.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r>
              <a:rPr lang="en-US" smtClean="0"/>
              <a:t>DBMS-8</a:t>
            </a:r>
          </a:p>
        </p:txBody>
      </p:sp>
      <p:sp>
        <p:nvSpPr>
          <p:cNvPr id="37891" name="Footer Placeholder 4"/>
          <p:cNvSpPr>
            <a:spLocks noGrp="1"/>
          </p:cNvSpPr>
          <p:nvPr>
            <p:ph type="ftr" sz="quarter" idx="11"/>
          </p:nvPr>
        </p:nvSpPr>
        <p:spPr>
          <a:noFill/>
        </p:spPr>
        <p:txBody>
          <a:bodyPr/>
          <a:lstStyle/>
          <a:p>
            <a:r>
              <a:rPr lang="en-US" smtClean="0"/>
              <a:t>Snigdha Biswas</a:t>
            </a:r>
          </a:p>
        </p:txBody>
      </p:sp>
      <p:sp>
        <p:nvSpPr>
          <p:cNvPr id="37892" name="Slide Number Placeholder 5"/>
          <p:cNvSpPr>
            <a:spLocks noGrp="1"/>
          </p:cNvSpPr>
          <p:nvPr>
            <p:ph type="sldNum" sz="quarter" idx="12"/>
          </p:nvPr>
        </p:nvSpPr>
        <p:spPr>
          <a:noFill/>
        </p:spPr>
        <p:txBody>
          <a:bodyPr/>
          <a:lstStyle/>
          <a:p>
            <a:fld id="{611BE063-2233-4DAC-BFA7-66B39AF254BE}" type="slidenum">
              <a:rPr lang="en-US" smtClean="0"/>
              <a:pPr/>
              <a:t>32</a:t>
            </a:fld>
            <a:endParaRPr lang="en-US" smtClean="0"/>
          </a:p>
        </p:txBody>
      </p:sp>
      <p:sp>
        <p:nvSpPr>
          <p:cNvPr id="37893" name="Rectangle 2"/>
          <p:cNvSpPr>
            <a:spLocks noGrp="1" noChangeArrowheads="1"/>
          </p:cNvSpPr>
          <p:nvPr>
            <p:ph type="title"/>
          </p:nvPr>
        </p:nvSpPr>
        <p:spPr/>
        <p:txBody>
          <a:bodyPr/>
          <a:lstStyle/>
          <a:p>
            <a:pPr eaLnBrk="1" hangingPunct="1"/>
            <a:r>
              <a:rPr lang="en-US" smtClean="0"/>
              <a:t>DATABASE MANAGEMENT</a:t>
            </a:r>
          </a:p>
        </p:txBody>
      </p:sp>
      <p:sp>
        <p:nvSpPr>
          <p:cNvPr id="37894" name="Rectangle 3"/>
          <p:cNvSpPr>
            <a:spLocks noGrp="1" noChangeArrowheads="1"/>
          </p:cNvSpPr>
          <p:nvPr>
            <p:ph type="body" idx="1"/>
          </p:nvPr>
        </p:nvSpPr>
        <p:spPr/>
        <p:txBody>
          <a:bodyPr/>
          <a:lstStyle/>
          <a:p>
            <a:pPr eaLnBrk="1" hangingPunct="1"/>
            <a:r>
              <a:rPr lang="en-US" smtClean="0"/>
              <a:t>Type of data dictionary:</a:t>
            </a:r>
          </a:p>
          <a:p>
            <a:pPr lvl="2" eaLnBrk="1" hangingPunct="1"/>
            <a:r>
              <a:rPr lang="en-US" smtClean="0"/>
              <a:t>Integrated</a:t>
            </a:r>
          </a:p>
          <a:p>
            <a:pPr lvl="2" eaLnBrk="1" hangingPunct="1"/>
            <a:endParaRPr lang="en-US" smtClean="0"/>
          </a:p>
          <a:p>
            <a:pPr lvl="2" eaLnBrk="1" hangingPunct="1"/>
            <a:endParaRPr lang="en-US" smtClean="0"/>
          </a:p>
          <a:p>
            <a:pPr lvl="2" eaLnBrk="1" hangingPunct="1"/>
            <a:r>
              <a:rPr lang="en-US" smtClean="0"/>
              <a:t>Stand alone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r>
              <a:rPr lang="en-US" smtClean="0"/>
              <a:t>DBMS-8</a:t>
            </a:r>
          </a:p>
        </p:txBody>
      </p:sp>
      <p:sp>
        <p:nvSpPr>
          <p:cNvPr id="38915" name="Footer Placeholder 4"/>
          <p:cNvSpPr>
            <a:spLocks noGrp="1"/>
          </p:cNvSpPr>
          <p:nvPr>
            <p:ph type="ftr" sz="quarter" idx="11"/>
          </p:nvPr>
        </p:nvSpPr>
        <p:spPr>
          <a:noFill/>
        </p:spPr>
        <p:txBody>
          <a:bodyPr/>
          <a:lstStyle/>
          <a:p>
            <a:r>
              <a:rPr lang="en-US" smtClean="0"/>
              <a:t>Snigdha Biswas</a:t>
            </a:r>
          </a:p>
        </p:txBody>
      </p:sp>
      <p:sp>
        <p:nvSpPr>
          <p:cNvPr id="38916" name="Slide Number Placeholder 5"/>
          <p:cNvSpPr>
            <a:spLocks noGrp="1"/>
          </p:cNvSpPr>
          <p:nvPr>
            <p:ph type="sldNum" sz="quarter" idx="12"/>
          </p:nvPr>
        </p:nvSpPr>
        <p:spPr>
          <a:noFill/>
        </p:spPr>
        <p:txBody>
          <a:bodyPr/>
          <a:lstStyle/>
          <a:p>
            <a:fld id="{D059E254-83B6-4013-A31C-A32DB5A22CC9}" type="slidenum">
              <a:rPr lang="en-US" smtClean="0"/>
              <a:pPr/>
              <a:t>33</a:t>
            </a:fld>
            <a:endParaRPr lang="en-US" smtClean="0"/>
          </a:p>
        </p:txBody>
      </p:sp>
      <p:sp>
        <p:nvSpPr>
          <p:cNvPr id="38917" name="Rectangle 2"/>
          <p:cNvSpPr>
            <a:spLocks noGrp="1" noChangeArrowheads="1"/>
          </p:cNvSpPr>
          <p:nvPr>
            <p:ph type="title"/>
          </p:nvPr>
        </p:nvSpPr>
        <p:spPr/>
        <p:txBody>
          <a:bodyPr/>
          <a:lstStyle/>
          <a:p>
            <a:pPr eaLnBrk="1" hangingPunct="1"/>
            <a:r>
              <a:rPr lang="en-US" smtClean="0"/>
              <a:t>DATABASE MANAGEMENT</a:t>
            </a:r>
          </a:p>
        </p:txBody>
      </p:sp>
      <p:sp>
        <p:nvSpPr>
          <p:cNvPr id="38918" name="Rectangle 3"/>
          <p:cNvSpPr>
            <a:spLocks noGrp="1" noChangeArrowheads="1"/>
          </p:cNvSpPr>
          <p:nvPr>
            <p:ph type="body" idx="1"/>
          </p:nvPr>
        </p:nvSpPr>
        <p:spPr/>
        <p:txBody>
          <a:bodyPr/>
          <a:lstStyle/>
          <a:p>
            <a:pPr eaLnBrk="1" hangingPunct="1"/>
            <a:r>
              <a:rPr lang="en-US" smtClean="0"/>
              <a:t>Classification of data dictionary:</a:t>
            </a:r>
          </a:p>
          <a:p>
            <a:pPr lvl="1" eaLnBrk="1" hangingPunct="1"/>
            <a:r>
              <a:rPr lang="en-US" smtClean="0"/>
              <a:t>Active data dictionary</a:t>
            </a:r>
          </a:p>
          <a:p>
            <a:pPr lvl="1" eaLnBrk="1" hangingPunct="1"/>
            <a:endParaRPr lang="en-US" smtClean="0"/>
          </a:p>
          <a:p>
            <a:pPr lvl="1" eaLnBrk="1" hangingPunct="1"/>
            <a:endParaRPr lang="en-US" smtClean="0"/>
          </a:p>
          <a:p>
            <a:pPr lvl="1" eaLnBrk="1" hangingPunct="1"/>
            <a:r>
              <a:rPr lang="en-US" smtClean="0"/>
              <a:t>Passive data dictionary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r>
              <a:rPr lang="en-US" smtClean="0"/>
              <a:t>DBMS-8</a:t>
            </a:r>
          </a:p>
        </p:txBody>
      </p:sp>
      <p:sp>
        <p:nvSpPr>
          <p:cNvPr id="39939" name="Footer Placeholder 4"/>
          <p:cNvSpPr>
            <a:spLocks noGrp="1"/>
          </p:cNvSpPr>
          <p:nvPr>
            <p:ph type="ftr" sz="quarter" idx="11"/>
          </p:nvPr>
        </p:nvSpPr>
        <p:spPr>
          <a:noFill/>
        </p:spPr>
        <p:txBody>
          <a:bodyPr/>
          <a:lstStyle/>
          <a:p>
            <a:r>
              <a:rPr lang="en-US" smtClean="0"/>
              <a:t>Snigdha Biswas</a:t>
            </a:r>
          </a:p>
        </p:txBody>
      </p:sp>
      <p:sp>
        <p:nvSpPr>
          <p:cNvPr id="39940" name="Slide Number Placeholder 5"/>
          <p:cNvSpPr>
            <a:spLocks noGrp="1"/>
          </p:cNvSpPr>
          <p:nvPr>
            <p:ph type="sldNum" sz="quarter" idx="12"/>
          </p:nvPr>
        </p:nvSpPr>
        <p:spPr>
          <a:noFill/>
        </p:spPr>
        <p:txBody>
          <a:bodyPr/>
          <a:lstStyle/>
          <a:p>
            <a:fld id="{937080EC-DA8C-4DA8-B048-BC74729B2F0C}" type="slidenum">
              <a:rPr lang="en-US" smtClean="0"/>
              <a:pPr/>
              <a:t>34</a:t>
            </a:fld>
            <a:endParaRPr lang="en-US" smtClean="0"/>
          </a:p>
        </p:txBody>
      </p:sp>
      <p:sp>
        <p:nvSpPr>
          <p:cNvPr id="39941" name="Rectangle 2"/>
          <p:cNvSpPr>
            <a:spLocks noGrp="1" noChangeArrowheads="1"/>
          </p:cNvSpPr>
          <p:nvPr>
            <p:ph type="title"/>
          </p:nvPr>
        </p:nvSpPr>
        <p:spPr/>
        <p:txBody>
          <a:bodyPr/>
          <a:lstStyle/>
          <a:p>
            <a:pPr eaLnBrk="1" hangingPunct="1"/>
            <a:r>
              <a:rPr lang="en-US" smtClean="0"/>
              <a:t>DATABASE MANAGEMENT</a:t>
            </a:r>
          </a:p>
        </p:txBody>
      </p:sp>
      <p:sp>
        <p:nvSpPr>
          <p:cNvPr id="39942" name="Rectangle 3"/>
          <p:cNvSpPr>
            <a:spLocks noGrp="1" noChangeArrowheads="1"/>
          </p:cNvSpPr>
          <p:nvPr>
            <p:ph type="body" idx="1"/>
          </p:nvPr>
        </p:nvSpPr>
        <p:spPr/>
        <p:txBody>
          <a:bodyPr/>
          <a:lstStyle/>
          <a:p>
            <a:pPr eaLnBrk="1" hangingPunct="1"/>
            <a:r>
              <a:rPr lang="en-US" smtClean="0"/>
              <a:t>Typical descriptions stored in the data dictionary are:</a:t>
            </a:r>
          </a:p>
          <a:p>
            <a:pPr lvl="1" eaLnBrk="1" hangingPunct="1"/>
            <a:r>
              <a:rPr lang="en-US" smtClean="0"/>
              <a:t>Data elements that are defined in all tables of all data bases</a:t>
            </a:r>
          </a:p>
          <a:p>
            <a:pPr lvl="1" eaLnBrk="1" hangingPunct="1"/>
            <a:r>
              <a:rPr lang="en-US" smtClean="0"/>
              <a:t>Tables defined in all databases</a:t>
            </a:r>
          </a:p>
          <a:p>
            <a:pPr lvl="1" eaLnBrk="1" hangingPunct="1"/>
            <a:r>
              <a:rPr lang="en-US" smtClean="0"/>
              <a:t>Indexes defined for each database table</a:t>
            </a:r>
          </a:p>
          <a:p>
            <a:pPr lvl="1" eaLnBrk="1" hangingPunct="1"/>
            <a:r>
              <a:rPr lang="en-US" smtClean="0"/>
              <a:t>Defined databases</a:t>
            </a:r>
          </a:p>
          <a:p>
            <a:pPr lvl="1" eaLnBrk="1" hangingPunct="1"/>
            <a:r>
              <a:rPr lang="en-US" smtClean="0"/>
              <a:t>End users of the database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r>
              <a:rPr lang="en-US" smtClean="0"/>
              <a:t>DBMS-8</a:t>
            </a:r>
          </a:p>
        </p:txBody>
      </p:sp>
      <p:sp>
        <p:nvSpPr>
          <p:cNvPr id="40963" name="Footer Placeholder 4"/>
          <p:cNvSpPr>
            <a:spLocks noGrp="1"/>
          </p:cNvSpPr>
          <p:nvPr>
            <p:ph type="ftr" sz="quarter" idx="11"/>
          </p:nvPr>
        </p:nvSpPr>
        <p:spPr>
          <a:noFill/>
        </p:spPr>
        <p:txBody>
          <a:bodyPr/>
          <a:lstStyle/>
          <a:p>
            <a:r>
              <a:rPr lang="en-US" smtClean="0"/>
              <a:t>Snigdha Biswas</a:t>
            </a:r>
          </a:p>
        </p:txBody>
      </p:sp>
      <p:sp>
        <p:nvSpPr>
          <p:cNvPr id="40964" name="Slide Number Placeholder 5"/>
          <p:cNvSpPr>
            <a:spLocks noGrp="1"/>
          </p:cNvSpPr>
          <p:nvPr>
            <p:ph type="sldNum" sz="quarter" idx="12"/>
          </p:nvPr>
        </p:nvSpPr>
        <p:spPr>
          <a:noFill/>
        </p:spPr>
        <p:txBody>
          <a:bodyPr/>
          <a:lstStyle/>
          <a:p>
            <a:fld id="{995C584F-33E0-4D93-B675-390B08B44E68}" type="slidenum">
              <a:rPr lang="en-US" smtClean="0"/>
              <a:pPr/>
              <a:t>35</a:t>
            </a:fld>
            <a:endParaRPr lang="en-US" smtClean="0"/>
          </a:p>
        </p:txBody>
      </p:sp>
      <p:sp>
        <p:nvSpPr>
          <p:cNvPr id="40965" name="Rectangle 2"/>
          <p:cNvSpPr>
            <a:spLocks noGrp="1" noChangeArrowheads="1"/>
          </p:cNvSpPr>
          <p:nvPr>
            <p:ph type="title"/>
          </p:nvPr>
        </p:nvSpPr>
        <p:spPr/>
        <p:txBody>
          <a:bodyPr/>
          <a:lstStyle/>
          <a:p>
            <a:pPr eaLnBrk="1" hangingPunct="1"/>
            <a:r>
              <a:rPr lang="en-US" smtClean="0"/>
              <a:t>DABASE MANAGEMENT</a:t>
            </a:r>
          </a:p>
        </p:txBody>
      </p:sp>
      <p:sp>
        <p:nvSpPr>
          <p:cNvPr id="40966" name="Rectangle 3"/>
          <p:cNvSpPr>
            <a:spLocks noGrp="1" noChangeArrowheads="1"/>
          </p:cNvSpPr>
          <p:nvPr>
            <p:ph type="body" idx="1"/>
          </p:nvPr>
        </p:nvSpPr>
        <p:spPr/>
        <p:txBody>
          <a:bodyPr/>
          <a:lstStyle/>
          <a:p>
            <a:pPr lvl="1" eaLnBrk="1" hangingPunct="1"/>
            <a:r>
              <a:rPr lang="en-US" smtClean="0"/>
              <a:t>Programs that access the database</a:t>
            </a:r>
          </a:p>
          <a:p>
            <a:pPr lvl="1" eaLnBrk="1" hangingPunct="1"/>
            <a:endParaRPr lang="en-US" smtClean="0"/>
          </a:p>
          <a:p>
            <a:pPr lvl="1" eaLnBrk="1" hangingPunct="1"/>
            <a:r>
              <a:rPr lang="en-US" smtClean="0"/>
              <a:t>Access authorizations for all users of all data bases</a:t>
            </a:r>
          </a:p>
          <a:p>
            <a:pPr lvl="1" eaLnBrk="1" hangingPunct="1"/>
            <a:endParaRPr lang="en-US" smtClean="0"/>
          </a:p>
          <a:p>
            <a:pPr lvl="1" eaLnBrk="1" hangingPunct="1"/>
            <a:r>
              <a:rPr lang="en-US" smtClean="0"/>
              <a:t>Relationship among data elements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IN" smtClean="0"/>
              <a:t>RELATIONAL ALGEBRA</a:t>
            </a:r>
          </a:p>
        </p:txBody>
      </p:sp>
      <p:sp>
        <p:nvSpPr>
          <p:cNvPr id="5123" name="Content Placeholder 2"/>
          <p:cNvSpPr>
            <a:spLocks noGrp="1"/>
          </p:cNvSpPr>
          <p:nvPr>
            <p:ph idx="1"/>
          </p:nvPr>
        </p:nvSpPr>
        <p:spPr/>
        <p:txBody>
          <a:bodyPr/>
          <a:lstStyle/>
          <a:p>
            <a:pPr eaLnBrk="1" hangingPunct="1"/>
            <a:r>
              <a:rPr lang="en-IN" smtClean="0"/>
              <a:t>To be a relation with a heading that is the union of the headings of A &amp; B  </a:t>
            </a:r>
          </a:p>
          <a:p>
            <a:pPr eaLnBrk="1" hangingPunct="1"/>
            <a:endParaRPr lang="en-IN" smtClean="0"/>
          </a:p>
          <a:p>
            <a:pPr eaLnBrk="1" hangingPunct="1"/>
            <a:endParaRPr lang="en-IN" smtClean="0"/>
          </a:p>
          <a:p>
            <a:pPr eaLnBrk="1" hangingPunct="1"/>
            <a:r>
              <a:rPr lang="en-IN" smtClean="0"/>
              <a:t> Degree of the result is the sum of their degrees</a:t>
            </a:r>
          </a:p>
        </p:txBody>
      </p:sp>
      <p:sp>
        <p:nvSpPr>
          <p:cNvPr id="5124" name="Date Placeholder 3"/>
          <p:cNvSpPr>
            <a:spLocks noGrp="1"/>
          </p:cNvSpPr>
          <p:nvPr>
            <p:ph type="dt" sz="quarter" idx="10"/>
          </p:nvPr>
        </p:nvSpPr>
        <p:spPr>
          <a:noFill/>
        </p:spPr>
        <p:txBody>
          <a:bodyPr/>
          <a:lstStyle/>
          <a:p>
            <a:r>
              <a:rPr lang="en-US" smtClean="0"/>
              <a:t>DBMS-8</a:t>
            </a:r>
          </a:p>
        </p:txBody>
      </p:sp>
      <p:sp>
        <p:nvSpPr>
          <p:cNvPr id="5125" name="Footer Placeholder 4"/>
          <p:cNvSpPr>
            <a:spLocks noGrp="1"/>
          </p:cNvSpPr>
          <p:nvPr>
            <p:ph type="ftr" sz="quarter" idx="11"/>
          </p:nvPr>
        </p:nvSpPr>
        <p:spPr>
          <a:noFill/>
        </p:spPr>
        <p:txBody>
          <a:bodyPr/>
          <a:lstStyle/>
          <a:p>
            <a:r>
              <a:rPr lang="en-US" smtClean="0"/>
              <a:t>Snigdha Biswas</a:t>
            </a:r>
          </a:p>
        </p:txBody>
      </p:sp>
      <p:sp>
        <p:nvSpPr>
          <p:cNvPr id="5126" name="Slide Number Placeholder 5"/>
          <p:cNvSpPr>
            <a:spLocks noGrp="1"/>
          </p:cNvSpPr>
          <p:nvPr>
            <p:ph type="sldNum" sz="quarter" idx="12"/>
          </p:nvPr>
        </p:nvSpPr>
        <p:spPr>
          <a:noFill/>
        </p:spPr>
        <p:txBody>
          <a:bodyPr/>
          <a:lstStyle/>
          <a:p>
            <a:fld id="{BEA49C22-91FE-45B3-BB10-6AEA0347CE3F}"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IN" smtClean="0"/>
              <a:t>RELATIONAL ALGEBRA</a:t>
            </a:r>
          </a:p>
        </p:txBody>
      </p:sp>
      <p:sp>
        <p:nvSpPr>
          <p:cNvPr id="7171" name="Content Placeholder 2"/>
          <p:cNvSpPr>
            <a:spLocks noGrp="1"/>
          </p:cNvSpPr>
          <p:nvPr>
            <p:ph idx="1"/>
          </p:nvPr>
        </p:nvSpPr>
        <p:spPr/>
        <p:txBody>
          <a:bodyPr/>
          <a:lstStyle/>
          <a:p>
            <a:pPr eaLnBrk="1" hangingPunct="1"/>
            <a:r>
              <a:rPr lang="en-IN" sz="2800" smtClean="0"/>
              <a:t>Join operation comes in different variety</a:t>
            </a:r>
          </a:p>
          <a:p>
            <a:pPr eaLnBrk="1" hangingPunct="1"/>
            <a:r>
              <a:rPr lang="en-IN" sz="2800" smtClean="0"/>
              <a:t>Most popular is Natural Join</a:t>
            </a:r>
          </a:p>
          <a:p>
            <a:pPr eaLnBrk="1" hangingPunct="1"/>
            <a:r>
              <a:rPr lang="en-IN" sz="2800" smtClean="0"/>
              <a:t>Some times join means Natural join</a:t>
            </a:r>
          </a:p>
          <a:p>
            <a:pPr eaLnBrk="1" hangingPunct="1"/>
            <a:r>
              <a:rPr lang="en-IN" sz="2800" smtClean="0"/>
              <a:t>Relations A and B have headings</a:t>
            </a:r>
          </a:p>
          <a:p>
            <a:pPr eaLnBrk="1" hangingPunct="1"/>
            <a:r>
              <a:rPr lang="en-IN" sz="2800" smtClean="0"/>
              <a:t>(X1, X2 .....Xm, Y1,Y2,.........Yn)</a:t>
            </a:r>
          </a:p>
          <a:p>
            <a:pPr eaLnBrk="1" hangingPunct="1"/>
            <a:r>
              <a:rPr lang="en-IN" sz="2800" smtClean="0"/>
              <a:t>(Y1,Y2 ........ Z1,Z2,..............zp)</a:t>
            </a:r>
          </a:p>
          <a:p>
            <a:pPr eaLnBrk="1" hangingPunct="1"/>
            <a:r>
              <a:rPr lang="en-IN" sz="2800" smtClean="0"/>
              <a:t>(Y1,Y2,........Yn) are common to two relations</a:t>
            </a:r>
          </a:p>
        </p:txBody>
      </p:sp>
      <p:sp>
        <p:nvSpPr>
          <p:cNvPr id="7172" name="Date Placeholder 3"/>
          <p:cNvSpPr>
            <a:spLocks noGrp="1"/>
          </p:cNvSpPr>
          <p:nvPr>
            <p:ph type="dt" sz="quarter" idx="10"/>
          </p:nvPr>
        </p:nvSpPr>
        <p:spPr>
          <a:noFill/>
        </p:spPr>
        <p:txBody>
          <a:bodyPr/>
          <a:lstStyle/>
          <a:p>
            <a:r>
              <a:rPr lang="en-US" smtClean="0"/>
              <a:t>DBMS-8</a:t>
            </a:r>
          </a:p>
        </p:txBody>
      </p:sp>
      <p:sp>
        <p:nvSpPr>
          <p:cNvPr id="7173" name="Footer Placeholder 4"/>
          <p:cNvSpPr>
            <a:spLocks noGrp="1"/>
          </p:cNvSpPr>
          <p:nvPr>
            <p:ph type="ftr" sz="quarter" idx="11"/>
          </p:nvPr>
        </p:nvSpPr>
        <p:spPr>
          <a:noFill/>
        </p:spPr>
        <p:txBody>
          <a:bodyPr/>
          <a:lstStyle/>
          <a:p>
            <a:r>
              <a:rPr lang="en-US" smtClean="0"/>
              <a:t>Snigdha Biswas</a:t>
            </a:r>
          </a:p>
        </p:txBody>
      </p:sp>
      <p:sp>
        <p:nvSpPr>
          <p:cNvPr id="7174" name="Slide Number Placeholder 5"/>
          <p:cNvSpPr>
            <a:spLocks noGrp="1"/>
          </p:cNvSpPr>
          <p:nvPr>
            <p:ph type="sldNum" sz="quarter" idx="12"/>
          </p:nvPr>
        </p:nvSpPr>
        <p:spPr>
          <a:noFill/>
        </p:spPr>
        <p:txBody>
          <a:bodyPr/>
          <a:lstStyle/>
          <a:p>
            <a:fld id="{733AEBF5-C679-489F-A06B-AA75D737AEAD}"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smtClean="0"/>
              <a:t>RELATIONAL ALGEBRA)</a:t>
            </a:r>
          </a:p>
        </p:txBody>
      </p:sp>
      <p:sp>
        <p:nvSpPr>
          <p:cNvPr id="8195" name="Content Placeholder 2"/>
          <p:cNvSpPr>
            <a:spLocks noGrp="1"/>
          </p:cNvSpPr>
          <p:nvPr>
            <p:ph idx="1"/>
          </p:nvPr>
        </p:nvSpPr>
        <p:spPr/>
        <p:txBody>
          <a:bodyPr/>
          <a:lstStyle/>
          <a:p>
            <a:r>
              <a:rPr lang="en-IN" smtClean="0"/>
              <a:t>Corresponding attributes are defined in the same domain</a:t>
            </a:r>
          </a:p>
          <a:p>
            <a:r>
              <a:rPr lang="en-IN" smtClean="0"/>
              <a:t>X, Y, Z  are three composite attributes</a:t>
            </a:r>
          </a:p>
          <a:p>
            <a:r>
              <a:rPr lang="en-IN" smtClean="0"/>
              <a:t>Natural join of A and B....A  JOIN  B –</a:t>
            </a:r>
          </a:p>
          <a:p>
            <a:r>
              <a:rPr lang="en-IN" smtClean="0"/>
              <a:t>Is a relation with heading (X,Y,Z) and body consisting of the set of all tuples such that a tuple appears in A with X-value x and Y value y</a:t>
            </a:r>
          </a:p>
        </p:txBody>
      </p:sp>
      <p:sp>
        <p:nvSpPr>
          <p:cNvPr id="8196" name="Date Placeholder 3"/>
          <p:cNvSpPr>
            <a:spLocks noGrp="1"/>
          </p:cNvSpPr>
          <p:nvPr>
            <p:ph type="dt" sz="quarter" idx="10"/>
          </p:nvPr>
        </p:nvSpPr>
        <p:spPr>
          <a:noFill/>
        </p:spPr>
        <p:txBody>
          <a:bodyPr/>
          <a:lstStyle/>
          <a:p>
            <a:r>
              <a:rPr lang="en-US" smtClean="0"/>
              <a:t>DBMS-8</a:t>
            </a:r>
          </a:p>
        </p:txBody>
      </p:sp>
      <p:sp>
        <p:nvSpPr>
          <p:cNvPr id="8197" name="Footer Placeholder 4"/>
          <p:cNvSpPr>
            <a:spLocks noGrp="1"/>
          </p:cNvSpPr>
          <p:nvPr>
            <p:ph type="ftr" sz="quarter" idx="11"/>
          </p:nvPr>
        </p:nvSpPr>
        <p:spPr>
          <a:noFill/>
        </p:spPr>
        <p:txBody>
          <a:bodyPr/>
          <a:lstStyle/>
          <a:p>
            <a:r>
              <a:rPr lang="en-US" smtClean="0"/>
              <a:t>Snigdha Biswas</a:t>
            </a:r>
          </a:p>
        </p:txBody>
      </p:sp>
      <p:sp>
        <p:nvSpPr>
          <p:cNvPr id="8198" name="Slide Number Placeholder 5"/>
          <p:cNvSpPr>
            <a:spLocks noGrp="1"/>
          </p:cNvSpPr>
          <p:nvPr>
            <p:ph type="sldNum" sz="quarter" idx="12"/>
          </p:nvPr>
        </p:nvSpPr>
        <p:spPr>
          <a:noFill/>
        </p:spPr>
        <p:txBody>
          <a:bodyPr/>
          <a:lstStyle/>
          <a:p>
            <a:fld id="{ECC54FCC-070C-4FD2-AE5B-D25FB5B4731D}"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N" smtClean="0"/>
              <a:t>RELATIONAL ALGEBRA</a:t>
            </a:r>
          </a:p>
        </p:txBody>
      </p:sp>
      <p:sp>
        <p:nvSpPr>
          <p:cNvPr id="9219" name="Content Placeholder 2"/>
          <p:cNvSpPr>
            <a:spLocks noGrp="1"/>
          </p:cNvSpPr>
          <p:nvPr>
            <p:ph idx="1"/>
          </p:nvPr>
        </p:nvSpPr>
        <p:spPr/>
        <p:txBody>
          <a:bodyPr/>
          <a:lstStyle/>
          <a:p>
            <a:r>
              <a:rPr lang="en-IN" sz="2800" smtClean="0"/>
              <a:t>Join is both Associative and commutative</a:t>
            </a:r>
          </a:p>
          <a:p>
            <a:r>
              <a:rPr lang="en-IN" sz="2800" smtClean="0"/>
              <a:t>(A  JOIN B) JOIN C</a:t>
            </a:r>
          </a:p>
          <a:p>
            <a:r>
              <a:rPr lang="en-IN" sz="2800" smtClean="0"/>
              <a:t>A JOIN (B JOIN C) , can be simplified to</a:t>
            </a:r>
          </a:p>
          <a:p>
            <a:r>
              <a:rPr lang="en-IN" sz="2800" smtClean="0"/>
              <a:t>A JOIN B JOIN C</a:t>
            </a:r>
          </a:p>
          <a:p>
            <a:r>
              <a:rPr lang="en-IN" sz="2800" smtClean="0"/>
              <a:t>Also</a:t>
            </a:r>
          </a:p>
          <a:p>
            <a:r>
              <a:rPr lang="en-IN" sz="2800" smtClean="0"/>
              <a:t>A JOIN B</a:t>
            </a:r>
          </a:p>
          <a:p>
            <a:r>
              <a:rPr lang="en-IN" sz="2800" smtClean="0"/>
              <a:t>B JOIN A are equivalent</a:t>
            </a:r>
          </a:p>
          <a:p>
            <a:endParaRPr lang="en-IN" sz="2800" smtClean="0"/>
          </a:p>
        </p:txBody>
      </p:sp>
      <p:sp>
        <p:nvSpPr>
          <p:cNvPr id="9220" name="Date Placeholder 3"/>
          <p:cNvSpPr>
            <a:spLocks noGrp="1"/>
          </p:cNvSpPr>
          <p:nvPr>
            <p:ph type="dt" sz="quarter" idx="10"/>
          </p:nvPr>
        </p:nvSpPr>
        <p:spPr>
          <a:noFill/>
        </p:spPr>
        <p:txBody>
          <a:bodyPr/>
          <a:lstStyle/>
          <a:p>
            <a:r>
              <a:rPr lang="en-US" smtClean="0"/>
              <a:t>DBMS-8</a:t>
            </a:r>
          </a:p>
        </p:txBody>
      </p:sp>
      <p:sp>
        <p:nvSpPr>
          <p:cNvPr id="9221" name="Footer Placeholder 4"/>
          <p:cNvSpPr>
            <a:spLocks noGrp="1"/>
          </p:cNvSpPr>
          <p:nvPr>
            <p:ph type="ftr" sz="quarter" idx="11"/>
          </p:nvPr>
        </p:nvSpPr>
        <p:spPr>
          <a:noFill/>
        </p:spPr>
        <p:txBody>
          <a:bodyPr/>
          <a:lstStyle/>
          <a:p>
            <a:r>
              <a:rPr lang="en-US" smtClean="0"/>
              <a:t>Snigdha Biswas</a:t>
            </a:r>
          </a:p>
        </p:txBody>
      </p:sp>
      <p:sp>
        <p:nvSpPr>
          <p:cNvPr id="9222" name="Slide Number Placeholder 5"/>
          <p:cNvSpPr>
            <a:spLocks noGrp="1"/>
          </p:cNvSpPr>
          <p:nvPr>
            <p:ph type="sldNum" sz="quarter" idx="12"/>
          </p:nvPr>
        </p:nvSpPr>
        <p:spPr>
          <a:noFill/>
        </p:spPr>
        <p:txBody>
          <a:bodyPr/>
          <a:lstStyle/>
          <a:p>
            <a:fld id="{93E8614B-01DA-4F05-9844-5786D7B3DE1B}"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smtClean="0"/>
              <a:t>RELATIONAL ALGEBRA</a:t>
            </a:r>
          </a:p>
        </p:txBody>
      </p:sp>
      <p:sp>
        <p:nvSpPr>
          <p:cNvPr id="10243" name="Content Placeholder 2"/>
          <p:cNvSpPr>
            <a:spLocks noGrp="1"/>
          </p:cNvSpPr>
          <p:nvPr>
            <p:ph idx="1"/>
          </p:nvPr>
        </p:nvSpPr>
        <p:spPr/>
        <p:txBody>
          <a:bodyPr/>
          <a:lstStyle/>
          <a:p>
            <a:r>
              <a:rPr lang="en-IN" smtClean="0"/>
              <a:t>If A and B  have no attribute names in common, then A JOIN B is equivalent to A TIMES B </a:t>
            </a:r>
          </a:p>
          <a:p>
            <a:r>
              <a:rPr lang="en-IN" smtClean="0"/>
              <a:t>Natural join becomes Cartesian Product</a:t>
            </a:r>
          </a:p>
        </p:txBody>
      </p:sp>
      <p:sp>
        <p:nvSpPr>
          <p:cNvPr id="10244" name="Date Placeholder 3"/>
          <p:cNvSpPr>
            <a:spLocks noGrp="1"/>
          </p:cNvSpPr>
          <p:nvPr>
            <p:ph type="dt" sz="quarter" idx="10"/>
          </p:nvPr>
        </p:nvSpPr>
        <p:spPr>
          <a:noFill/>
        </p:spPr>
        <p:txBody>
          <a:bodyPr/>
          <a:lstStyle/>
          <a:p>
            <a:r>
              <a:rPr lang="en-US" smtClean="0"/>
              <a:t>DBMS-8</a:t>
            </a:r>
          </a:p>
        </p:txBody>
      </p:sp>
      <p:sp>
        <p:nvSpPr>
          <p:cNvPr id="10245" name="Footer Placeholder 4"/>
          <p:cNvSpPr>
            <a:spLocks noGrp="1"/>
          </p:cNvSpPr>
          <p:nvPr>
            <p:ph type="ftr" sz="quarter" idx="11"/>
          </p:nvPr>
        </p:nvSpPr>
        <p:spPr>
          <a:noFill/>
        </p:spPr>
        <p:txBody>
          <a:bodyPr/>
          <a:lstStyle/>
          <a:p>
            <a:r>
              <a:rPr lang="en-US" smtClean="0"/>
              <a:t>Snigdha Biswas</a:t>
            </a:r>
          </a:p>
        </p:txBody>
      </p:sp>
      <p:sp>
        <p:nvSpPr>
          <p:cNvPr id="10246" name="Slide Number Placeholder 5"/>
          <p:cNvSpPr>
            <a:spLocks noGrp="1"/>
          </p:cNvSpPr>
          <p:nvPr>
            <p:ph type="sldNum" sz="quarter" idx="12"/>
          </p:nvPr>
        </p:nvSpPr>
        <p:spPr>
          <a:noFill/>
        </p:spPr>
        <p:txBody>
          <a:bodyPr/>
          <a:lstStyle/>
          <a:p>
            <a:fld id="{944D3917-221A-4150-BA62-D2539346CE85}"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smtClean="0"/>
              <a:t>DBMS-8</a:t>
            </a:r>
          </a:p>
        </p:txBody>
      </p:sp>
      <p:sp>
        <p:nvSpPr>
          <p:cNvPr id="11267" name="Footer Placeholder 4"/>
          <p:cNvSpPr>
            <a:spLocks noGrp="1"/>
          </p:cNvSpPr>
          <p:nvPr>
            <p:ph type="ftr" sz="quarter" idx="11"/>
          </p:nvPr>
        </p:nvSpPr>
        <p:spPr>
          <a:noFill/>
        </p:spPr>
        <p:txBody>
          <a:bodyPr/>
          <a:lstStyle/>
          <a:p>
            <a:r>
              <a:rPr lang="en-US" smtClean="0"/>
              <a:t>Snigdha Biswas</a:t>
            </a:r>
          </a:p>
        </p:txBody>
      </p:sp>
      <p:sp>
        <p:nvSpPr>
          <p:cNvPr id="11268" name="Slide Number Placeholder 5"/>
          <p:cNvSpPr>
            <a:spLocks noGrp="1"/>
          </p:cNvSpPr>
          <p:nvPr>
            <p:ph type="sldNum" sz="quarter" idx="12"/>
          </p:nvPr>
        </p:nvSpPr>
        <p:spPr>
          <a:noFill/>
        </p:spPr>
        <p:txBody>
          <a:bodyPr/>
          <a:lstStyle/>
          <a:p>
            <a:fld id="{13EC795C-00C2-4AF8-B4DB-7355D807E584}" type="slidenum">
              <a:rPr lang="en-US" smtClean="0"/>
              <a:pPr/>
              <a:t>9</a:t>
            </a:fld>
            <a:endParaRPr lang="en-US" smtClean="0"/>
          </a:p>
        </p:txBody>
      </p:sp>
      <p:sp>
        <p:nvSpPr>
          <p:cNvPr id="11269"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smtClean="0"/>
              <a:t>JOIN operation is denoted by </a:t>
            </a:r>
          </a:p>
          <a:p>
            <a:pPr eaLnBrk="1" hangingPunct="1">
              <a:lnSpc>
                <a:spcPct val="90000"/>
              </a:lnSpc>
              <a:buFont typeface="Wingdings" pitchFamily="2" charset="2"/>
              <a:buNone/>
            </a:pPr>
            <a:endParaRPr lang="en-US" smtClean="0"/>
          </a:p>
          <a:p>
            <a:pPr eaLnBrk="1" hangingPunct="1">
              <a:lnSpc>
                <a:spcPct val="90000"/>
              </a:lnSpc>
            </a:pPr>
            <a:r>
              <a:rPr lang="en-US" smtClean="0"/>
              <a:t>Allows to combine information from two</a:t>
            </a:r>
          </a:p>
          <a:p>
            <a:pPr eaLnBrk="1" hangingPunct="1">
              <a:lnSpc>
                <a:spcPct val="90000"/>
              </a:lnSpc>
              <a:buFont typeface="Wingdings" pitchFamily="2" charset="2"/>
              <a:buNone/>
            </a:pPr>
            <a:r>
              <a:rPr lang="en-US" smtClean="0"/>
              <a:t> or more tables</a:t>
            </a:r>
          </a:p>
          <a:p>
            <a:pPr eaLnBrk="1" hangingPunct="1">
              <a:lnSpc>
                <a:spcPct val="90000"/>
              </a:lnSpc>
              <a:buFont typeface="Wingdings" pitchFamily="2" charset="2"/>
              <a:buNone/>
            </a:pPr>
            <a:endParaRPr lang="en-US" smtClean="0"/>
          </a:p>
          <a:p>
            <a:pPr eaLnBrk="1" hangingPunct="1">
              <a:lnSpc>
                <a:spcPct val="90000"/>
              </a:lnSpc>
            </a:pPr>
            <a:r>
              <a:rPr lang="en-US" smtClean="0"/>
              <a:t>Join operation joins together two tables on the basis of common values in a common column</a:t>
            </a:r>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endParaRPr lang="en-US" smtClean="0"/>
          </a:p>
        </p:txBody>
      </p:sp>
      <p:sp>
        <p:nvSpPr>
          <p:cNvPr id="11270" name="Line 5"/>
          <p:cNvSpPr>
            <a:spLocks noChangeShapeType="1"/>
          </p:cNvSpPr>
          <p:nvPr/>
        </p:nvSpPr>
        <p:spPr bwMode="auto">
          <a:xfrm flipV="1">
            <a:off x="6858000" y="2235200"/>
            <a:ext cx="381000" cy="228600"/>
          </a:xfrm>
          <a:prstGeom prst="line">
            <a:avLst/>
          </a:prstGeom>
          <a:noFill/>
          <a:ln w="25400">
            <a:solidFill>
              <a:schemeClr val="tx1"/>
            </a:solidFill>
            <a:round/>
            <a:headEnd/>
            <a:tailEnd/>
          </a:ln>
        </p:spPr>
        <p:txBody>
          <a:bodyPr/>
          <a:lstStyle/>
          <a:p>
            <a:endParaRPr lang="en-IN"/>
          </a:p>
        </p:txBody>
      </p:sp>
      <p:sp>
        <p:nvSpPr>
          <p:cNvPr id="11271" name="Line 6"/>
          <p:cNvSpPr>
            <a:spLocks noChangeShapeType="1"/>
          </p:cNvSpPr>
          <p:nvPr/>
        </p:nvSpPr>
        <p:spPr bwMode="auto">
          <a:xfrm>
            <a:off x="6858000" y="2209800"/>
            <a:ext cx="0" cy="304800"/>
          </a:xfrm>
          <a:prstGeom prst="line">
            <a:avLst/>
          </a:prstGeom>
          <a:noFill/>
          <a:ln w="25400">
            <a:solidFill>
              <a:schemeClr val="tx1"/>
            </a:solidFill>
            <a:round/>
            <a:headEnd/>
            <a:tailEnd/>
          </a:ln>
        </p:spPr>
        <p:txBody>
          <a:bodyPr/>
          <a:lstStyle/>
          <a:p>
            <a:endParaRPr lang="en-IN"/>
          </a:p>
        </p:txBody>
      </p:sp>
      <p:sp>
        <p:nvSpPr>
          <p:cNvPr id="11272" name="Line 8"/>
          <p:cNvSpPr>
            <a:spLocks noChangeShapeType="1"/>
          </p:cNvSpPr>
          <p:nvPr/>
        </p:nvSpPr>
        <p:spPr bwMode="auto">
          <a:xfrm>
            <a:off x="6858000" y="2209800"/>
            <a:ext cx="381000" cy="304800"/>
          </a:xfrm>
          <a:prstGeom prst="line">
            <a:avLst/>
          </a:prstGeom>
          <a:noFill/>
          <a:ln w="25400">
            <a:solidFill>
              <a:schemeClr val="tx1"/>
            </a:solidFill>
            <a:round/>
            <a:headEnd/>
            <a:tailEnd/>
          </a:ln>
        </p:spPr>
        <p:txBody>
          <a:bodyPr/>
          <a:lstStyle/>
          <a:p>
            <a:endParaRPr lang="en-IN"/>
          </a:p>
        </p:txBody>
      </p:sp>
      <p:sp>
        <p:nvSpPr>
          <p:cNvPr id="11273" name="Line 9"/>
          <p:cNvSpPr>
            <a:spLocks noChangeShapeType="1"/>
          </p:cNvSpPr>
          <p:nvPr/>
        </p:nvSpPr>
        <p:spPr bwMode="auto">
          <a:xfrm>
            <a:off x="7239000" y="2247900"/>
            <a:ext cx="0" cy="228600"/>
          </a:xfrm>
          <a:prstGeom prst="line">
            <a:avLst/>
          </a:prstGeom>
          <a:noFill/>
          <a:ln w="25400">
            <a:solidFill>
              <a:schemeClr val="tx1"/>
            </a:solidFill>
            <a:round/>
            <a:headEnd/>
            <a:tailEnd/>
          </a:ln>
        </p:spPr>
        <p:txBody>
          <a:bodyPr/>
          <a:lstStyle/>
          <a:p>
            <a:endParaRPr lang="en-IN"/>
          </a:p>
        </p:txBody>
      </p:sp>
      <p:sp>
        <p:nvSpPr>
          <p:cNvPr id="11274" name="Title 10"/>
          <p:cNvSpPr>
            <a:spLocks noGrp="1"/>
          </p:cNvSpPr>
          <p:nvPr>
            <p:ph type="title"/>
          </p:nvPr>
        </p:nvSpPr>
        <p:spPr/>
        <p:txBody>
          <a:bodyPr/>
          <a:lstStyle/>
          <a:p>
            <a:r>
              <a:rPr lang="en-IN" smtClean="0"/>
              <a:t>RELATIONAL ALGEBRA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5995</TotalTime>
  <Words>1398</Words>
  <Application>Microsoft Office PowerPoint</Application>
  <PresentationFormat>On-screen Show (4:3)</PresentationFormat>
  <Paragraphs>280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Default Design</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DATABASE MANAGEMENT</vt:lpstr>
      <vt:lpstr>RELATIONAL ALGEBRA</vt:lpstr>
      <vt:lpstr>RELATIONAL ALGEBRA</vt:lpstr>
      <vt:lpstr>RELATIONAL ALGEBRA</vt:lpstr>
      <vt:lpstr>RELATIONAL ALGEBRA</vt:lpstr>
      <vt:lpstr>RELATIONAL ALGEBRA</vt:lpstr>
      <vt:lpstr>RELATIONAL ALGEBRA</vt:lpstr>
      <vt:lpstr>RELATIONAL ALGEBRA</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DABASE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Samrat</cp:lastModifiedBy>
  <cp:revision>166</cp:revision>
  <dcterms:created xsi:type="dcterms:W3CDTF">2007-10-01T11:10:55Z</dcterms:created>
  <dcterms:modified xsi:type="dcterms:W3CDTF">2015-02-26T17:40:17Z</dcterms:modified>
</cp:coreProperties>
</file>