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0" r:id="rId2"/>
    <p:sldId id="343" r:id="rId3"/>
    <p:sldId id="344" r:id="rId4"/>
    <p:sldId id="346" r:id="rId5"/>
    <p:sldId id="309" r:id="rId6"/>
    <p:sldId id="311" r:id="rId7"/>
    <p:sldId id="321" r:id="rId8"/>
    <p:sldId id="322" r:id="rId9"/>
    <p:sldId id="323" r:id="rId10"/>
    <p:sldId id="324" r:id="rId11"/>
    <p:sldId id="340" r:id="rId12"/>
    <p:sldId id="325" r:id="rId13"/>
    <p:sldId id="351" r:id="rId14"/>
    <p:sldId id="353" r:id="rId15"/>
    <p:sldId id="357" r:id="rId16"/>
    <p:sldId id="326" r:id="rId17"/>
    <p:sldId id="327" r:id="rId18"/>
    <p:sldId id="328" r:id="rId19"/>
    <p:sldId id="359" r:id="rId20"/>
    <p:sldId id="329" r:id="rId21"/>
    <p:sldId id="330" r:id="rId22"/>
    <p:sldId id="360" r:id="rId23"/>
    <p:sldId id="361" r:id="rId24"/>
    <p:sldId id="362" r:id="rId25"/>
    <p:sldId id="36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0" autoAdjust="0"/>
    <p:restoredTop sz="98194" autoAdjust="0"/>
  </p:normalViewPr>
  <p:slideViewPr>
    <p:cSldViewPr>
      <p:cViewPr varScale="1">
        <p:scale>
          <a:sx n="71" d="100"/>
          <a:sy n="71" d="100"/>
        </p:scale>
        <p:origin x="6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fld id="{D7AD9546-59D7-4EE2-9FE6-B451C7281D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26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B326-D39D-4A27-A0EF-A220043170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E41EB-EDDC-4EA5-8890-35949E287F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4210-C5F6-4ECC-ADFF-227AEB4B55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7043E-A74F-4750-8663-68F1538068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6E7DE-F474-46FB-9F36-3E530B5E39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942AC-8C82-4B0E-B056-7C386A872A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C3B-7D30-4BA6-9A8A-CB766AFA49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4422-943E-4BDB-A7DF-BF90ABB411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B0D60-B5D8-4654-B861-78C57132A9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142C-EEC2-4E40-AA19-09BA652708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AD1DB-2DE2-4529-8B5C-C7A1F32C82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A472F648-722E-4654-9BFD-581B1C9606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06073-F929-47B9-A57C-126A2413C978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DATABASE DESIGN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good </a:t>
            </a:r>
            <a:r>
              <a:rPr lang="en-US" smtClean="0"/>
              <a:t> database </a:t>
            </a:r>
            <a:r>
              <a:rPr lang="en-GB" smtClean="0"/>
              <a:t>design?</a:t>
            </a:r>
          </a:p>
          <a:p>
            <a:pPr eaLnBrk="1" hangingPunct="1"/>
            <a:r>
              <a:rPr lang="en-GB" smtClean="0"/>
              <a:t>Given some body of data to be represented in a database, how do we decide on a suitable logical structure for that data</a:t>
            </a:r>
          </a:p>
          <a:p>
            <a:pPr eaLnBrk="1" hangingPunct="1"/>
            <a:r>
              <a:rPr lang="en-GB" smtClean="0"/>
              <a:t>How do we decide what base relations should exist and what attribute those relations should have.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  <a:p>
            <a:pPr eaLnBrk="1" hangingPunct="1"/>
            <a:endParaRPr lang="en-GB" smtClean="0"/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BA97A9-8312-4060-9B77-BFF1BFCE63C9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Normalization of data:</a:t>
            </a:r>
          </a:p>
          <a:p>
            <a:pPr lvl="1" eaLnBrk="1" hangingPunct="1"/>
            <a:r>
              <a:rPr lang="en-US" smtClean="0"/>
              <a:t>This can be looked on as a process during which unsatisfactory relation schemas are decomposed by breaking up their attributes into smaller relation schemas that possess desirable properties.   </a:t>
            </a:r>
            <a:endParaRPr lang="en-GB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Functional dependencies play a key role in differentiating good database design from bad database design.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825535-13D4-40E1-A723-686C8ABAADB1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341F29-2AC9-4F3A-8E29-EACE69879C0F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dependency:</a:t>
            </a:r>
          </a:p>
          <a:p>
            <a:pPr lvl="1" eaLnBrk="1" hangingPunct="1"/>
            <a:r>
              <a:rPr lang="en-US" smtClean="0"/>
              <a:t>An attribute, or group of attributes Y of relation R is functionally dependent on another attribute, or group of attributes X of R if the value(s) of the attributes X uniquely determine the value(s) of attribute Y.</a:t>
            </a:r>
          </a:p>
          <a:p>
            <a:pPr lvl="1" eaLnBrk="1" hangingPunct="1"/>
            <a:r>
              <a:rPr lang="en-US" smtClean="0"/>
              <a:t>X 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→ Y</a:t>
            </a:r>
            <a:r>
              <a:rPr lang="en-US" smtClean="0"/>
              <a:t> </a:t>
            </a:r>
            <a:endParaRPr lang="en-GB" smtClean="0"/>
          </a:p>
        </p:txBody>
      </p:sp>
      <p:sp>
        <p:nvSpPr>
          <p:cNvPr id="163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FUNCTIONAL DEPENDENCY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If X is a candidate key of relation R in particular if its a primary key then,</a:t>
            </a:r>
          </a:p>
          <a:p>
            <a:r>
              <a:rPr lang="en-IN" smtClean="0"/>
              <a:t>All attributes Y of Relation R must necessarily be functionally dependent on X .</a:t>
            </a:r>
          </a:p>
          <a:p>
            <a:r>
              <a:rPr lang="en-IN" smtClean="0"/>
              <a:t>If X is not a candidate key (Primary key), then R will involve some redundancy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B1C4C-3B71-40D5-9B4F-EF52B8911923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Trivial and Nontrivial Dependencies :</a:t>
            </a:r>
          </a:p>
          <a:p>
            <a:pPr lvl="1"/>
            <a:r>
              <a:rPr lang="en-IN" smtClean="0"/>
              <a:t>One obvious way to reduce the size of the set of functional dependency – eliminate trivial dependencies</a:t>
            </a:r>
          </a:p>
          <a:p>
            <a:pPr lvl="1"/>
            <a:r>
              <a:rPr lang="en-IN" smtClean="0"/>
              <a:t>FD is trivial  if and only if the right hand side is a subset (not necessarily a proper subset) of the left hand side.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A8D197-AB63-42F3-BA8A-E4D794DC1C0C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Nontrivial dependency :</a:t>
            </a:r>
          </a:p>
          <a:p>
            <a:pPr lvl="1"/>
            <a:r>
              <a:rPr lang="en-IN" smtClean="0"/>
              <a:t>Which are not trivial</a:t>
            </a:r>
          </a:p>
          <a:p>
            <a:pPr lvl="1"/>
            <a:r>
              <a:rPr lang="en-IN" smtClean="0"/>
              <a:t>They are the ones that correspond to ‘genuine’ integrity constraints.</a:t>
            </a:r>
          </a:p>
          <a:p>
            <a:endParaRPr lang="en-IN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A8DFC-BA0A-4373-A2A5-E3FB4A878CA5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27140-4F25-4E0A-AE48-B2A097E8742C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DEPENDENCY</a:t>
            </a:r>
            <a:endParaRPr lang="en-GB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FD is displayed as Horizontal line.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L.H.S of FDs are connected by vertical lines to the line representing the FD, while R.H.S are connected by arrows pointing towards the attributes</a:t>
            </a:r>
            <a:endParaRPr lang="en-GB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18A78-9B21-4CF5-AF1D-881B13B44B74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492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DEPENDENCY</a:t>
            </a:r>
            <a:endParaRPr lang="en-GB" smtClean="0"/>
          </a:p>
        </p:txBody>
      </p:sp>
      <p:graphicFrame>
        <p:nvGraphicFramePr>
          <p:cNvPr id="237590" name="Group 22"/>
          <p:cNvGraphicFramePr>
            <a:graphicFrameLocks noGrp="1"/>
          </p:cNvGraphicFramePr>
          <p:nvPr/>
        </p:nvGraphicFramePr>
        <p:xfrm>
          <a:off x="1066800" y="2819400"/>
          <a:ext cx="7543800" cy="1092200"/>
        </p:xfrm>
        <a:graphic>
          <a:graphicData uri="http://schemas.openxmlformats.org/drawingml/2006/table">
            <a:tbl>
              <a:tblPr/>
              <a:tblGrid>
                <a:gridCol w="1077913"/>
                <a:gridCol w="1077912"/>
                <a:gridCol w="1077913"/>
                <a:gridCol w="1076325"/>
                <a:gridCol w="1077912"/>
                <a:gridCol w="1077913"/>
                <a:gridCol w="1077912"/>
              </a:tblGrid>
              <a:tr h="109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1066800" y="30988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EMP_NO</a:t>
            </a:r>
            <a:endParaRPr lang="en-GB">
              <a:latin typeface="Batang" pitchFamily="18" charset="-127"/>
            </a:endParaRPr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2133600" y="28194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GB">
              <a:latin typeface="Batang" pitchFamily="18" charset="-127"/>
            </a:endParaRPr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2133600" y="30861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ENAME</a:t>
            </a:r>
            <a:endParaRPr lang="en-GB">
              <a:latin typeface="Batang" pitchFamily="18" charset="-127"/>
            </a:endParaRPr>
          </a:p>
        </p:txBody>
      </p:sp>
      <p:sp>
        <p:nvSpPr>
          <p:cNvPr id="26651" name="Text Box 29"/>
          <p:cNvSpPr txBox="1">
            <a:spLocks noChangeArrowheads="1"/>
          </p:cNvSpPr>
          <p:nvPr/>
        </p:nvSpPr>
        <p:spPr bwMode="auto">
          <a:xfrm>
            <a:off x="3200400" y="31242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BDATE</a:t>
            </a:r>
            <a:endParaRPr lang="en-GB">
              <a:latin typeface="Batang" pitchFamily="18" charset="-127"/>
            </a:endParaRPr>
          </a:p>
        </p:txBody>
      </p:sp>
      <p:sp>
        <p:nvSpPr>
          <p:cNvPr id="26652" name="Text Box 30"/>
          <p:cNvSpPr txBox="1">
            <a:spLocks noChangeArrowheads="1"/>
          </p:cNvSpPr>
          <p:nvPr/>
        </p:nvSpPr>
        <p:spPr bwMode="auto">
          <a:xfrm>
            <a:off x="4343400" y="30861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ADD</a:t>
            </a:r>
            <a:endParaRPr lang="en-GB">
              <a:latin typeface="Batang" pitchFamily="18" charset="-127"/>
            </a:endParaRP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>
            <a:off x="5334000" y="3073400"/>
            <a:ext cx="11430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DNUMBER</a:t>
            </a:r>
            <a:endParaRPr lang="en-GB">
              <a:latin typeface="Batang" pitchFamily="18" charset="-127"/>
            </a:endParaRP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6400800" y="3073400"/>
            <a:ext cx="11430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DNAME</a:t>
            </a:r>
            <a:endParaRPr lang="en-GB">
              <a:latin typeface="Batang" pitchFamily="18" charset="-127"/>
            </a:endParaRPr>
          </a:p>
        </p:txBody>
      </p:sp>
      <p:sp>
        <p:nvSpPr>
          <p:cNvPr id="26655" name="Text Box 33"/>
          <p:cNvSpPr txBox="1">
            <a:spLocks noChangeArrowheads="1"/>
          </p:cNvSpPr>
          <p:nvPr/>
        </p:nvSpPr>
        <p:spPr bwMode="auto">
          <a:xfrm>
            <a:off x="7543800" y="30480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DMG_NO</a:t>
            </a:r>
            <a:endParaRPr lang="en-GB">
              <a:latin typeface="Batang" pitchFamily="18" charset="-127"/>
            </a:endParaRPr>
          </a:p>
        </p:txBody>
      </p:sp>
      <p:sp>
        <p:nvSpPr>
          <p:cNvPr id="26656" name="Text Box 34"/>
          <p:cNvSpPr txBox="1">
            <a:spLocks noChangeArrowheads="1"/>
          </p:cNvSpPr>
          <p:nvPr/>
        </p:nvSpPr>
        <p:spPr bwMode="auto">
          <a:xfrm>
            <a:off x="368300" y="2171700"/>
            <a:ext cx="23622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Batang" pitchFamily="18" charset="-127"/>
              </a:rPr>
              <a:t>EMP_DEPT</a:t>
            </a:r>
            <a:endParaRPr lang="en-GB">
              <a:latin typeface="Batang" pitchFamily="18" charset="-127"/>
            </a:endParaRPr>
          </a:p>
        </p:txBody>
      </p:sp>
      <p:sp>
        <p:nvSpPr>
          <p:cNvPr id="26657" name="Line 35"/>
          <p:cNvSpPr>
            <a:spLocks noChangeShapeType="1"/>
          </p:cNvSpPr>
          <p:nvPr/>
        </p:nvSpPr>
        <p:spPr bwMode="auto">
          <a:xfrm>
            <a:off x="1524000" y="4495800"/>
            <a:ext cx="662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58" name="Line 36"/>
          <p:cNvSpPr>
            <a:spLocks noChangeShapeType="1"/>
          </p:cNvSpPr>
          <p:nvPr/>
        </p:nvSpPr>
        <p:spPr bwMode="auto">
          <a:xfrm flipV="1">
            <a:off x="1524000" y="3886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59" name="Line 37"/>
          <p:cNvSpPr>
            <a:spLocks noChangeShapeType="1"/>
          </p:cNvSpPr>
          <p:nvPr/>
        </p:nvSpPr>
        <p:spPr bwMode="auto">
          <a:xfrm flipV="1">
            <a:off x="2743200" y="3886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60" name="Line 38"/>
          <p:cNvSpPr>
            <a:spLocks noChangeShapeType="1"/>
          </p:cNvSpPr>
          <p:nvPr/>
        </p:nvSpPr>
        <p:spPr bwMode="auto">
          <a:xfrm flipV="1">
            <a:off x="3733800" y="3886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61" name="Line 39"/>
          <p:cNvSpPr>
            <a:spLocks noChangeShapeType="1"/>
          </p:cNvSpPr>
          <p:nvPr/>
        </p:nvSpPr>
        <p:spPr bwMode="auto">
          <a:xfrm flipV="1">
            <a:off x="4800600" y="3886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62" name="Line 40"/>
          <p:cNvSpPr>
            <a:spLocks noChangeShapeType="1"/>
          </p:cNvSpPr>
          <p:nvPr/>
        </p:nvSpPr>
        <p:spPr bwMode="auto">
          <a:xfrm flipV="1">
            <a:off x="6019800" y="3886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63" name="Line 42"/>
          <p:cNvSpPr>
            <a:spLocks noChangeShapeType="1"/>
          </p:cNvSpPr>
          <p:nvPr/>
        </p:nvSpPr>
        <p:spPr bwMode="auto">
          <a:xfrm flipV="1">
            <a:off x="7010400" y="3886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64" name="Line 43"/>
          <p:cNvSpPr>
            <a:spLocks noChangeShapeType="1"/>
          </p:cNvSpPr>
          <p:nvPr/>
        </p:nvSpPr>
        <p:spPr bwMode="auto">
          <a:xfrm flipV="1">
            <a:off x="8115300" y="3886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65" name="Line 44"/>
          <p:cNvSpPr>
            <a:spLocks noChangeShapeType="1"/>
          </p:cNvSpPr>
          <p:nvPr/>
        </p:nvSpPr>
        <p:spPr bwMode="auto">
          <a:xfrm>
            <a:off x="6019800" y="50292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66" name="Line 45"/>
          <p:cNvSpPr>
            <a:spLocks noChangeShapeType="1"/>
          </p:cNvSpPr>
          <p:nvPr/>
        </p:nvSpPr>
        <p:spPr bwMode="auto">
          <a:xfrm flipV="1">
            <a:off x="6019800" y="4495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67" name="Line 46"/>
          <p:cNvSpPr>
            <a:spLocks noChangeShapeType="1"/>
          </p:cNvSpPr>
          <p:nvPr/>
        </p:nvSpPr>
        <p:spPr bwMode="auto">
          <a:xfrm flipV="1">
            <a:off x="7010400" y="4495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68" name="Line 47"/>
          <p:cNvSpPr>
            <a:spLocks noChangeShapeType="1"/>
          </p:cNvSpPr>
          <p:nvPr/>
        </p:nvSpPr>
        <p:spPr bwMode="auto">
          <a:xfrm flipV="1">
            <a:off x="8115300" y="44831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45AD93-7FBC-447A-893A-30B17CD71AFD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DEPENDENCY</a:t>
            </a:r>
            <a:endParaRPr lang="en-GB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 are six rules which are well known as Armstrong’s inference rules for the functional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Reflexive rule         : If Y is a subset  of X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, then  X → 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Augmentation rule :   {X 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→ Y} ⊧  XZ → YZ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   Transitive rule        :   {X→Y, Y→Z} ⊧ X → Z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   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5410200" y="37719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Each of these rules can be directly proved from the definition of functional dependence.</a:t>
            </a:r>
          </a:p>
          <a:p>
            <a:r>
              <a:rPr lang="en-IN" smtClean="0"/>
              <a:t>The first is just a definition of a trivial dependence. </a:t>
            </a:r>
          </a:p>
          <a:p>
            <a:r>
              <a:rPr lang="en-IN" smtClean="0"/>
              <a:t>Several further rules can be derived from the three given above rules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3116EA-58B0-462F-A07C-5B7CDFAEF091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DESIGN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Only logical design will be considered,  and not the physical design.</a:t>
            </a:r>
          </a:p>
          <a:p>
            <a:r>
              <a:rPr lang="en-IN" smtClean="0"/>
              <a:t>Right way to do database design is to do a clean logical design first, then map that to a whatever physical  structure, that target DMBS support.</a:t>
            </a:r>
          </a:p>
          <a:p>
            <a:r>
              <a:rPr lang="en-IN" smtClean="0"/>
              <a:t>Physical design is somewhat DBMS specific.</a:t>
            </a:r>
          </a:p>
          <a:p>
            <a:endParaRPr lang="en-IN" smtClean="0"/>
          </a:p>
          <a:p>
            <a:endParaRPr lang="en-IN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81D2F8-C575-406A-B4EC-07BA4C0C5158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751AB0-1997-4E02-A9A6-721D3800FBF8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Decomposition or projective rule:</a:t>
            </a:r>
          </a:p>
          <a:p>
            <a:pPr lvl="1" eaLnBrk="1" hangingPunct="1"/>
            <a:r>
              <a:rPr lang="en-US" smtClean="0"/>
              <a:t>{X </a:t>
            </a:r>
            <a:r>
              <a:rPr lang="en-US" smtClean="0">
                <a:sym typeface="Symbol" pitchFamily="18" charset="2"/>
              </a:rPr>
              <a:t> YZ}   then X Y and X Z</a:t>
            </a: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Union/additive rule 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 { X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→ Y, X→ Z }  ⊧ X→ YZ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/>
            <a:r>
              <a:rPr lang="en-US" smtClean="0">
                <a:ea typeface="Arial Unicode MS" pitchFamily="34" charset="-128"/>
                <a:cs typeface="Arial Unicode MS" pitchFamily="34" charset="-128"/>
              </a:rPr>
              <a:t>Pseudo transitive rule 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{ WY → Z , X→ Y }  ⊧ WX → Z</a:t>
            </a:r>
            <a:endParaRPr lang="en-GB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35D10-2F8C-4CD1-A443-210DF9EC3213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DEPENDENCY</a:t>
            </a:r>
            <a:endParaRPr lang="en-GB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Closure: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R is a database schema, having a set of functional dependency ‘F’ specified by the database designer.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Many more dependencies can be inferred from ‘F’ using inference rule.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All such dependencies are called the closure of ‘F’ and is denoted as F</a:t>
            </a:r>
            <a:r>
              <a:rPr lang="en-US" baseline="30000" smtClean="0"/>
              <a:t>+</a:t>
            </a:r>
          </a:p>
          <a:p>
            <a:pPr lvl="1"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Equivalence of sets of functional dependencies:</a:t>
            </a:r>
          </a:p>
          <a:p>
            <a:r>
              <a:rPr lang="en-IN" smtClean="0"/>
              <a:t>A set of functional dependency E is covered by a set of functional dependency F   or</a:t>
            </a:r>
          </a:p>
          <a:p>
            <a:r>
              <a:rPr lang="en-IN" smtClean="0"/>
              <a:t>F is said to cover E if every Functional dependency in E can be inferred from F </a:t>
            </a:r>
          </a:p>
          <a:p>
            <a:endParaRPr lang="en-IN" smtClean="0"/>
          </a:p>
          <a:p>
            <a:endParaRPr lang="en-IN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082B3-8E8C-42C3-9580-1C3FBF3E7E99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Two sets of Functional dependencies  E and F are equivalent if</a:t>
            </a:r>
          </a:p>
          <a:p>
            <a:pPr>
              <a:buFont typeface="Wingdings" pitchFamily="2" charset="2"/>
              <a:buNone/>
            </a:pPr>
            <a:endParaRPr lang="en-IN" smtClean="0"/>
          </a:p>
          <a:p>
            <a:r>
              <a:rPr lang="en-IN" smtClean="0"/>
              <a:t>E closure = F closure</a:t>
            </a:r>
          </a:p>
          <a:p>
            <a:r>
              <a:rPr lang="en-IN" smtClean="0"/>
              <a:t>Equivalence means every Functional dependency in E can be inferred from F and vice versa</a:t>
            </a:r>
          </a:p>
          <a:p>
            <a:endParaRPr lang="en-IN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FD8FC-E6D6-4D91-944C-9C75D1D6D008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Functional dependency’ E’ is equivalent to Functional dependency’ F’  means both the conditions :</a:t>
            </a:r>
          </a:p>
          <a:p>
            <a:endParaRPr lang="en-IN" smtClean="0"/>
          </a:p>
          <a:p>
            <a:r>
              <a:rPr lang="en-IN" smtClean="0"/>
              <a:t>E covers F and </a:t>
            </a:r>
          </a:p>
          <a:p>
            <a:r>
              <a:rPr lang="en-IN" smtClean="0"/>
              <a:t>F covers E </a:t>
            </a:r>
          </a:p>
          <a:p>
            <a:r>
              <a:rPr lang="en-IN" smtClean="0"/>
              <a:t>holds good</a:t>
            </a:r>
          </a:p>
          <a:p>
            <a:pPr>
              <a:buFont typeface="Wingdings" pitchFamily="2" charset="2"/>
              <a:buNone/>
            </a:pPr>
            <a:endParaRPr lang="en-IN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170CA-70AF-4BB8-99F3-8CE07B5169D4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FUNCTIONAL DEPENDENCY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Minimum set of Functional dependency will have to satisfy the following conditions:</a:t>
            </a:r>
          </a:p>
          <a:p>
            <a:pPr lvl="1"/>
            <a:r>
              <a:rPr lang="en-IN" smtClean="0"/>
              <a:t>Every dependency in F has a single value in attribute for it right hand side</a:t>
            </a:r>
          </a:p>
          <a:p>
            <a:pPr lvl="1"/>
            <a:r>
              <a:rPr lang="en-IN" smtClean="0"/>
              <a:t>We cannot remove any dependency from F and still have a set of dependencies that is equivalent to F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463751-44FA-48F3-B3A5-D1F9926D5221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DESIGN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Logical design is quite DBMS independent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A27D7-DF94-4B83-A655-BB610BBDC937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DESIGN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Database design does not mean only to get the  data structure right</a:t>
            </a:r>
          </a:p>
          <a:p>
            <a:r>
              <a:rPr lang="en-IN" smtClean="0"/>
              <a:t>Data integrity is also of key importance.</a:t>
            </a:r>
          </a:p>
          <a:p>
            <a:r>
              <a:rPr lang="en-IN" smtClean="0"/>
              <a:t>Application independent design means what data is, rather than how it will be used.</a:t>
            </a:r>
          </a:p>
          <a:p>
            <a:r>
              <a:rPr lang="en-IN" smtClean="0"/>
              <a:t>Application independence is desirable for a good design.</a:t>
            </a:r>
          </a:p>
          <a:p>
            <a:endParaRPr lang="en-IN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4B3CD-2357-424B-8C13-573043F4ECCF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2E81E-D0C2-41CC-9D0E-F28AD0095411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DATABASE MANAGEMENT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Bad design exposes a database to three types of anomalies.</a:t>
            </a:r>
          </a:p>
          <a:p>
            <a:pPr lvl="1" eaLnBrk="1" hangingPunct="1"/>
            <a:r>
              <a:rPr lang="en-GB" smtClean="0"/>
              <a:t>Insertion anomalies</a:t>
            </a:r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Deletion anomalies</a:t>
            </a:r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Update anomalies</a:t>
            </a:r>
          </a:p>
          <a:p>
            <a:pPr lvl="1" eaLnBrk="1" hangingPunct="1"/>
            <a:endParaRPr lang="en-GB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5002E-A619-43ED-AB0C-EED39262D43E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DATABASE MANAGEMENT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Insertion and update anomalies result in inconsistent data .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Deletion anomaly results in lost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58C470-A33A-4369-ACC0-00DF7D93916C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a formally specifiable process that can be followed to achieve a good database design or check that an existing design is of good quality.</a:t>
            </a:r>
          </a:p>
          <a:p>
            <a:pPr lvl="1" eaLnBrk="1" hangingPunct="1"/>
            <a:r>
              <a:rPr lang="en-US" smtClean="0"/>
              <a:t>This process is known as normalization</a:t>
            </a:r>
          </a:p>
          <a:p>
            <a:pPr lvl="1" eaLnBrk="1" hangingPunct="1"/>
            <a:r>
              <a:rPr lang="en-US" smtClean="0"/>
              <a:t>The different stages of normalization are known as ‘Normal forms’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E716D7-E843-4C2E-891D-745A4EBFC2BD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Normal forms: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normal forms that database design can be viewed as progressing through are: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 normal form (1NF)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Second normal form (2NF)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Third normal form (3NF)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Fourth normal form (4NF)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Fifth normal form (5NF)</a:t>
            </a:r>
            <a:endParaRPr lang="en-GB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E4FFEA-4337-448C-9C4E-4A1F76A846E5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forms 1NF to BCNF are based on the concept of ‘Functional dependency’</a:t>
            </a:r>
          </a:p>
          <a:p>
            <a:pPr eaLnBrk="1" hangingPunct="1"/>
            <a:r>
              <a:rPr lang="en-US" smtClean="0"/>
              <a:t>4NF is based on the ‘Multi valued dependency’</a:t>
            </a:r>
          </a:p>
          <a:p>
            <a:pPr eaLnBrk="1" hangingPunct="1"/>
            <a:r>
              <a:rPr lang="en-US" smtClean="0"/>
              <a:t>5NF is based  on ‘Join dependency’</a:t>
            </a:r>
            <a:endParaRPr lang="en-GB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11637</TotalTime>
  <Words>1072</Words>
  <Application>Microsoft Office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Batang</vt:lpstr>
      <vt:lpstr>Courier New</vt:lpstr>
      <vt:lpstr>Symbol</vt:lpstr>
      <vt:lpstr>Times New Roman</vt:lpstr>
      <vt:lpstr>Wingdings</vt:lpstr>
      <vt:lpstr>Default Design</vt:lpstr>
      <vt:lpstr>DATABASE DESIGN</vt:lpstr>
      <vt:lpstr>DATABASE DESIGN</vt:lpstr>
      <vt:lpstr>DATABASE DESIGN</vt:lpstr>
      <vt:lpstr>DATABASE DESIGN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FUNCTIONAL DEPENDENCY</vt:lpstr>
      <vt:lpstr>FUNCTIONAL DEPENDENCY </vt:lpstr>
      <vt:lpstr>FUNCTIONAL DEPENDENCY</vt:lpstr>
      <vt:lpstr>FUNCTIONAL DEPENDENCY</vt:lpstr>
      <vt:lpstr>FUNCTIONAL DEPENDENCY</vt:lpstr>
      <vt:lpstr>FUNCTIONAL DEPENDENCY</vt:lpstr>
      <vt:lpstr>FUNCTIONAL DEPENDENCY</vt:lpstr>
      <vt:lpstr>FUNCTIONAL DEPENDENCY</vt:lpstr>
      <vt:lpstr>FUNCTIONAL DEPENDENCY</vt:lpstr>
      <vt:lpstr>DATABASE MANAGEMENT</vt:lpstr>
      <vt:lpstr>FUNCTIONAL DEPENDENCY</vt:lpstr>
      <vt:lpstr>FUNCTIONAL DEPENDENCY</vt:lpstr>
      <vt:lpstr>FUNCTIONAL DEPENDENCY</vt:lpstr>
      <vt:lpstr>FUNCTIONAL DEPENDENCY</vt:lpstr>
      <vt:lpstr>FUNCTIONAL DEPENDENCY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acer pc</cp:lastModifiedBy>
  <cp:revision>254</cp:revision>
  <dcterms:created xsi:type="dcterms:W3CDTF">2007-10-01T11:10:55Z</dcterms:created>
  <dcterms:modified xsi:type="dcterms:W3CDTF">2018-02-12T14:31:17Z</dcterms:modified>
</cp:coreProperties>
</file>