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407" r:id="rId11"/>
    <p:sldId id="408" r:id="rId12"/>
    <p:sldId id="409" r:id="rId13"/>
    <p:sldId id="412" r:id="rId14"/>
    <p:sldId id="410" r:id="rId15"/>
    <p:sldId id="413" r:id="rId16"/>
    <p:sldId id="414" r:id="rId17"/>
    <p:sldId id="441" r:id="rId18"/>
    <p:sldId id="442" r:id="rId19"/>
    <p:sldId id="443" r:id="rId20"/>
    <p:sldId id="444" r:id="rId21"/>
    <p:sldId id="44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0" autoAdjust="0"/>
    <p:restoredTop sz="98194" autoAdjust="0"/>
  </p:normalViewPr>
  <p:slideViewPr>
    <p:cSldViewPr>
      <p:cViewPr>
        <p:scale>
          <a:sx n="66" d="100"/>
          <a:sy n="66" d="100"/>
        </p:scale>
        <p:origin x="-396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pPr>
              <a:defRPr/>
            </a:pPr>
            <a:fld id="{6B5EB303-3779-45B7-A2D4-8B1A4B4D8A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E8360-95EB-4FE8-9BF2-23EC605A579C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7454C-D7EA-4387-9A21-10048CBC73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0B53D-F402-47E2-8781-BE5545F042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76ADF-C886-4B23-8C9B-87834A326E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639CD-2189-4A2A-9AAA-C7BB8EA2FE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947B9-BCA1-4C12-87FF-28347D804D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8A979-0D57-4BDC-9679-9E5A5C5D2F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CA177-4F47-4028-8C0F-738B89E558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CB462-A19D-4F39-9455-F9C7592489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8F20-5F66-4C4F-BD38-AB2D889F50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E41D9-8BB3-4F54-BCF3-ED925969D6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E857-6232-48CE-92D3-46A7352FCA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DBMS</a:t>
            </a: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Snigdha Biswas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3C1D0906-2729-4F34-A4BA-CEB58156A5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 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Validation based protocol for concurrency control:</a:t>
            </a:r>
          </a:p>
          <a:p>
            <a:pPr lvl="1"/>
            <a:r>
              <a:rPr lang="en-IN" smtClean="0"/>
              <a:t>Where majority of transactions are read only transaction</a:t>
            </a:r>
          </a:p>
          <a:p>
            <a:pPr lvl="1">
              <a:buFont typeface="Wingdings" pitchFamily="2" charset="2"/>
              <a:buNone/>
            </a:pPr>
            <a:endParaRPr lang="en-IN" smtClean="0"/>
          </a:p>
          <a:p>
            <a:pPr lvl="1"/>
            <a:r>
              <a:rPr lang="en-IN" smtClean="0"/>
              <a:t>The rate of conflict amongst the transaction may be low</a:t>
            </a:r>
          </a:p>
          <a:p>
            <a:pPr lvl="1">
              <a:buFont typeface="Wingdings" pitchFamily="2" charset="2"/>
              <a:buNone/>
            </a:pPr>
            <a:endParaRPr lang="en-IN" smtClean="0"/>
          </a:p>
          <a:p>
            <a:pPr lvl="1">
              <a:buFont typeface="Wingdings" pitchFamily="2" charset="2"/>
              <a:buNone/>
            </a:pPr>
            <a:endParaRPr lang="en-IN" smtClean="0"/>
          </a:p>
        </p:txBody>
      </p:sp>
      <p:sp>
        <p:nvSpPr>
          <p:cNvPr id="20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20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7C208A-FC53-4E58-96E7-042866043B93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 validation test for transaction Tj requires that for all transactions Ti with</a:t>
            </a:r>
          </a:p>
          <a:p>
            <a:pPr lvl="1"/>
            <a:r>
              <a:rPr lang="en-IN" smtClean="0"/>
              <a:t>TS(Ti)  &lt; TS(Tj) one of the following TWO conditions must hold :</a:t>
            </a:r>
          </a:p>
          <a:p>
            <a:pPr lvl="1">
              <a:buFont typeface="Wingdings" pitchFamily="2" charset="2"/>
              <a:buNone/>
            </a:pPr>
            <a:r>
              <a:rPr lang="en-IN" smtClean="0"/>
              <a:t>Finish(Ti)  &lt; Start(Tj) since Ti completes its execution before Tj started, the serializability order is indeed maintained.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60A41C-7D88-4DF5-8905-03AD0F2625AB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0030BE-23C5-41F5-B7AD-85A5C3A33167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2294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Condition 2</a:t>
            </a:r>
          </a:p>
          <a:p>
            <a:pPr lvl="1"/>
            <a:r>
              <a:rPr lang="en-IN" smtClean="0"/>
              <a:t>The set of data items written by Ti does not intersect with the set of data items read by Tj</a:t>
            </a:r>
          </a:p>
          <a:p>
            <a:pPr lvl="1"/>
            <a:r>
              <a:rPr lang="en-IN" smtClean="0"/>
              <a:t>Ti completes its write phase before Tj starts its validation phase</a:t>
            </a:r>
          </a:p>
          <a:p>
            <a:pPr lvl="1"/>
            <a:r>
              <a:rPr lang="en-IN" smtClean="0"/>
              <a:t>(Start Tj) &lt; Finish (Ti) &lt; Validation (Tj)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This condition ensures that writes of (Ti) and (Tj) do not overlap. Since</a:t>
            </a:r>
          </a:p>
          <a:p>
            <a:r>
              <a:rPr lang="en-IN" smtClean="0"/>
              <a:t>The writes of (Ti) do not affect the read of (Tj) and since</a:t>
            </a:r>
          </a:p>
          <a:p>
            <a:r>
              <a:rPr lang="en-IN" smtClean="0"/>
              <a:t>(Tj) cannot affect the read of (Ti), the serializability order is indeed maintained 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4A188-8E14-4450-A101-77D02EF3A204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772400" cy="4953000"/>
          </a:xfrm>
        </p:spPr>
        <p:txBody>
          <a:bodyPr/>
          <a:lstStyle/>
          <a:p>
            <a:r>
              <a:rPr lang="en-IN" sz="3600" smtClean="0"/>
              <a:t>Suppose TS( Ti ) &lt; TS( Tj ) then the validation phase succeeds</a:t>
            </a:r>
          </a:p>
          <a:p>
            <a:r>
              <a:rPr lang="en-IN" sz="3600" smtClean="0"/>
              <a:t>Writes to the actual variable performs only after validation phase of ( Tj )</a:t>
            </a:r>
          </a:p>
          <a:p>
            <a:r>
              <a:rPr lang="en-IN" sz="3600" smtClean="0"/>
              <a:t>Thus ( Ti )  reads the old values , this schedule is serializable</a:t>
            </a:r>
          </a:p>
          <a:p>
            <a:pPr>
              <a:buFont typeface="Wingdings" pitchFamily="2" charset="2"/>
              <a:buNone/>
            </a:pPr>
            <a:endParaRPr lang="en-IN" sz="3600" smtClean="0"/>
          </a:p>
          <a:p>
            <a:endParaRPr lang="en-IN" sz="240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2DED45-0047-4118-872C-D1A925152079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There is a possibility of starvation of long transactions due to a sequence of conflicting short transactions that cause repeated restarts of the long transactions</a:t>
            </a:r>
          </a:p>
          <a:p>
            <a:r>
              <a:rPr lang="en-IN" smtClean="0"/>
              <a:t>To avoid starvation , short transactions must be temporarily blocked to enable the long transactions to finish.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8B8DB-1B4D-4B72-8D1B-FAFDEBD239B0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This validation scheme is called the Optimistic Concurrency Control, scheme since the transactions execute optimistically, assuming they will be able to finish execution and validate at the end.</a:t>
            </a:r>
          </a:p>
          <a:p>
            <a:endParaRPr lang="en-IN" smtClean="0"/>
          </a:p>
          <a:p>
            <a:endParaRPr lang="en-IN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301070-58E9-43F5-9A6D-62E398F52F7D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In contrast, locking and timestamp ordering are pessimistic in the way that they force a wait or a rollback whenever a conflict is detected even though there is a chance that the schedule may be conflict serializable.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E477AA-5945-4927-A9FC-4357C46813E4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Deadlock Handling:</a:t>
            </a:r>
          </a:p>
          <a:p>
            <a:pPr lvl="1"/>
            <a:r>
              <a:rPr lang="en-IN" sz="2400" smtClean="0"/>
              <a:t>A system is in a deadlock state if there exists a set of transactions such that every transaction in the set is waiting for another transaction in the set.</a:t>
            </a:r>
          </a:p>
          <a:p>
            <a:pPr lvl="1"/>
            <a:r>
              <a:rPr lang="en-IN" sz="2400" smtClean="0"/>
              <a:t>There exists a set of waiting transactions</a:t>
            </a:r>
          </a:p>
          <a:p>
            <a:pPr lvl="1"/>
            <a:r>
              <a:rPr lang="en-IN" sz="2400" smtClean="0"/>
              <a:t>{T0, T1, ....Tn} such that T0 is waiting for a data set that T1 holds, T1 is waiting for a data item that T2 holds  Tn-1 is waiting for a data item that Tn holds and Tn waiting for a data item , that T0 holds. None of the transaction can progress</a:t>
            </a:r>
          </a:p>
          <a:p>
            <a:pPr lvl="1"/>
            <a:endParaRPr lang="en-IN" sz="2400" smtClean="0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35C6A1-9F24-475E-A369-EEF34604AAAE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Remedy for this undesirable situation is to invoke some drastic action like rollback of some transactions, involved in the deadlock</a:t>
            </a:r>
          </a:p>
          <a:p>
            <a:r>
              <a:rPr lang="en-IN" smtClean="0"/>
              <a:t>Rollback of a transaction may be partial </a:t>
            </a:r>
          </a:p>
          <a:p>
            <a:r>
              <a:rPr lang="en-IN" smtClean="0"/>
              <a:t>A transaction may be rolled back to the point where it obtained a lock whose release resolves the deadlock.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84C933-3B7F-4CF2-814D-7D6507181BA1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Two principal methods for dealing deadlock problem :</a:t>
            </a:r>
          </a:p>
          <a:p>
            <a:pPr lvl="1"/>
            <a:r>
              <a:rPr lang="en-IN" smtClean="0"/>
              <a:t>Deadlock prevention protocol to ensure that the system will never enter a deadlock state. Or </a:t>
            </a:r>
          </a:p>
          <a:p>
            <a:pPr lvl="1"/>
            <a:r>
              <a:rPr lang="en-IN" smtClean="0"/>
              <a:t>It can allow the system to enter a deadlock state, then try to recover it  by using deadlock detection and deadlock recovery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C5749-699B-489C-9241-CE239D646245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Many of these transactions, if executed without the supervision of a concurrency control scheme will leave the system in a consistent state.</a:t>
            </a:r>
          </a:p>
          <a:p>
            <a:pPr lvl="1"/>
            <a:r>
              <a:rPr lang="en-IN" smtClean="0"/>
              <a:t>A concurrency control scheme imposes overhead of </a:t>
            </a:r>
          </a:p>
          <a:p>
            <a:pPr lvl="2"/>
            <a:r>
              <a:rPr lang="en-IN" smtClean="0"/>
              <a:t>Execution  and</a:t>
            </a:r>
          </a:p>
          <a:p>
            <a:pPr lvl="2"/>
            <a:r>
              <a:rPr lang="en-IN" smtClean="0"/>
              <a:t>Possible delay of transaction</a:t>
            </a:r>
          </a:p>
          <a:p>
            <a:pPr lvl="1">
              <a:buFont typeface="Wingdings" pitchFamily="2" charset="2"/>
              <a:buNone/>
            </a:pPr>
            <a:endParaRPr lang="en-IN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E51993-4168-4616-8AC0-AE9B2BB46F5A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Both methods may result in a transaction rollback</a:t>
            </a:r>
          </a:p>
          <a:p>
            <a:r>
              <a:rPr lang="en-IN" smtClean="0"/>
              <a:t>Prevention is commonly used if the probability of the system entering a deadlock state is high othetwise</a:t>
            </a:r>
          </a:p>
          <a:p>
            <a:r>
              <a:rPr lang="en-IN" smtClean="0"/>
              <a:t>Detection and recovery are more efficient.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00B44-DF19-4F25-B8ED-4D67433DAB36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smtClean="0"/>
              <a:t>Detection and recovery scheme requires the overhead that includes not only the run time cost of maintaining necessary information</a:t>
            </a:r>
          </a:p>
          <a:p>
            <a:r>
              <a:rPr lang="en-IN" sz="3600" smtClean="0"/>
              <a:t> and of executing the detection algorithm 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D101DC-D2AB-40B3-B2E0-42E12E9414CD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An alternative scheme that imposes less overhead</a:t>
            </a:r>
          </a:p>
          <a:p>
            <a:r>
              <a:rPr lang="en-IN" smtClean="0"/>
              <a:t>Difficulty in reducing the overhead is that:</a:t>
            </a:r>
          </a:p>
          <a:p>
            <a:r>
              <a:rPr lang="en-IN" smtClean="0"/>
              <a:t>Which transaction will involve in conflict is not known in advance.</a:t>
            </a:r>
          </a:p>
          <a:p>
            <a:r>
              <a:rPr lang="en-IN" smtClean="0"/>
              <a:t>A monitoring scheme for the system is required.</a:t>
            </a:r>
          </a:p>
        </p:txBody>
      </p:sp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EEBD8-C401-4068-B865-6AF2F0988975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1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Each transaction Ti executes in two or three different phases in their life time depending on whether it is read only or update transactions. These phases are :</a:t>
            </a:r>
          </a:p>
          <a:p>
            <a:pPr lvl="1"/>
            <a:r>
              <a:rPr lang="en-IN" smtClean="0"/>
              <a:t>Read phase</a:t>
            </a:r>
          </a:p>
          <a:p>
            <a:pPr lvl="1"/>
            <a:r>
              <a:rPr lang="en-IN" smtClean="0"/>
              <a:t>Validation phase</a:t>
            </a:r>
          </a:p>
          <a:p>
            <a:pPr lvl="1"/>
            <a:r>
              <a:rPr lang="en-IN" smtClean="0"/>
              <a:t>Write phase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6AB124-2E4E-4860-948B-01F3BAFE5523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512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8D588-7309-415A-B9D9-024374A7BBF8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615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Read phase :</a:t>
            </a:r>
          </a:p>
          <a:p>
            <a:pPr lvl="2"/>
            <a:r>
              <a:rPr lang="en-IN" sz="2800" smtClean="0"/>
              <a:t>Here system executes transaction Ti</a:t>
            </a:r>
          </a:p>
          <a:p>
            <a:pPr lvl="2"/>
            <a:r>
              <a:rPr lang="en-IN" sz="2800" smtClean="0"/>
              <a:t>It reads the values of the different data items</a:t>
            </a:r>
          </a:p>
          <a:p>
            <a:pPr lvl="2"/>
            <a:r>
              <a:rPr lang="en-IN" sz="2800" smtClean="0"/>
              <a:t>Stores them in variables local to Ti</a:t>
            </a:r>
          </a:p>
          <a:p>
            <a:pPr lvl="2"/>
            <a:r>
              <a:rPr lang="en-IN" sz="2800" smtClean="0"/>
              <a:t>It performs all write operations on temporary local variables without updates of the actual database</a:t>
            </a:r>
            <a:r>
              <a:rPr lang="en-IN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3600" smtClean="0"/>
              <a:t>Validation phase :</a:t>
            </a:r>
          </a:p>
          <a:p>
            <a:pPr lvl="2"/>
            <a:r>
              <a:rPr lang="en-IN" sz="3200" smtClean="0"/>
              <a:t>Transaction Ti performs a validation test to determine that whether it can copy to the database temporary local variables that hold the results of write operations without causing a violation of serializability.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D12F4-316E-4906-8A5D-90A060AEC06E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E5178E-5D0A-4EE7-9FD9-A53F654B665E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819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819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3600" smtClean="0"/>
              <a:t>Write phase :</a:t>
            </a:r>
          </a:p>
          <a:p>
            <a:pPr lvl="2"/>
            <a:r>
              <a:rPr lang="en-IN" sz="3200" smtClean="0"/>
              <a:t>If transaction Ti succeeds in validation test, then the system applies the actual updates to the database.</a:t>
            </a:r>
          </a:p>
          <a:p>
            <a:pPr lvl="2"/>
            <a:r>
              <a:rPr lang="en-IN" sz="3200" smtClean="0"/>
              <a:t>Otherwise the system rolls back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Each transaction must go through the three phase in the order mentioned above</a:t>
            </a:r>
          </a:p>
          <a:p>
            <a:r>
              <a:rPr lang="en-IN" smtClean="0"/>
              <a:t>All three phases of concurrently executing transactions can be interleaved 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DC23D0-1D2D-4B58-87DC-34CA7D2DED9C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CONCURRENCY CONTROL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572000"/>
          </a:xfrm>
        </p:spPr>
        <p:txBody>
          <a:bodyPr/>
          <a:lstStyle/>
          <a:p>
            <a:r>
              <a:rPr lang="en-IN" sz="2800" smtClean="0">
                <a:sym typeface="Symbol" pitchFamily="18" charset="2"/>
              </a:rPr>
              <a:t>To perform validation test, it must be known when the various phases of transaction Ti took place</a:t>
            </a:r>
          </a:p>
          <a:p>
            <a:r>
              <a:rPr lang="en-IN" sz="2800" smtClean="0">
                <a:sym typeface="Symbol" pitchFamily="18" charset="2"/>
              </a:rPr>
              <a:t>Associate three time stamp   with transaction Ti:</a:t>
            </a:r>
          </a:p>
          <a:p>
            <a:pPr lvl="1"/>
            <a:r>
              <a:rPr lang="en-IN" sz="2400" smtClean="0">
                <a:sym typeface="Symbol" pitchFamily="18" charset="2"/>
              </a:rPr>
              <a:t>Start (Ti) – when the transaction Ti started its execution</a:t>
            </a:r>
          </a:p>
          <a:p>
            <a:pPr lvl="1"/>
            <a:r>
              <a:rPr lang="en-IN" sz="2400" smtClean="0">
                <a:sym typeface="Symbol" pitchFamily="18" charset="2"/>
              </a:rPr>
              <a:t>Validation (Ti) – Time when Ti finished its read state and validation phase started.</a:t>
            </a:r>
          </a:p>
          <a:p>
            <a:pPr lvl="1"/>
            <a:r>
              <a:rPr lang="en-IN" sz="2400" smtClean="0">
                <a:sym typeface="Symbol" pitchFamily="18" charset="2"/>
              </a:rPr>
              <a:t>Finish (Ti) – Time when Ti finished its write phase</a:t>
            </a:r>
          </a:p>
          <a:p>
            <a:pPr>
              <a:buFont typeface="Wingdings" pitchFamily="2" charset="2"/>
              <a:buNone/>
            </a:pPr>
            <a:endParaRPr lang="en-IN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DBMS</a:t>
            </a:r>
            <a:endParaRPr lang="en-GB" smtClean="0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Snigdha Biswas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B9538F-8983-4420-B650-225B6FF394BF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13322</TotalTime>
  <Words>1008</Words>
  <Application>Microsoft Office PowerPoint</Application>
  <PresentationFormat>On-screen Show (4:3)</PresentationFormat>
  <Paragraphs>150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CONCURRENCY CONTROL 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  <vt:lpstr>CONCURRENCY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Samrat</cp:lastModifiedBy>
  <cp:revision>461</cp:revision>
  <dcterms:created xsi:type="dcterms:W3CDTF">2007-10-01T11:10:55Z</dcterms:created>
  <dcterms:modified xsi:type="dcterms:W3CDTF">2015-03-12T06:37:21Z</dcterms:modified>
</cp:coreProperties>
</file>