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6" r:id="rId3"/>
    <p:sldId id="281" r:id="rId4"/>
    <p:sldId id="27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i="1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200" i="1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200" i="1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200" i="1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8194" autoAdjust="0"/>
  </p:normalViewPr>
  <p:slideViewPr>
    <p:cSldViewPr>
      <p:cViewPr varScale="1">
        <p:scale>
          <a:sx n="70" d="100"/>
          <a:sy n="70" d="100"/>
        </p:scale>
        <p:origin x="10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i="0">
                <a:latin typeface="Times New Roman" charset="0"/>
              </a:defRPr>
            </a:lvl1pPr>
          </a:lstStyle>
          <a:p>
            <a:pPr>
              <a:defRPr/>
            </a:pPr>
            <a:fld id="{2FC056D1-0383-4845-A0F4-11D8BCE90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09D9-1F64-4E7E-95FC-7693B7BE5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56103-E450-4A5E-A00C-5CB4135C4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F2266-F1DA-42B5-BBFE-542C91C05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403B3-30B4-4877-9D7C-ED9F6DD8F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8AD53-4DC2-49F1-B112-EDA617C95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E9A83-0FDF-4F2F-BF93-87DD6DAAA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03D79-FD3F-4F57-B2F1-4ABC2471E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23DFE-DAAE-43B6-9B21-207935706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BE9DC-3230-4EBB-A9E7-D6FBB8703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81076-ACF9-4050-A61B-69AFB03F8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15621-82C5-43F5-9892-7FC6BE3AB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fld id="{8AE81D6D-A3D1-4CAF-B4F5-C985E041C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>
              <a:defRPr/>
            </a:pPr>
            <a:r>
              <a:rPr lang="en-US"/>
              <a:t>DBMS-1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93B6D2-EF31-404E-9904-BFC673CB2B6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DBMS-1</a:t>
            </a: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053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i="0">
                <a:latin typeface="Times New Roman" charset="0"/>
              </a:rPr>
              <a:t>DBMS</a:t>
            </a:r>
          </a:p>
        </p:txBody>
      </p:sp>
      <p:sp>
        <p:nvSpPr>
          <p:cNvPr id="205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885CFD4-4D50-423E-AC0A-DB6A597D0CA6}" type="slidenum">
              <a:rPr lang="en-US" sz="1400" i="0">
                <a:latin typeface="Times New Roman" charset="0"/>
              </a:rPr>
              <a:pPr algn="r"/>
              <a:t>1</a:t>
            </a:fld>
            <a:endParaRPr lang="en-US" sz="1400" i="0">
              <a:latin typeface="Times New Roman" charset="0"/>
            </a:endParaRP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  <a:endParaRPr lang="en-IN" smtClean="0"/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2400"/>
              </a:spcBef>
            </a:pPr>
            <a:r>
              <a:rPr lang="en-US" sz="3600" dirty="0" smtClean="0"/>
              <a:t>Introduction</a:t>
            </a:r>
          </a:p>
          <a:p>
            <a:pPr lvl="1" eaLnBrk="1" hangingPunct="1">
              <a:lnSpc>
                <a:spcPct val="80000"/>
              </a:lnSpc>
              <a:spcBef>
                <a:spcPts val="2400"/>
              </a:spcBef>
            </a:pPr>
            <a:r>
              <a:rPr lang="en-US" sz="2000" dirty="0" smtClean="0"/>
              <a:t>Difference between the Data and the Information</a:t>
            </a:r>
          </a:p>
          <a:p>
            <a:pPr lvl="1" eaLnBrk="1" hangingPunct="1">
              <a:lnSpc>
                <a:spcPct val="80000"/>
              </a:lnSpc>
              <a:spcBef>
                <a:spcPts val="240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Limitations   of the file system:</a:t>
            </a:r>
          </a:p>
          <a:p>
            <a:pPr lvl="1"/>
            <a:r>
              <a:rPr lang="en-IN" dirty="0" smtClean="0"/>
              <a:t>Data Management –</a:t>
            </a:r>
          </a:p>
          <a:p>
            <a:pPr lvl="1"/>
            <a:r>
              <a:rPr lang="en-IN" dirty="0" smtClean="0"/>
              <a:t>Structural and Data dependence –</a:t>
            </a:r>
          </a:p>
          <a:p>
            <a:pPr lvl="1"/>
            <a:r>
              <a:rPr lang="en-IN" dirty="0" smtClean="0"/>
              <a:t>Field definitions and Naming conventions-</a:t>
            </a:r>
          </a:p>
          <a:p>
            <a:pPr lvl="1"/>
            <a:r>
              <a:rPr lang="en-IN" dirty="0" smtClean="0"/>
              <a:t>Data Redundancy-</a:t>
            </a:r>
          </a:p>
          <a:p>
            <a:r>
              <a:rPr lang="en-IN" dirty="0" smtClean="0"/>
              <a:t>Problems inherent in file system makes database system very desirable.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System Environment –</a:t>
            </a:r>
          </a:p>
          <a:p>
            <a:pPr lvl="1"/>
            <a:r>
              <a:rPr lang="en-IN" dirty="0" smtClean="0"/>
              <a:t>Hardware</a:t>
            </a:r>
          </a:p>
          <a:p>
            <a:pPr lvl="1"/>
            <a:r>
              <a:rPr lang="en-IN" dirty="0" smtClean="0"/>
              <a:t>Software</a:t>
            </a:r>
          </a:p>
          <a:p>
            <a:pPr lvl="1"/>
            <a:r>
              <a:rPr lang="en-IN" dirty="0" smtClean="0"/>
              <a:t>People</a:t>
            </a:r>
          </a:p>
          <a:p>
            <a:pPr lvl="1"/>
            <a:r>
              <a:rPr lang="en-IN" dirty="0" smtClean="0"/>
              <a:t>Procedures</a:t>
            </a:r>
          </a:p>
          <a:p>
            <a:pPr lvl="1"/>
            <a:r>
              <a:rPr lang="en-IN" smtClean="0"/>
              <a:t>Data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COURSE CONTENT</a:t>
            </a:r>
          </a:p>
          <a:p>
            <a:pPr lvl="1"/>
            <a:r>
              <a:rPr lang="en-IN" dirty="0" smtClean="0"/>
              <a:t>Database concepts</a:t>
            </a:r>
          </a:p>
          <a:p>
            <a:pPr lvl="2"/>
            <a:r>
              <a:rPr lang="en-IN" dirty="0" smtClean="0"/>
              <a:t>File system and databases</a:t>
            </a:r>
          </a:p>
          <a:p>
            <a:pPr lvl="2"/>
            <a:r>
              <a:rPr lang="en-IN" dirty="0" smtClean="0"/>
              <a:t>Database Systems</a:t>
            </a:r>
          </a:p>
          <a:p>
            <a:pPr lvl="2"/>
            <a:r>
              <a:rPr lang="en-IN" dirty="0" smtClean="0"/>
              <a:t>Database Models</a:t>
            </a:r>
          </a:p>
          <a:p>
            <a:pPr lvl="1"/>
            <a:r>
              <a:rPr lang="en-IN" dirty="0" smtClean="0"/>
              <a:t>The Relational Database Model</a:t>
            </a:r>
          </a:p>
          <a:p>
            <a:pPr lvl="2"/>
            <a:r>
              <a:rPr lang="en-IN" dirty="0" smtClean="0"/>
              <a:t>A logical view of data</a:t>
            </a:r>
          </a:p>
          <a:p>
            <a:pPr lvl="2"/>
            <a:r>
              <a:rPr lang="en-IN" dirty="0" smtClean="0"/>
              <a:t>Keys</a:t>
            </a:r>
          </a:p>
          <a:p>
            <a:pPr lvl="2"/>
            <a:r>
              <a:rPr lang="en-IN" dirty="0" smtClean="0"/>
              <a:t>Integrity rules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N" dirty="0" smtClean="0"/>
              <a:t>Relational Database Operators</a:t>
            </a:r>
          </a:p>
          <a:p>
            <a:pPr lvl="2"/>
            <a:r>
              <a:rPr lang="en-IN" dirty="0" smtClean="0"/>
              <a:t>Data Dictionary and system </a:t>
            </a:r>
            <a:r>
              <a:rPr lang="en-IN" dirty="0" err="1" smtClean="0"/>
              <a:t>catalog</a:t>
            </a:r>
            <a:endParaRPr lang="en-IN" dirty="0" smtClean="0"/>
          </a:p>
          <a:p>
            <a:r>
              <a:rPr lang="en-IN" dirty="0" smtClean="0"/>
              <a:t>Structure Query Language</a:t>
            </a:r>
          </a:p>
          <a:p>
            <a:pPr lvl="1"/>
            <a:r>
              <a:rPr lang="en-IN" dirty="0" smtClean="0"/>
              <a:t>Data Definition Commands</a:t>
            </a:r>
          </a:p>
          <a:p>
            <a:pPr lvl="1"/>
            <a:r>
              <a:rPr lang="en-IN" dirty="0" smtClean="0"/>
              <a:t>Basic Data Management</a:t>
            </a:r>
          </a:p>
          <a:p>
            <a:pPr lvl="1"/>
            <a:r>
              <a:rPr lang="en-IN" dirty="0" smtClean="0"/>
              <a:t>Queries</a:t>
            </a:r>
          </a:p>
          <a:p>
            <a:pPr lvl="1"/>
            <a:r>
              <a:rPr lang="en-IN" dirty="0" smtClean="0"/>
              <a:t>Advanced data management</a:t>
            </a:r>
          </a:p>
          <a:p>
            <a:pPr lvl="1"/>
            <a:r>
              <a:rPr lang="en-IN" dirty="0" smtClean="0"/>
              <a:t>Complex queries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Design Concepts</a:t>
            </a:r>
          </a:p>
          <a:p>
            <a:pPr lvl="1"/>
            <a:r>
              <a:rPr lang="en-IN" dirty="0" smtClean="0"/>
              <a:t>Data Models</a:t>
            </a:r>
          </a:p>
          <a:p>
            <a:pPr lvl="2"/>
            <a:r>
              <a:rPr lang="en-IN" dirty="0" smtClean="0"/>
              <a:t>The conceptual model</a:t>
            </a:r>
          </a:p>
          <a:p>
            <a:pPr lvl="2"/>
            <a:r>
              <a:rPr lang="en-IN" dirty="0" smtClean="0"/>
              <a:t>External model </a:t>
            </a:r>
          </a:p>
          <a:p>
            <a:pPr lvl="2"/>
            <a:r>
              <a:rPr lang="en-IN" dirty="0" smtClean="0"/>
              <a:t>Physical model</a:t>
            </a:r>
          </a:p>
          <a:p>
            <a:pPr lvl="2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Entity Relationship Model (E-R) model</a:t>
            </a:r>
          </a:p>
          <a:p>
            <a:pPr lvl="1"/>
            <a:r>
              <a:rPr lang="en-IN" dirty="0" smtClean="0"/>
              <a:t>Developing E-R diagram</a:t>
            </a:r>
          </a:p>
          <a:p>
            <a:pPr lvl="1"/>
            <a:r>
              <a:rPr lang="en-IN" dirty="0" smtClean="0"/>
              <a:t>Converting E-R model into a database structure</a:t>
            </a:r>
          </a:p>
          <a:p>
            <a:pPr lvl="1"/>
            <a:r>
              <a:rPr lang="en-IN" dirty="0" smtClean="0"/>
              <a:t>Normalization</a:t>
            </a:r>
          </a:p>
          <a:p>
            <a:pPr lvl="1"/>
            <a:r>
              <a:rPr lang="en-IN" dirty="0" smtClean="0"/>
              <a:t>Normal Forms</a:t>
            </a:r>
          </a:p>
          <a:p>
            <a:pPr lvl="1"/>
            <a:r>
              <a:rPr lang="en-IN" dirty="0" smtClean="0"/>
              <a:t>De normalization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Transaction Management</a:t>
            </a:r>
          </a:p>
          <a:p>
            <a:pPr lvl="1"/>
            <a:r>
              <a:rPr lang="en-IN" dirty="0" smtClean="0"/>
              <a:t>Concurrency control</a:t>
            </a:r>
          </a:p>
          <a:p>
            <a:pPr lvl="1"/>
            <a:r>
              <a:rPr lang="en-IN" dirty="0" smtClean="0"/>
              <a:t>Buffer management</a:t>
            </a:r>
          </a:p>
          <a:p>
            <a:pPr lvl="1"/>
            <a:r>
              <a:rPr lang="en-IN" dirty="0" smtClean="0"/>
              <a:t>Query processing</a:t>
            </a:r>
          </a:p>
          <a:p>
            <a:pPr lvl="1"/>
            <a:r>
              <a:rPr lang="en-IN" dirty="0" smtClean="0"/>
              <a:t>Concept of object oriented management system</a:t>
            </a:r>
          </a:p>
          <a:p>
            <a:pPr lvl="1"/>
            <a:r>
              <a:rPr lang="en-IN" dirty="0" smtClean="0"/>
              <a:t>Distributed data base management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Books</a:t>
            </a:r>
          </a:p>
          <a:p>
            <a:r>
              <a:rPr lang="en-IN" dirty="0" smtClean="0"/>
              <a:t>1. An Introduction to Database Systems-  </a:t>
            </a:r>
            <a:r>
              <a:rPr lang="en-IN" dirty="0" err="1" smtClean="0"/>
              <a:t>C.J.Date</a:t>
            </a:r>
            <a:endParaRPr lang="en-IN" dirty="0" smtClean="0"/>
          </a:p>
          <a:p>
            <a:r>
              <a:rPr lang="en-IN" dirty="0" smtClean="0"/>
              <a:t>2.Fundamentals of Database Systems- </a:t>
            </a:r>
            <a:r>
              <a:rPr lang="en-IN" dirty="0" err="1" smtClean="0"/>
              <a:t>Elmsari</a:t>
            </a:r>
            <a:r>
              <a:rPr lang="en-IN" dirty="0" smtClean="0"/>
              <a:t> and </a:t>
            </a:r>
            <a:r>
              <a:rPr lang="en-IN" dirty="0" err="1" smtClean="0"/>
              <a:t>Navathe</a:t>
            </a:r>
            <a:endParaRPr lang="en-IN" dirty="0" smtClean="0"/>
          </a:p>
          <a:p>
            <a:r>
              <a:rPr lang="en-IN" dirty="0" smtClean="0"/>
              <a:t>Database System Concepts – </a:t>
            </a:r>
            <a:r>
              <a:rPr lang="en-IN" dirty="0" err="1" smtClean="0"/>
              <a:t>Korth</a:t>
            </a:r>
            <a:r>
              <a:rPr lang="en-IN" dirty="0" smtClean="0"/>
              <a:t>, </a:t>
            </a:r>
            <a:r>
              <a:rPr lang="en-IN" dirty="0" err="1" smtClean="0"/>
              <a:t>Sudarshan</a:t>
            </a:r>
            <a:r>
              <a:rPr lang="en-IN" dirty="0" smtClean="0"/>
              <a:t>, </a:t>
            </a:r>
            <a:r>
              <a:rPr lang="en-IN" smtClean="0"/>
              <a:t>Silberschatz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Evaluation :</a:t>
            </a:r>
          </a:p>
          <a:p>
            <a:r>
              <a:rPr lang="en-IN" sz="2800" dirty="0" smtClean="0"/>
              <a:t>First mid term examination – 15%</a:t>
            </a:r>
          </a:p>
          <a:p>
            <a:r>
              <a:rPr lang="en-IN" sz="2800" dirty="0" smtClean="0"/>
              <a:t>Second mid term examination – 15%</a:t>
            </a:r>
          </a:p>
          <a:p>
            <a:r>
              <a:rPr lang="en-IN" sz="2800" dirty="0" smtClean="0"/>
              <a:t>Final examination – 30%</a:t>
            </a:r>
          </a:p>
          <a:p>
            <a:r>
              <a:rPr lang="en-IN" sz="2800" dirty="0" smtClean="0"/>
              <a:t>Surprise quiz- 10%</a:t>
            </a:r>
          </a:p>
          <a:p>
            <a:r>
              <a:rPr lang="en-IN" sz="2800" dirty="0" smtClean="0"/>
              <a:t>Lab Examination – 10%</a:t>
            </a:r>
          </a:p>
          <a:p>
            <a:r>
              <a:rPr lang="en-IN" sz="2800" dirty="0" err="1" smtClean="0"/>
              <a:t>Sessional</a:t>
            </a:r>
            <a:r>
              <a:rPr lang="en-IN" sz="2800" dirty="0" smtClean="0"/>
              <a:t> – 10%</a:t>
            </a:r>
          </a:p>
          <a:p>
            <a:r>
              <a:rPr lang="en-IN" sz="2800" smtClean="0"/>
              <a:t>Project – 10%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DB5CDC-2E68-4C48-BA76-8EDF0ABCB10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DBMS-1</a:t>
            </a:r>
          </a:p>
        </p:txBody>
      </p:sp>
      <p:sp>
        <p:nvSpPr>
          <p:cNvPr id="7172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7173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i="0">
                <a:latin typeface="Times New Roman" charset="0"/>
              </a:rPr>
              <a:t>DBMS</a:t>
            </a:r>
          </a:p>
        </p:txBody>
      </p:sp>
      <p:sp>
        <p:nvSpPr>
          <p:cNvPr id="71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67E92DC-843B-460A-95A6-B5DF98C1C45C}" type="slidenum">
              <a:rPr lang="en-US" sz="1400" i="0">
                <a:latin typeface="Times New Roman" charset="0"/>
              </a:rPr>
              <a:pPr algn="r"/>
              <a:t>2</a:t>
            </a:fld>
            <a:endParaRPr lang="en-US" sz="1400" i="0">
              <a:latin typeface="Times New Roman" charset="0"/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Data contains the building blocks of information.</a:t>
            </a:r>
          </a:p>
          <a:p>
            <a:pPr>
              <a:defRPr/>
            </a:pPr>
            <a:r>
              <a:rPr lang="en-US" sz="2800" dirty="0" smtClean="0"/>
              <a:t>Information Is produced by processing data</a:t>
            </a:r>
          </a:p>
          <a:p>
            <a:pPr>
              <a:defRPr/>
            </a:pPr>
            <a:r>
              <a:rPr lang="en-US" sz="2800" dirty="0" smtClean="0"/>
              <a:t>Information is used to reveal the meaning of data</a:t>
            </a:r>
          </a:p>
          <a:p>
            <a:pPr>
              <a:defRPr/>
            </a:pPr>
            <a:r>
              <a:rPr lang="en-US" sz="2800" dirty="0" smtClean="0"/>
              <a:t>Good relevant and timely information is the key to good decision making</a:t>
            </a:r>
          </a:p>
          <a:p>
            <a:pPr>
              <a:defRPr/>
            </a:pPr>
            <a:r>
              <a:rPr lang="en-US" sz="2800" dirty="0" smtClean="0"/>
              <a:t>Good decision making is the key to organizational survival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MANAGEMENT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 efficient data management requires the use of a computer database.</a:t>
            </a:r>
          </a:p>
          <a:p>
            <a:r>
              <a:rPr lang="en-US" dirty="0" smtClean="0"/>
              <a:t>Metadata- or data about data through which the data are integrated</a:t>
            </a:r>
          </a:p>
          <a:p>
            <a:r>
              <a:rPr lang="en-US" dirty="0" smtClean="0"/>
              <a:t>The metadata provide a description of the data characteristics and the set of relationships that link the data found within the database</a:t>
            </a:r>
          </a:p>
          <a:p>
            <a:pPr lvl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AA4180-AC4F-4741-8EE8-F617B6ED4B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7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DBMS-1</a:t>
            </a:r>
          </a:p>
        </p:txBody>
      </p:sp>
      <p:sp>
        <p:nvSpPr>
          <p:cNvPr id="8198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69C8271-503F-4920-A7B9-7CED7037818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DBMS-1</a:t>
            </a:r>
          </a:p>
        </p:txBody>
      </p:sp>
      <p:sp>
        <p:nvSpPr>
          <p:cNvPr id="9220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9221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i="0">
                <a:ea typeface="Arial Unicode MS" pitchFamily="34" charset="-128"/>
                <a:cs typeface="Arial Unicode MS" pitchFamily="34" charset="-128"/>
              </a:rPr>
              <a:t>DBMS</a:t>
            </a:r>
          </a:p>
        </p:txBody>
      </p:sp>
      <p:sp>
        <p:nvSpPr>
          <p:cNvPr id="922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5188C1F-069B-4F07-B41F-13AE8F299CEB}" type="slidenum">
              <a:rPr lang="en-US" sz="1400" i="0">
                <a:latin typeface="Times New Roman" charset="0"/>
              </a:rPr>
              <a:pPr algn="r"/>
              <a:t>4</a:t>
            </a:fld>
            <a:endParaRPr lang="en-US" sz="1400" i="0">
              <a:latin typeface="Times New Roman" charset="0"/>
            </a:endParaRP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r>
              <a:rPr lang="en-US" sz="2400" dirty="0" smtClean="0"/>
              <a:t>Database resembles a very well organized electronic filing cabinet in which powerful software, known as a Database Management System (DBMS) manage the cabinet contents.</a:t>
            </a:r>
          </a:p>
          <a:p>
            <a:r>
              <a:rPr lang="en-US" sz="2400" dirty="0" smtClean="0"/>
              <a:t>DBMS contains a query language that makes it possible to produce  quick answers to ad hoc queries</a:t>
            </a:r>
          </a:p>
          <a:p>
            <a:r>
              <a:rPr lang="en-US" sz="2400" dirty="0" smtClean="0"/>
              <a:t>DBMS helps create an environment in which end users have better access  to data than they did before.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DBMS-</a:t>
            </a:r>
          </a:p>
          <a:p>
            <a:pPr lvl="1"/>
            <a:r>
              <a:rPr lang="en-IN" dirty="0" smtClean="0"/>
              <a:t>Is a collection of programs that manages the database structure and control access to the data stored in the database</a:t>
            </a:r>
          </a:p>
          <a:p>
            <a:pPr lvl="1"/>
            <a:r>
              <a:rPr lang="en-IN" dirty="0" smtClean="0"/>
              <a:t>DBMS makes it possible to share the data in the database among multiple applications or users.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DBMS serves as the intermediary between the user and the database by translating user requests into complex code required to </a:t>
            </a:r>
            <a:r>
              <a:rPr lang="en-IN" dirty="0" err="1" smtClean="0"/>
              <a:t>fulfill</a:t>
            </a:r>
            <a:r>
              <a:rPr lang="en-IN" dirty="0" smtClean="0"/>
              <a:t> </a:t>
            </a:r>
            <a:r>
              <a:rPr lang="en-IN" dirty="0" smtClean="0"/>
              <a:t>those request.</a:t>
            </a:r>
          </a:p>
          <a:p>
            <a:r>
              <a:rPr lang="en-IN" dirty="0" smtClean="0"/>
              <a:t>DMBS hides much of the database’s internal complexity from the application programs that use the database.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Historical roots of the Database, Files and File System:</a:t>
            </a:r>
          </a:p>
          <a:p>
            <a:r>
              <a:rPr lang="en-IN" dirty="0" smtClean="0"/>
              <a:t>Database system was developed to address file system weakness </a:t>
            </a:r>
          </a:p>
          <a:p>
            <a:r>
              <a:rPr lang="en-IN" dirty="0" smtClean="0"/>
              <a:t>Although file systems are obsolete, there are many reasons to study them                                                                                 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Snigdha</a:t>
            </a:r>
            <a:r>
              <a:rPr lang="en-US" dirty="0" smtClean="0"/>
              <a:t> </a:t>
            </a:r>
            <a:r>
              <a:rPr lang="en-US" dirty="0" err="1" smtClean="0"/>
              <a:t>Biswas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Initially computer files within the file system were similar to the manual file</a:t>
            </a:r>
          </a:p>
          <a:p>
            <a:r>
              <a:rPr lang="en-IN" dirty="0" smtClean="0"/>
              <a:t>Basic file vocabularies are</a:t>
            </a:r>
          </a:p>
          <a:p>
            <a:pPr lvl="1"/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Field</a:t>
            </a:r>
          </a:p>
          <a:p>
            <a:pPr lvl="1"/>
            <a:r>
              <a:rPr lang="en-IN" dirty="0" smtClean="0"/>
              <a:t>Record</a:t>
            </a:r>
          </a:p>
          <a:p>
            <a:pPr lvl="1"/>
            <a:r>
              <a:rPr lang="en-IN" dirty="0" smtClean="0"/>
              <a:t>File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major purposes to learn the short comings of the  file system are:</a:t>
            </a:r>
          </a:p>
          <a:p>
            <a:pPr lvl="1"/>
            <a:r>
              <a:rPr lang="en-IN" dirty="0" smtClean="0"/>
              <a:t>It enables us to under stand the reasons for the development of the database</a:t>
            </a:r>
          </a:p>
          <a:p>
            <a:pPr lvl="1"/>
            <a:r>
              <a:rPr lang="en-IN" dirty="0" smtClean="0"/>
              <a:t>Many of the problems are not unique to the file system, failure to understand them may lead to duplicate them in the data base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403B3-30B4-4877-9D7C-ED9F6DD8F6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Snigdha Biswas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ᝩគ᝗ក᝵ជជ᝽᝺᝽᝹᝸"/>
  <p:tag name="DATETIME" val="ᝌᝃᝅᝆᝃᝆᝄᝅᝆ᜴᜴ᝅᝍᝎᝅᝆᝤᝡ᜴᜼᝛ᝡᝨ᜿ᝉᝎᝇᝄ᜽"/>
  <p:tag name="DONEBY" val="ᝧᝨᝰឆគ᜴᝶᝽ជឋ᝵ជ"/>
  <p:tag name="IPADDRESS" val="᝸ក᝼ក᝵ងᝅᝋᝅᝉ"/>
  <p:tag name="APPVER" val="ᝇᝂᝄ"/>
  <p:tag name="RANDOM" val="20"/>
  <p:tag name="CHECKSUM" val="ᝈᝋᝇᝋ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667</Words>
  <Application>Microsoft Office PowerPoint</Application>
  <PresentationFormat>On-screen Show 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Courier New</vt:lpstr>
      <vt:lpstr>Times New Roman</vt:lpstr>
      <vt:lpstr>Wingdings</vt:lpstr>
      <vt:lpstr>Default Design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MANAGEMENTS</vt:lpstr>
      <vt:lpstr>DATABASE MANAGEMENT</vt:lpstr>
      <vt:lpstr>DATABASE MANAGEMENT</vt:lpstr>
      <vt:lpstr>DATABASE MANAGEMENT</vt:lpstr>
      <vt:lpstr>DATABASE MANAGEMENTS</vt:lpstr>
      <vt:lpstr>DATABASE MANAGEMENT</vt:lpstr>
      <vt:lpstr>DATABASE MANAGEMENT</vt:lpstr>
      <vt:lpstr>DATABASE MANAGEMENT</vt:lpstr>
      <vt:lpstr>DATABASE MANAGEMENT</vt:lpstr>
      <vt:lpstr>DATABASE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ranendra biswas</cp:lastModifiedBy>
  <cp:revision>113</cp:revision>
  <dcterms:created xsi:type="dcterms:W3CDTF">2007-10-01T11:10:55Z</dcterms:created>
  <dcterms:modified xsi:type="dcterms:W3CDTF">2016-01-03T15:58:07Z</dcterms:modified>
</cp:coreProperties>
</file>