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1" r:id="rId3"/>
    <p:sldId id="283" r:id="rId4"/>
    <p:sldId id="284" r:id="rId5"/>
    <p:sldId id="285" r:id="rId6"/>
    <p:sldId id="286" r:id="rId7"/>
    <p:sldId id="280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8" r:id="rId23"/>
    <p:sldId id="279" r:id="rId24"/>
    <p:sldId id="287" r:id="rId25"/>
    <p:sldId id="288" r:id="rId26"/>
    <p:sldId id="28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i="1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3" autoAdjust="0"/>
    <p:restoredTop sz="98194" autoAdjust="0"/>
  </p:normalViewPr>
  <p:slideViewPr>
    <p:cSldViewPr>
      <p:cViewPr>
        <p:scale>
          <a:sx n="75" d="100"/>
          <a:sy n="75" d="100"/>
        </p:scale>
        <p:origin x="-1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EF503AD-88CD-4DE1-8D03-85EDB22ED91B}" type="datetimeFigureOut">
              <a:rPr lang="en-US"/>
              <a:pPr>
                <a:defRPr/>
              </a:pPr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C6B3BE-5092-4D4E-A55A-7890D32D6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fld id="{46160FC4-4DC6-4A6D-B6B7-863644D0F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WaterMarkTitle"/>
          <p:cNvSpPr>
            <a:spLocks noChangeAspect="1"/>
          </p:cNvSpPr>
          <p:nvPr userDrawn="1"/>
        </p:nvSpPr>
        <p:spPr>
          <a:xfrm>
            <a:off x="8127496" y="6451600"/>
            <a:ext cx="826003" cy="182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i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/>
              </a:rPr>
              <a:t>ST Restricted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92F26-957D-4BA6-AE07-9875B4543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9FAF-6666-4112-AC1F-3442FF2C7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092A-6844-48CA-8FC6-60ADBD6C2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B2D-0DF1-482E-8840-AC45389DB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6CC18-9B45-4056-86B2-014C4CAC7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A9A80-96FA-46CE-94D8-2CC9D0CAD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70276-C159-4631-AA3B-BB97F1987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C0B85-30A9-48EF-8A68-E9E4E5667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2064-24DA-44CF-B6AB-A981C3D8C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1AF3F-33FE-44E3-96C0-24FCD6F32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C1A0-956E-4720-B0AC-49006EB55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i="0"/>
            </a:lvl1pPr>
          </a:lstStyle>
          <a:p>
            <a:pPr>
              <a:defRPr/>
            </a:pPr>
            <a:r>
              <a:rPr lang="en-US"/>
              <a:t>DBMS-3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i="0"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i="0">
                <a:latin typeface="Times New Roman" charset="0"/>
              </a:defRPr>
            </a:lvl1pPr>
          </a:lstStyle>
          <a:p>
            <a:pPr>
              <a:defRPr/>
            </a:pPr>
            <a:fld id="{108BE0AD-A2F3-41A0-90B5-4A672E032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owerPointWaterMarkSlide"/>
          <p:cNvSpPr>
            <a:spLocks noChangeAspect="1"/>
          </p:cNvSpPr>
          <p:nvPr userDrawn="1"/>
        </p:nvSpPr>
        <p:spPr>
          <a:xfrm>
            <a:off x="8127496" y="6451600"/>
            <a:ext cx="826003" cy="182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i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/>
              </a:rPr>
              <a:t>ST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4C527C-339C-408A-87AC-7964481F70F5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3AAE65B6-8AC7-44CE-B3F9-146CA9C43E36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Hierarchical database model:</a:t>
            </a:r>
          </a:p>
          <a:p>
            <a:pPr lvl="1" eaLnBrk="1" hangingPunct="1"/>
            <a:r>
              <a:rPr lang="en-US" dirty="0" smtClean="0"/>
              <a:t>Results of the joint Rockwell-IBM effort known as the information management system(IMS) </a:t>
            </a:r>
          </a:p>
          <a:p>
            <a:pPr lvl="1" eaLnBrk="1" hangingPunct="1"/>
            <a:r>
              <a:rPr lang="en-US" dirty="0" smtClean="0"/>
              <a:t>Worlds leading mainframe hierarchical database system in seventies and eighties</a:t>
            </a:r>
          </a:p>
          <a:p>
            <a:pPr lvl="1" eaLnBrk="1" hangingPunct="1"/>
            <a:r>
              <a:rPr lang="en-US" dirty="0" smtClean="0"/>
              <a:t>Hierarchical database model is no longer a major player in the current database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D3010B-5DCA-4E8D-B21E-563092F0602D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365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1536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33C5D57C-1006-4875-869B-565C4A07EA7B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Advantages:</a:t>
            </a:r>
          </a:p>
          <a:p>
            <a:pPr lvl="1" eaLnBrk="1" hangingPunct="1"/>
            <a:r>
              <a:rPr lang="en-US" smtClean="0"/>
              <a:t>Conceptual simplicity – conceptual view of the database is simple</a:t>
            </a:r>
          </a:p>
          <a:p>
            <a:pPr lvl="1" eaLnBrk="1" hangingPunct="1"/>
            <a:r>
              <a:rPr lang="en-US" smtClean="0"/>
              <a:t>Handle more relationship types- M:N relationship is easier to implement</a:t>
            </a:r>
          </a:p>
          <a:p>
            <a:pPr lvl="1" eaLnBrk="1" hangingPunct="1"/>
            <a:r>
              <a:rPr lang="en-US" smtClean="0"/>
              <a:t>Data access flexibility- is superior than what was found in hierarchical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CB273-B97B-4469-A914-A2A9A2FA93B1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9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163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8DE52624-CECF-48F1-938F-12AA7DAD4E62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Promotes database integrity- First owner record is defined followed by the member record</a:t>
            </a:r>
          </a:p>
          <a:p>
            <a:pPr lvl="1" eaLnBrk="1" hangingPunct="1"/>
            <a:r>
              <a:rPr lang="en-US" smtClean="0"/>
              <a:t>Data independence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Conformance of standards- includes a DDL and DML, helps in portability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A1DC6E-E56D-449A-92C7-7BF3DA10D7F3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413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1741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4C46FF67-1A02-4540-9D28-4B70B3E0D316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Disadvantages:</a:t>
            </a:r>
          </a:p>
          <a:p>
            <a:pPr lvl="1" eaLnBrk="1" hangingPunct="1"/>
            <a:r>
              <a:rPr lang="en-US" smtClean="0"/>
              <a:t>System complexity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Lack of structural independence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DB805F-F7DF-4200-81DB-F295BEE2B7C8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437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1843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63A6A87A-C38D-47FA-9FEE-7BC4AEE3F8B4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Database Model:</a:t>
            </a:r>
          </a:p>
          <a:p>
            <a:pPr lvl="1" eaLnBrk="1" hangingPunct="1"/>
            <a:r>
              <a:rPr lang="en-US" smtClean="0"/>
              <a:t>First developed by E.F. Codd of IBM in 1970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Is implemented through a very sophisticated relational database management system- RDBMS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B71F8F-085E-484D-9261-8C98D85A145F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61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1946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8DC52DA7-E2EE-43FD-BF4F-640849376C36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94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Relational database is a collection of tables in which the data are stored.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Tables also called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C167D-A4C8-4F9B-9B1E-CDC25C0AC857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5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048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8229830F-974E-48CA-9160-06003EBC628B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Advantages:</a:t>
            </a:r>
          </a:p>
          <a:p>
            <a:pPr lvl="1" eaLnBrk="1" hangingPunct="1"/>
            <a:r>
              <a:rPr lang="en-US" smtClean="0"/>
              <a:t>Structural independence</a:t>
            </a:r>
          </a:p>
          <a:p>
            <a:pPr lvl="1" eaLnBrk="1" hangingPunct="1"/>
            <a:r>
              <a:rPr lang="en-US" smtClean="0"/>
              <a:t>Improved conceptual simplicity</a:t>
            </a:r>
          </a:p>
          <a:p>
            <a:pPr lvl="1" eaLnBrk="1" hangingPunct="1"/>
            <a:r>
              <a:rPr lang="en-US" smtClean="0"/>
              <a:t>Easier database design, implementation, management, and use</a:t>
            </a:r>
          </a:p>
          <a:p>
            <a:pPr lvl="1" eaLnBrk="1" hangingPunct="1"/>
            <a:r>
              <a:rPr lang="en-US" smtClean="0"/>
              <a:t>Ad hoc query capability</a:t>
            </a:r>
          </a:p>
          <a:p>
            <a:pPr lvl="1" eaLnBrk="1" hangingPunct="1"/>
            <a:r>
              <a:rPr lang="en-US" smtClean="0"/>
              <a:t>Powerful database management system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10EEAA-3DB5-4B82-88D6-199DCFB45FD1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9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151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E3A84992-7A8E-48F6-A971-95BA09E4C0A7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Disadvantages:</a:t>
            </a:r>
          </a:p>
          <a:p>
            <a:pPr lvl="1" eaLnBrk="1" hangingPunct="1"/>
            <a:r>
              <a:rPr lang="en-US" sz="2400" smtClean="0"/>
              <a:t>Substantial hardware and system software overhead- RDBMS hides most of the system’s complexity require substantial hardware and software. Relational database system tends to be slower</a:t>
            </a:r>
          </a:p>
          <a:p>
            <a:pPr lvl="1" eaLnBrk="1" hangingPunct="1"/>
            <a:r>
              <a:rPr lang="en-US" sz="2400" smtClean="0"/>
              <a:t>Poor design and implementation is made easy-Relational software are so simple on the micro computers, relatively untrained people find it easy to generate handy reports, without  much thought to database design.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FA120-0294-49B3-9AA7-0CAE9A6A83D4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3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253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4EBF269B-31C1-4F1D-B018-0D478E1F677D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25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Entity Relationship Data Model:</a:t>
            </a:r>
          </a:p>
          <a:p>
            <a:pPr lvl="1" eaLnBrk="1" hangingPunct="1"/>
            <a:r>
              <a:rPr lang="en-US" smtClean="0"/>
              <a:t>Peter chen introduced the E-R data model in 1976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E-R model is by far the most widely accepted and adapted graphical tool for data modeling in relational database’s production environment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09890-A57F-40B4-8C0C-7495F5313959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7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35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377956F3-4511-42AA-B0F5-C24C11C19A7E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38200" y="3352800"/>
            <a:ext cx="17526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1800"/>
              <a:t>PAINTER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477000" y="3341688"/>
            <a:ext cx="1752600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1800"/>
              <a:t>PAINTING</a:t>
            </a:r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V="1">
            <a:off x="3505200" y="32766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4191000" y="32766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3505200" y="35814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 flipV="1">
            <a:off x="4267200" y="35814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2590800" y="3581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4800600" y="3581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3657600" y="3459163"/>
            <a:ext cx="10668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1200"/>
              <a:t>PAINTS</a:t>
            </a:r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2667000" y="3200400"/>
            <a:ext cx="4572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1</a:t>
            </a:r>
          </a:p>
        </p:txBody>
      </p:sp>
      <p:sp>
        <p:nvSpPr>
          <p:cNvPr id="23570" name="Text Box 21"/>
          <p:cNvSpPr txBox="1">
            <a:spLocks noChangeArrowheads="1"/>
          </p:cNvSpPr>
          <p:nvPr/>
        </p:nvSpPr>
        <p:spPr bwMode="auto">
          <a:xfrm>
            <a:off x="6019800" y="3276600"/>
            <a:ext cx="3810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M</a:t>
            </a:r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2743200" y="4648200"/>
            <a:ext cx="32766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Relationship Depiction  in ERD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69231-9D72-4E2E-BBDD-BFF3C4D4D464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81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458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5AA23A53-856F-49DB-88DD-8EBD0656C62A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45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Exceptional conceptual simplicity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Visual representation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Effective communication tool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Integrated with relational database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Characteristics:</a:t>
            </a:r>
          </a:p>
          <a:p>
            <a:pPr lvl="1"/>
            <a:r>
              <a:rPr lang="en-IN" smtClean="0"/>
              <a:t>Its basic concepts form the basis for subsequent database development</a:t>
            </a:r>
          </a:p>
          <a:p>
            <a:pPr lvl="1"/>
            <a:r>
              <a:rPr lang="en-IN" smtClean="0"/>
              <a:t>Its limitations lead to a different way of looking at database design</a:t>
            </a:r>
          </a:p>
          <a:p>
            <a:pPr lvl="1"/>
            <a:r>
              <a:rPr lang="en-IN" smtClean="0"/>
              <a:t>Some of its basic concepts show up in current database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AA3B6-9285-4E9A-BFFC-AD74EC7144CA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BF06B-40D6-4BAB-AC77-215E15CCA7C7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5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560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FFA90AFD-35B5-4A05-81DF-CD2DEA4A2145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56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Limited constraint representation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Limited relationship representation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data manipulation language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Loss of information content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C9A2B-36E1-4B0D-A8E6-BB06A663AAA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6629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663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B879E61F-EF49-4B90-9554-4A5FEF4C7A2A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Object-oriented database model:</a:t>
            </a:r>
          </a:p>
          <a:p>
            <a:pPr lvl="1" eaLnBrk="1" hangingPunct="1"/>
            <a:r>
              <a:rPr lang="en-US" smtClean="0"/>
              <a:t>Complex real world problem needs a different data model that more closely represented the real world.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First of these models was SDM was developed by M Hammer in 1981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E29C6-864D-43B7-AF01-D6D85F1C4A7A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7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867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F280520B-0DDE-4CC3-AA18-706D9E6D0326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86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Advantages:</a:t>
            </a:r>
          </a:p>
          <a:p>
            <a:pPr lvl="1" eaLnBrk="1" hangingPunct="1"/>
            <a:r>
              <a:rPr lang="en-US" smtClean="0"/>
              <a:t>Adds semantic contents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Visual representation includes semantic contents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Database integrity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DF636F-6A51-4E45-AD6E-E1F860846FA4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701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297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EC52BEDB-DCF5-48BF-BA9B-46B750A58B6C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97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Lack of OODM standards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Complex navigational data access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Steep learning curve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High system overhead slows transactions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  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smtClean="0"/>
              <a:t>Database language and interface</a:t>
            </a:r>
          </a:p>
          <a:p>
            <a:pPr lvl="1"/>
            <a:r>
              <a:rPr lang="en-IN" sz="2400" smtClean="0"/>
              <a:t>DBMSs where no strict separation of levels is maintained, one language- Data Definition language (DDL) is used by DBA to define schema</a:t>
            </a:r>
          </a:p>
          <a:p>
            <a:pPr lvl="1"/>
            <a:r>
              <a:rPr lang="en-IN" sz="2400" smtClean="0"/>
              <a:t>DBMS where a clear separation is maintained between conceptual and internal schema, DDL is used to specify conceptual schema</a:t>
            </a:r>
          </a:p>
          <a:p>
            <a:pPr lvl="1"/>
            <a:r>
              <a:rPr lang="en-IN" sz="2400" smtClean="0"/>
              <a:t>Another language-Storage Definition Language(SDL) specify internal schema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0E63E-6B4C-4AE4-A363-89A8F7196169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For a true three schema architecture-A View definition language (VDL) is used to specify user views</a:t>
            </a:r>
          </a:p>
          <a:p>
            <a:r>
              <a:rPr lang="en-IN" smtClean="0"/>
              <a:t>DBMS provides a data manipulation language (DML) to manipulate data</a:t>
            </a:r>
          </a:p>
          <a:p>
            <a:r>
              <a:rPr lang="en-IN" smtClean="0"/>
              <a:t>An example of data base language is SQL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1D5BF-ACCD-4236-B2B7-889B88362C75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Two types of DML</a:t>
            </a:r>
          </a:p>
          <a:p>
            <a:pPr lvl="1"/>
            <a:r>
              <a:rPr lang="en-IN" smtClean="0"/>
              <a:t>High level or Non procedural</a:t>
            </a:r>
          </a:p>
          <a:p>
            <a:pPr lvl="1"/>
            <a:r>
              <a:rPr lang="en-IN" smtClean="0"/>
              <a:t>Low level or general purpose DML embedded  in a general purpose programming language</a:t>
            </a:r>
          </a:p>
          <a:p>
            <a:pPr lvl="1"/>
            <a:r>
              <a:rPr lang="en-IN" smtClean="0"/>
              <a:t>Host language</a:t>
            </a:r>
          </a:p>
          <a:p>
            <a:pPr lvl="1"/>
            <a:r>
              <a:rPr lang="en-IN" smtClean="0"/>
              <a:t>Data sub language</a:t>
            </a:r>
          </a:p>
          <a:p>
            <a:pPr lvl="1"/>
            <a:r>
              <a:rPr lang="en-IN" smtClean="0"/>
              <a:t>Query language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CD06DE-755A-4BE8-A0FC-350716198FD7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Hierarchical database is a collection of records, logically organized to conform the tree structure</a:t>
            </a:r>
          </a:p>
          <a:p>
            <a:r>
              <a:rPr lang="en-IN" smtClean="0"/>
              <a:t>Top layer is perceived as the parent of the segment directly beneath it</a:t>
            </a:r>
          </a:p>
          <a:p>
            <a:r>
              <a:rPr lang="en-IN" smtClean="0"/>
              <a:t>Segment below other segments are the children of the segment above them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513E7-4497-44E3-82B1-844F4FCCA732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Advantage:</a:t>
            </a:r>
          </a:p>
          <a:p>
            <a:pPr lvl="1"/>
            <a:r>
              <a:rPr lang="en-IN" smtClean="0"/>
              <a:t>Conceptual simplicity – relationship between the various layers are logically simple</a:t>
            </a:r>
          </a:p>
          <a:p>
            <a:pPr lvl="1"/>
            <a:r>
              <a:rPr lang="en-IN" smtClean="0"/>
              <a:t>Database security- it is provided by the DBMS</a:t>
            </a:r>
          </a:p>
          <a:p>
            <a:pPr lvl="1"/>
            <a:r>
              <a:rPr lang="en-IN" smtClean="0"/>
              <a:t>Data independence – can be maintained , decreases the programming effort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27F63-8359-4154-B7D9-CDAC38F54A6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Database integrity – Parent child relationship  promotes database integrity.</a:t>
            </a:r>
          </a:p>
          <a:p>
            <a:pPr lvl="1"/>
            <a:r>
              <a:rPr lang="en-IN" smtClean="0"/>
              <a:t>Efficiency – very efficient when the database contains a large volume of data in 1:M relationship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D74C6-5EEC-4265-8020-3ADB78A3674C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Disadvantage:</a:t>
            </a:r>
          </a:p>
          <a:p>
            <a:pPr lvl="1"/>
            <a:r>
              <a:rPr lang="en-IN" smtClean="0"/>
              <a:t>Difficult to manage- Any changes in the database structure, require changes in all application program that access the database</a:t>
            </a:r>
          </a:p>
          <a:p>
            <a:pPr lvl="1"/>
            <a:r>
              <a:rPr lang="en-IN" smtClean="0"/>
              <a:t>Implementation limitations – Many common relationship do not conform to the 1:M standard required by the  hierarchical model.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CB3D0-FFB1-4BD3-AF24-9F4A640F0B7C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MANAGEMENT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Network database model</a:t>
            </a:r>
          </a:p>
          <a:p>
            <a:pPr lvl="1"/>
            <a:r>
              <a:rPr lang="en-US" smtClean="0"/>
              <a:t>Represent complex data relationship more efficiently than Higherarchical database</a:t>
            </a:r>
          </a:p>
          <a:p>
            <a:pPr lvl="1"/>
            <a:r>
              <a:rPr lang="en-US" smtClean="0"/>
              <a:t>Improve database performance</a:t>
            </a:r>
          </a:p>
          <a:p>
            <a:pPr lvl="1"/>
            <a:r>
              <a:rPr lang="en-US" smtClean="0"/>
              <a:t>Impose a database standard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09FF59-2BAD-405D-9823-74A435B9F3C1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74B45-98B4-45BF-A0B4-1E2B19F55EBC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9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1127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F36859DF-7EC5-4CFF-AF45-FBF116F0EF96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CODASYL group forms Database Task Group (DBTG)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DBTG contains specification for</a:t>
            </a:r>
          </a:p>
          <a:p>
            <a:pPr lvl="1" eaLnBrk="1" hangingPunct="1"/>
            <a:r>
              <a:rPr lang="en-US" sz="2400" smtClean="0"/>
              <a:t>Schema</a:t>
            </a:r>
          </a:p>
          <a:p>
            <a:pPr lvl="1" eaLnBrk="1" hangingPunct="1"/>
            <a:r>
              <a:rPr lang="en-US" sz="2400" smtClean="0"/>
              <a:t>Subschema</a:t>
            </a:r>
          </a:p>
          <a:p>
            <a:pPr lvl="1" eaLnBrk="1" hangingPunct="1"/>
            <a:r>
              <a:rPr lang="en-US" sz="2400" smtClean="0"/>
              <a:t>A data management language to define data characteristics, data structure and data manipulation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DBMS-3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C64E20-D567-47A2-9047-4718EA5E6FC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93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i="0">
                <a:latin typeface="Times New Roman" pitchFamily="18" charset="0"/>
              </a:rPr>
              <a:t>DBMS</a:t>
            </a:r>
          </a:p>
        </p:txBody>
      </p:sp>
      <p:sp>
        <p:nvSpPr>
          <p:cNvPr id="1229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F27C532-3D5A-473C-93A8-FB98393120A0}" type="slidenum">
              <a:rPr lang="en-US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i="0">
              <a:latin typeface="Times New Roman" pitchFamily="18" charset="0"/>
            </a:endParaRPr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is called a SET, consists of two record types</a:t>
            </a:r>
          </a:p>
          <a:p>
            <a:pPr lvl="1" eaLnBrk="1" hangingPunct="1"/>
            <a:r>
              <a:rPr lang="en-US" smtClean="0"/>
              <a:t>Owner- equivalent to hierarchical model parent</a:t>
            </a:r>
          </a:p>
          <a:p>
            <a:pPr lvl="1" eaLnBrk="1" hangingPunct="1"/>
            <a:r>
              <a:rPr lang="en-US" smtClean="0"/>
              <a:t>Member- is equivalent to hierarchical model’s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ᙦᙧᘳᙥᙸᚆᚇᚅᙼᙶᚇᙸᙷ"/>
  <p:tag name="DATETIME" val="ᙋᙂᙄᙆᙂᙅᙃᙄᙅᘳᘳᙅᙆᙍᙇᙇᙣᙠᘳᘻᙚᙠᙧᘾᙈᙍᙆᙃᘼ"/>
  <p:tag name="DONEBY" val="ᙦᙧᙯᚅᚁᘳᙵᙼᚆᚊᙴᚆ"/>
  <p:tag name="IPADDRESS" val="ᙷᙿᙻᙿᙴᚃᙄᙊᙄᙈ"/>
  <p:tag name="APPVER" val="ᙆᙁᙃ"/>
  <p:tag name="RANDOM" val="19"/>
  <p:tag name="CHECKSUM" val="ᙇᙊᙊᙉ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937</Words>
  <Application>Microsoft Office PowerPoint</Application>
  <PresentationFormat>On-screen Show (4:3)</PresentationFormat>
  <Paragraphs>259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   </vt:lpstr>
      <vt:lpstr>DATABASE MANAGEMENT</vt:lpstr>
      <vt:lpstr>DATABASE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Samrat</cp:lastModifiedBy>
  <cp:revision>79</cp:revision>
  <dcterms:created xsi:type="dcterms:W3CDTF">2007-10-01T11:10:55Z</dcterms:created>
  <dcterms:modified xsi:type="dcterms:W3CDTF">2015-01-18T09:16:11Z</dcterms:modified>
</cp:coreProperties>
</file>