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9" r:id="rId2"/>
    <p:sldId id="280" r:id="rId3"/>
    <p:sldId id="304" r:id="rId4"/>
    <p:sldId id="305" r:id="rId5"/>
    <p:sldId id="306" r:id="rId6"/>
    <p:sldId id="307" r:id="rId7"/>
    <p:sldId id="308" r:id="rId8"/>
    <p:sldId id="303" r:id="rId9"/>
    <p:sldId id="310" r:id="rId10"/>
    <p:sldId id="281" r:id="rId11"/>
    <p:sldId id="312" r:id="rId12"/>
    <p:sldId id="313" r:id="rId13"/>
    <p:sldId id="282" r:id="rId14"/>
    <p:sldId id="283" r:id="rId15"/>
    <p:sldId id="318" r:id="rId16"/>
    <p:sldId id="284" r:id="rId17"/>
    <p:sldId id="319" r:id="rId18"/>
    <p:sldId id="285" r:id="rId19"/>
    <p:sldId id="320" r:id="rId20"/>
    <p:sldId id="286" r:id="rId21"/>
    <p:sldId id="321" r:id="rId22"/>
    <p:sldId id="322" r:id="rId23"/>
    <p:sldId id="323" r:id="rId24"/>
    <p:sldId id="336" r:id="rId25"/>
    <p:sldId id="324" r:id="rId26"/>
    <p:sldId id="326" r:id="rId27"/>
    <p:sldId id="327" r:id="rId28"/>
    <p:sldId id="328" r:id="rId29"/>
    <p:sldId id="329" r:id="rId30"/>
    <p:sldId id="330" r:id="rId31"/>
    <p:sldId id="331" r:id="rId32"/>
    <p:sldId id="333" r:id="rId33"/>
    <p:sldId id="334" r:id="rId34"/>
    <p:sldId id="335" r:id="rId3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900" i="1" kern="1200">
        <a:solidFill>
          <a:schemeClr val="tx1"/>
        </a:solidFill>
        <a:latin typeface="Batang" pitchFamily="18" charset="-127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900" i="1" kern="1200">
        <a:solidFill>
          <a:schemeClr val="tx1"/>
        </a:solidFill>
        <a:latin typeface="Batang" pitchFamily="18" charset="-127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900" i="1" kern="1200">
        <a:solidFill>
          <a:schemeClr val="tx1"/>
        </a:solidFill>
        <a:latin typeface="Batang" pitchFamily="18" charset="-127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900" i="1" kern="1200">
        <a:solidFill>
          <a:schemeClr val="tx1"/>
        </a:solidFill>
        <a:latin typeface="Batang" pitchFamily="18" charset="-127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900" i="1" kern="1200">
        <a:solidFill>
          <a:schemeClr val="tx1"/>
        </a:solidFill>
        <a:latin typeface="Batang" pitchFamily="18" charset="-127"/>
        <a:ea typeface="+mn-ea"/>
        <a:cs typeface="+mn-cs"/>
      </a:defRPr>
    </a:lvl5pPr>
    <a:lvl6pPr marL="2286000" algn="l" defTabSz="914400" rtl="0" eaLnBrk="1" latinLnBrk="0" hangingPunct="1">
      <a:defRPr sz="900" i="1" kern="1200">
        <a:solidFill>
          <a:schemeClr val="tx1"/>
        </a:solidFill>
        <a:latin typeface="Batang" pitchFamily="18" charset="-127"/>
        <a:ea typeface="+mn-ea"/>
        <a:cs typeface="+mn-cs"/>
      </a:defRPr>
    </a:lvl6pPr>
    <a:lvl7pPr marL="2743200" algn="l" defTabSz="914400" rtl="0" eaLnBrk="1" latinLnBrk="0" hangingPunct="1">
      <a:defRPr sz="900" i="1" kern="1200">
        <a:solidFill>
          <a:schemeClr val="tx1"/>
        </a:solidFill>
        <a:latin typeface="Batang" pitchFamily="18" charset="-127"/>
        <a:ea typeface="+mn-ea"/>
        <a:cs typeface="+mn-cs"/>
      </a:defRPr>
    </a:lvl7pPr>
    <a:lvl8pPr marL="3200400" algn="l" defTabSz="914400" rtl="0" eaLnBrk="1" latinLnBrk="0" hangingPunct="1">
      <a:defRPr sz="900" i="1" kern="1200">
        <a:solidFill>
          <a:schemeClr val="tx1"/>
        </a:solidFill>
        <a:latin typeface="Batang" pitchFamily="18" charset="-127"/>
        <a:ea typeface="+mn-ea"/>
        <a:cs typeface="+mn-cs"/>
      </a:defRPr>
    </a:lvl8pPr>
    <a:lvl9pPr marL="3657600" algn="l" defTabSz="914400" rtl="0" eaLnBrk="1" latinLnBrk="0" hangingPunct="1">
      <a:defRPr sz="900" i="1" kern="1200">
        <a:solidFill>
          <a:schemeClr val="tx1"/>
        </a:solidFill>
        <a:latin typeface="Batang" pitchFamily="18" charset="-127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0" autoAdjust="0"/>
    <p:restoredTop sz="98194" autoAdjust="0"/>
  </p:normalViewPr>
  <p:slideViewPr>
    <p:cSldViewPr>
      <p:cViewPr varScale="1">
        <p:scale>
          <a:sx n="72" d="100"/>
          <a:sy n="72" d="100"/>
        </p:scale>
        <p:origin x="-2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i="0">
                <a:latin typeface="Times New Roman" charset="0"/>
              </a:defRPr>
            </a:lvl1pPr>
          </a:lstStyle>
          <a:p>
            <a:pPr>
              <a:defRPr/>
            </a:pPr>
            <a:fld id="{BD53F343-D60A-45F2-B8DF-36A80E20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3A535-716A-442C-BA45-A41AE6EAD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7C37-E90D-4C8C-ADA7-A898448AA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91964-81C4-43C2-A8FA-E004EB52B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BB68-B217-4EF9-A591-29FE3028C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20737-C0DD-4720-9CD0-91B531BF7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DBMS-4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00C52-2919-4BF7-9DBE-287594A86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DBMS-4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36C98-4E5C-4083-8CB4-C036FBCE1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DBMS-4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E5DC9-2CAB-470A-8592-A026371AF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DBMS-4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479CF-3961-4C56-8E24-1C42C44A9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DBMS-4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838D-A185-4A2B-BDC4-9E28FAC98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DBMS-4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C8E3-1CF5-4F51-BBB0-C20F35CEC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DBMS-4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i="0">
                <a:latin typeface="Times New Roman" charset="0"/>
              </a:defRPr>
            </a:lvl1pPr>
          </a:lstStyle>
          <a:p>
            <a:pPr>
              <a:defRPr/>
            </a:pPr>
            <a:fld id="{6EF5E528-C68B-425C-9417-EBE196CB3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Wingdings" pitchFamily="2" charset="2"/>
              <a:buNone/>
              <a:defRPr sz="1400" i="0">
                <a:latin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DBMS-4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None/>
              <a:defRPr sz="1400" i="0">
                <a:latin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Snigdha Biswas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53954B-2DD4-4A72-B554-9B9530D9287B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205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39354ACC-C94F-4F8B-993E-F817FA3F62AD}" type="slidenum">
              <a:rPr lang="en-US" sz="1400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</a:t>
            </a:fld>
            <a:endParaRPr lang="en-US" sz="1400" i="0">
              <a:latin typeface="Times New Roman" pitchFamily="18" charset="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5175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design</a:t>
            </a:r>
          </a:p>
          <a:p>
            <a:pPr lvl="1" eaLnBrk="1" hangingPunct="1"/>
            <a:r>
              <a:rPr lang="en-US" smtClean="0"/>
              <a:t>Entity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Entity set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063C25-3286-443C-8D9D-D65385DFC38C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11268" name="Rectangle 8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1126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3FC56C29-D88A-4724-A0EF-E1EB2C2B7247}" type="slidenum">
              <a:rPr lang="en-US" sz="1400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10</a:t>
            </a:fld>
            <a:endParaRPr lang="en-US" sz="1400" i="0">
              <a:latin typeface="Times New Roman" pitchFamily="18" charset="0"/>
            </a:endParaRPr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Relationship</a:t>
            </a:r>
          </a:p>
          <a:p>
            <a:pPr lvl="1" eaLnBrk="1" hangingPunct="1"/>
            <a:r>
              <a:rPr lang="en-US" sz="2400" smtClean="0"/>
              <a:t>Degree of relationship: Is the number of participating entity type in a relationship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Role name : </a:t>
            </a:r>
          </a:p>
          <a:p>
            <a:pPr lvl="1" eaLnBrk="1" hangingPunct="1"/>
            <a:r>
              <a:rPr lang="en-US" sz="2400" smtClean="0"/>
              <a:t>Each entity type that participate in a relationship type plays a particular role in the relationship. Role name signifies the role that a participating entity type plays in each relationship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Recursive relationship :</a:t>
            </a:r>
          </a:p>
          <a:p>
            <a:r>
              <a:rPr lang="en-IN" smtClean="0"/>
              <a:t>Same entity type participates more than once in a relationship type in different roles</a:t>
            </a:r>
          </a:p>
          <a:p>
            <a:r>
              <a:rPr lang="en-IN" smtClean="0"/>
              <a:t>Role names becomes essential distinguishing the meaning of each participation</a:t>
            </a:r>
          </a:p>
          <a:p>
            <a:r>
              <a:rPr lang="en-IN" smtClean="0"/>
              <a:t>This is called  recursive relationship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F99038-9647-4D32-A422-3015D8850C05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293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12294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Relationship instance :</a:t>
            </a:r>
          </a:p>
          <a:p>
            <a:pPr lvl="1"/>
            <a:r>
              <a:rPr lang="en-IN" smtClean="0"/>
              <a:t>A relationship instance in an E-R schema represent an association between the named entities and  the real world enterprise that is being modeled</a:t>
            </a:r>
          </a:p>
          <a:p>
            <a:r>
              <a:rPr lang="en-IN" smtClean="0"/>
              <a:t>Descriptive attributes:</a:t>
            </a:r>
          </a:p>
          <a:p>
            <a:pPr lvl="1"/>
            <a:r>
              <a:rPr lang="en-IN" smtClean="0"/>
              <a:t>Relationship may also have attributes called descriptive attributes.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4B6B22-8FB3-4A9E-A0C5-A3542DF8E261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317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13318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97095A-0D8A-4B15-B65A-69DA024F286E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1434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B5A8E6C4-16FB-4910-8B5C-F007B1E23E21}" type="slidenum">
              <a:rPr lang="en-US" sz="1400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13</a:t>
            </a:fld>
            <a:endParaRPr lang="en-US" sz="1400" i="0">
              <a:latin typeface="Times New Roman" pitchFamily="18" charset="0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Degree of a relationship – the number of associated entities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Unary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Binary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Ternary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 which Binary is the most common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04DD8F4-85E5-4FFF-A9E8-B36FF2055515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1536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F826E233-1E3B-4D20-9CB5-C32D4E3A1493}" type="slidenum">
              <a:rPr lang="en-US" sz="1400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sz="1400" i="0">
              <a:latin typeface="Times New Roman" pitchFamily="18" charset="0"/>
            </a:endParaRPr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Constraints on relationship type</a:t>
            </a:r>
          </a:p>
          <a:p>
            <a:pPr lvl="1" eaLnBrk="1" hangingPunct="1"/>
            <a:r>
              <a:rPr lang="en-US" sz="2400" smtClean="0"/>
              <a:t>Cardinality ratio for binary relationship:</a:t>
            </a:r>
          </a:p>
          <a:p>
            <a:pPr lvl="2" eaLnBrk="1" hangingPunct="1"/>
            <a:r>
              <a:rPr lang="en-US" sz="2000" smtClean="0"/>
              <a:t>The number of entities to which another entity can be associated via a relationship</a:t>
            </a:r>
          </a:p>
          <a:p>
            <a:pPr lvl="1" eaLnBrk="1" hangingPunct="1"/>
            <a:r>
              <a:rPr lang="en-US" sz="2400" smtClean="0"/>
              <a:t>Participation:</a:t>
            </a:r>
          </a:p>
          <a:p>
            <a:pPr lvl="2" eaLnBrk="1" hangingPunct="1"/>
            <a:r>
              <a:rPr lang="en-US" sz="2000" smtClean="0"/>
              <a:t>Participation of an Entity set E in a relationship R is said to be total if every entity in E  participates in at least one relationship in R. If some entity from E participate in R , participation of entity E in relationship R is partial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For a binary relationship set R between entity sets A and B, mapping cardinalities can be:</a:t>
            </a:r>
          </a:p>
          <a:p>
            <a:r>
              <a:rPr lang="en-IN" smtClean="0"/>
              <a:t>One to one : </a:t>
            </a:r>
          </a:p>
          <a:p>
            <a:pPr lvl="1"/>
            <a:r>
              <a:rPr lang="en-IN" smtClean="0"/>
              <a:t>An entity in A is associated with at most one entity in B, and an entity in B is associated with at most one entity in A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72B2E8F-C08D-48E6-97CE-228390446ADC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16390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ACC250-8C45-49D7-ABAC-EC22B30E9C2D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1741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F446597A-7DF4-4500-A6AF-32D10D013D6E}" type="slidenum">
              <a:rPr lang="en-US" sz="1400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en-US" sz="1400" i="0">
              <a:latin typeface="Times New Roman" pitchFamily="18" charset="0"/>
            </a:endParaRPr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multiplicity for a binary relationship referred to as </a:t>
            </a:r>
          </a:p>
          <a:p>
            <a:pPr eaLnBrk="1" hangingPunct="1"/>
            <a:r>
              <a:rPr lang="en-US" smtClean="0"/>
              <a:t>One-to-one (1:1)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2590800" y="4419600"/>
            <a:ext cx="1143000" cy="1447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638800" y="4343400"/>
            <a:ext cx="1143000" cy="1447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2667000" y="4724400"/>
            <a:ext cx="9906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PART  1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2590800" y="5181600"/>
            <a:ext cx="11430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PART  2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5715000" y="4648200"/>
            <a:ext cx="10668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COLOR 1</a:t>
            </a: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5638800" y="5181600"/>
            <a:ext cx="12192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COLOR 2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3581400" y="48768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3581400" y="5334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Binary relationship – one to many:</a:t>
            </a:r>
          </a:p>
          <a:p>
            <a:pPr lvl="1"/>
            <a:r>
              <a:rPr lang="en-IN" smtClean="0"/>
              <a:t>An entity in A is associated with any number (zero or more) of entities in B. An entity in B , however. Can be associated with at most one entity in A.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06A764-80FB-4A3E-91D3-2977C70851A1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8437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1A57C5-3E6D-4962-BB11-C597C71A9474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1946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B84D2ADE-E30B-46A8-9851-70F6ACF1D717}" type="slidenum">
              <a:rPr lang="en-US" sz="1400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18</a:t>
            </a:fld>
            <a:endParaRPr lang="en-US" sz="1400" i="0">
              <a:latin typeface="Times New Roman" pitchFamily="18" charset="0"/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One-to-many (1:*)</a:t>
            </a:r>
          </a:p>
        </p:txBody>
      </p:sp>
      <p:sp>
        <p:nvSpPr>
          <p:cNvPr id="19464" name="Oval 4"/>
          <p:cNvSpPr>
            <a:spLocks noChangeArrowheads="1"/>
          </p:cNvSpPr>
          <p:nvPr/>
        </p:nvSpPr>
        <p:spPr bwMode="auto">
          <a:xfrm>
            <a:off x="2362200" y="3352800"/>
            <a:ext cx="1295400" cy="1676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5"/>
          <p:cNvSpPr>
            <a:spLocks noChangeArrowheads="1"/>
          </p:cNvSpPr>
          <p:nvPr/>
        </p:nvSpPr>
        <p:spPr bwMode="auto">
          <a:xfrm>
            <a:off x="5410200" y="3276600"/>
            <a:ext cx="1295400" cy="1676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Text Box 6"/>
          <p:cNvSpPr txBox="1">
            <a:spLocks noChangeArrowheads="1"/>
          </p:cNvSpPr>
          <p:nvPr/>
        </p:nvSpPr>
        <p:spPr bwMode="auto">
          <a:xfrm>
            <a:off x="2438400" y="3733800"/>
            <a:ext cx="12192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PROF 1</a:t>
            </a:r>
          </a:p>
        </p:txBody>
      </p:sp>
      <p:sp>
        <p:nvSpPr>
          <p:cNvPr id="19467" name="Text Box 7"/>
          <p:cNvSpPr txBox="1">
            <a:spLocks noChangeArrowheads="1"/>
          </p:cNvSpPr>
          <p:nvPr/>
        </p:nvSpPr>
        <p:spPr bwMode="auto">
          <a:xfrm>
            <a:off x="2438400" y="4114800"/>
            <a:ext cx="10668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PROF  2</a:t>
            </a:r>
          </a:p>
        </p:txBody>
      </p:sp>
      <p:sp>
        <p:nvSpPr>
          <p:cNvPr id="19468" name="Text Box 8"/>
          <p:cNvSpPr txBox="1">
            <a:spLocks noChangeArrowheads="1"/>
          </p:cNvSpPr>
          <p:nvPr/>
        </p:nvSpPr>
        <p:spPr bwMode="auto">
          <a:xfrm>
            <a:off x="5562600" y="3581400"/>
            <a:ext cx="10668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COURSE  1</a:t>
            </a:r>
          </a:p>
        </p:txBody>
      </p:sp>
      <p:sp>
        <p:nvSpPr>
          <p:cNvPr id="19469" name="Text Box 9"/>
          <p:cNvSpPr txBox="1">
            <a:spLocks noChangeArrowheads="1"/>
          </p:cNvSpPr>
          <p:nvPr/>
        </p:nvSpPr>
        <p:spPr bwMode="auto">
          <a:xfrm>
            <a:off x="5486400" y="3962400"/>
            <a:ext cx="12192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COURSE  2</a:t>
            </a:r>
          </a:p>
        </p:txBody>
      </p:sp>
      <p:sp>
        <p:nvSpPr>
          <p:cNvPr id="19470" name="Text Box 10"/>
          <p:cNvSpPr txBox="1">
            <a:spLocks noChangeArrowheads="1"/>
          </p:cNvSpPr>
          <p:nvPr/>
        </p:nvSpPr>
        <p:spPr bwMode="auto">
          <a:xfrm>
            <a:off x="5410200" y="4267200"/>
            <a:ext cx="12954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COURSE   3</a:t>
            </a:r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>
            <a:off x="3352800" y="3886200"/>
            <a:ext cx="2362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472" name="Line 13"/>
          <p:cNvSpPr>
            <a:spLocks noChangeShapeType="1"/>
          </p:cNvSpPr>
          <p:nvPr/>
        </p:nvSpPr>
        <p:spPr bwMode="auto">
          <a:xfrm>
            <a:off x="3352800" y="3886200"/>
            <a:ext cx="2286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473" name="Line 14"/>
          <p:cNvSpPr>
            <a:spLocks noChangeShapeType="1"/>
          </p:cNvSpPr>
          <p:nvPr/>
        </p:nvSpPr>
        <p:spPr bwMode="auto">
          <a:xfrm flipV="1">
            <a:off x="3352800" y="3733800"/>
            <a:ext cx="2362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Binary relationship – Many to many :</a:t>
            </a:r>
          </a:p>
          <a:p>
            <a:pPr lvl="1"/>
            <a:r>
              <a:rPr lang="en-IN" smtClean="0"/>
              <a:t>An entity in A is associated with any number (zero or more) of entities in B, and an entity in B is associated with any number (zero or more) entities in A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2E051C6-3B3D-4C71-BDE2-E216BB44E22C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0485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14FDDB-1C1F-4431-A34F-67F11DC1BB51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307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20C7B69B-93D4-4398-817B-D3577C85323B}" type="slidenum">
              <a:rPr lang="en-US" sz="1400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</a:t>
            </a:fld>
            <a:endParaRPr lang="en-US" sz="1400" i="0">
              <a:latin typeface="Times New Roman" pitchFamily="18" charset="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Attribute:  The database stores similar information concerning each entity in the entity set, each entity may have its own value for each attribute</a:t>
            </a:r>
          </a:p>
          <a:p>
            <a:pPr lvl="1" eaLnBrk="1" hangingPunct="1"/>
            <a:r>
              <a:rPr lang="en-US" sz="2400" smtClean="0"/>
              <a:t>Types</a:t>
            </a:r>
          </a:p>
          <a:p>
            <a:pPr lvl="2" eaLnBrk="1" hangingPunct="1"/>
            <a:r>
              <a:rPr lang="en-US" sz="2000" smtClean="0"/>
              <a:t>Simple, composite</a:t>
            </a:r>
          </a:p>
          <a:p>
            <a:pPr lvl="2" eaLnBrk="1" hangingPunct="1"/>
            <a:r>
              <a:rPr lang="en-US" sz="2000" smtClean="0"/>
              <a:t>Multi-valued/Single value    </a:t>
            </a:r>
          </a:p>
          <a:p>
            <a:pPr lvl="2" eaLnBrk="1" hangingPunct="1"/>
            <a:r>
              <a:rPr lang="en-US" sz="2000" smtClean="0"/>
              <a:t>Stored, derived</a:t>
            </a:r>
          </a:p>
          <a:p>
            <a:pPr lvl="2" eaLnBrk="1" hangingPunct="1"/>
            <a:r>
              <a:rPr lang="en-US" sz="2000" smtClean="0"/>
              <a:t>Null value of the attributes</a:t>
            </a:r>
          </a:p>
          <a:p>
            <a:pPr lvl="2" eaLnBrk="1" hangingPunct="1"/>
            <a:r>
              <a:rPr lang="en-US" sz="2000" smtClean="0"/>
              <a:t>Complex attribute 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A3BB8B-E03D-41F2-866D-87F475558434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  <p:sp>
        <p:nvSpPr>
          <p:cNvPr id="2150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FontTx/>
              <a:buNone/>
            </a:pPr>
            <a:fld id="{AB0AB07B-C90A-4F1D-A443-4FE37A267DEE}" type="slidenum">
              <a:rPr lang="en-US" sz="1400" i="0"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20</a:t>
            </a:fld>
            <a:endParaRPr lang="en-US" sz="1400" i="0">
              <a:latin typeface="Times New Roman" pitchFamily="18" charset="0"/>
            </a:endParaRPr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</a:t>
            </a:r>
          </a:p>
        </p:txBody>
      </p:sp>
      <p:sp>
        <p:nvSpPr>
          <p:cNvPr id="21512" name="Oval 4"/>
          <p:cNvSpPr>
            <a:spLocks noChangeArrowheads="1"/>
          </p:cNvSpPr>
          <p:nvPr/>
        </p:nvSpPr>
        <p:spPr bwMode="auto">
          <a:xfrm>
            <a:off x="2438400" y="2971800"/>
            <a:ext cx="1295400" cy="2209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Oval 5"/>
          <p:cNvSpPr>
            <a:spLocks noChangeArrowheads="1"/>
          </p:cNvSpPr>
          <p:nvPr/>
        </p:nvSpPr>
        <p:spPr bwMode="auto">
          <a:xfrm>
            <a:off x="5943600" y="2895600"/>
            <a:ext cx="1295400" cy="2209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Text Box 6"/>
          <p:cNvSpPr txBox="1">
            <a:spLocks noChangeArrowheads="1"/>
          </p:cNvSpPr>
          <p:nvPr/>
        </p:nvSpPr>
        <p:spPr bwMode="auto">
          <a:xfrm>
            <a:off x="2667000" y="3276600"/>
            <a:ext cx="9144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STU 1</a:t>
            </a:r>
          </a:p>
        </p:txBody>
      </p:sp>
      <p:sp>
        <p:nvSpPr>
          <p:cNvPr id="21515" name="Text Box 7"/>
          <p:cNvSpPr txBox="1">
            <a:spLocks noChangeArrowheads="1"/>
          </p:cNvSpPr>
          <p:nvPr/>
        </p:nvSpPr>
        <p:spPr bwMode="auto">
          <a:xfrm>
            <a:off x="2438400" y="3886200"/>
            <a:ext cx="13716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STU 2</a:t>
            </a:r>
          </a:p>
        </p:txBody>
      </p:sp>
      <p:sp>
        <p:nvSpPr>
          <p:cNvPr id="21516" name="Text Box 8"/>
          <p:cNvSpPr txBox="1">
            <a:spLocks noChangeArrowheads="1"/>
          </p:cNvSpPr>
          <p:nvPr/>
        </p:nvSpPr>
        <p:spPr bwMode="auto">
          <a:xfrm>
            <a:off x="2438400" y="4419600"/>
            <a:ext cx="13716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STU 3</a:t>
            </a:r>
          </a:p>
        </p:txBody>
      </p:sp>
      <p:sp>
        <p:nvSpPr>
          <p:cNvPr id="21517" name="Text Box 9"/>
          <p:cNvSpPr txBox="1">
            <a:spLocks noChangeArrowheads="1"/>
          </p:cNvSpPr>
          <p:nvPr/>
        </p:nvSpPr>
        <p:spPr bwMode="auto">
          <a:xfrm>
            <a:off x="6096000" y="3276600"/>
            <a:ext cx="11430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COURSE 1</a:t>
            </a:r>
          </a:p>
        </p:txBody>
      </p:sp>
      <p:sp>
        <p:nvSpPr>
          <p:cNvPr id="21518" name="Text Box 10"/>
          <p:cNvSpPr txBox="1">
            <a:spLocks noChangeArrowheads="1"/>
          </p:cNvSpPr>
          <p:nvPr/>
        </p:nvSpPr>
        <p:spPr bwMode="auto">
          <a:xfrm>
            <a:off x="5943600" y="3962400"/>
            <a:ext cx="14478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COURSE 2</a:t>
            </a:r>
          </a:p>
        </p:txBody>
      </p:sp>
      <p:sp>
        <p:nvSpPr>
          <p:cNvPr id="21519" name="Text Box 11"/>
          <p:cNvSpPr txBox="1">
            <a:spLocks noChangeArrowheads="1"/>
          </p:cNvSpPr>
          <p:nvPr/>
        </p:nvSpPr>
        <p:spPr bwMode="auto">
          <a:xfrm>
            <a:off x="6019800" y="4572000"/>
            <a:ext cx="1295400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200">
                <a:latin typeface="Arial Unicode MS" pitchFamily="34" charset="-128"/>
              </a:rPr>
              <a:t>COURSE 3</a:t>
            </a:r>
          </a:p>
        </p:txBody>
      </p:sp>
      <p:sp>
        <p:nvSpPr>
          <p:cNvPr id="21520" name="Line 12"/>
          <p:cNvSpPr>
            <a:spLocks noChangeShapeType="1"/>
          </p:cNvSpPr>
          <p:nvPr/>
        </p:nvSpPr>
        <p:spPr bwMode="auto">
          <a:xfrm>
            <a:off x="3429000" y="34290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1" name="Line 13"/>
          <p:cNvSpPr>
            <a:spLocks noChangeShapeType="1"/>
          </p:cNvSpPr>
          <p:nvPr/>
        </p:nvSpPr>
        <p:spPr bwMode="auto">
          <a:xfrm>
            <a:off x="3429000" y="3429000"/>
            <a:ext cx="2819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2" name="Line 14"/>
          <p:cNvSpPr>
            <a:spLocks noChangeShapeType="1"/>
          </p:cNvSpPr>
          <p:nvPr/>
        </p:nvSpPr>
        <p:spPr bwMode="auto">
          <a:xfrm flipV="1">
            <a:off x="3429000" y="3429000"/>
            <a:ext cx="2895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3" name="Line 15"/>
          <p:cNvSpPr>
            <a:spLocks noChangeShapeType="1"/>
          </p:cNvSpPr>
          <p:nvPr/>
        </p:nvSpPr>
        <p:spPr bwMode="auto">
          <a:xfrm>
            <a:off x="3505200" y="4038600"/>
            <a:ext cx="2743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4" name="Line 17"/>
          <p:cNvSpPr>
            <a:spLocks noChangeShapeType="1"/>
          </p:cNvSpPr>
          <p:nvPr/>
        </p:nvSpPr>
        <p:spPr bwMode="auto">
          <a:xfrm flipV="1">
            <a:off x="3505200" y="3429000"/>
            <a:ext cx="27432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525" name="Line 18"/>
          <p:cNvSpPr>
            <a:spLocks noChangeShapeType="1"/>
          </p:cNvSpPr>
          <p:nvPr/>
        </p:nvSpPr>
        <p:spPr bwMode="auto">
          <a:xfrm>
            <a:off x="3505200" y="4495800"/>
            <a:ext cx="2743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mtClean="0"/>
              <a:t>Keys :</a:t>
            </a:r>
          </a:p>
          <a:p>
            <a:pPr lvl="2"/>
            <a:r>
              <a:rPr lang="en-IN" smtClean="0"/>
              <a:t>The values of the attribute values of an entity must be such that  they can uniquely identify the entity.</a:t>
            </a:r>
          </a:p>
          <a:p>
            <a:pPr lvl="2"/>
            <a:r>
              <a:rPr lang="en-IN" smtClean="0"/>
              <a:t>No two entities in an entity set are allowed to have exactly the same value for all attributes</a:t>
            </a:r>
          </a:p>
          <a:p>
            <a:pPr lvl="2"/>
            <a:r>
              <a:rPr lang="en-IN" smtClean="0"/>
              <a:t>A key identifies a set of attribute that distinguishes entities from each other.</a:t>
            </a:r>
          </a:p>
          <a:p>
            <a:pPr lvl="2"/>
            <a:r>
              <a:rPr lang="en-IN" smtClean="0"/>
              <a:t>Also key identifies relationships, and distinguishes relationship from each other.</a:t>
            </a:r>
          </a:p>
          <a:p>
            <a:pPr lvl="1"/>
            <a:endParaRPr lang="en-IN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655A7E-31EE-4817-B749-7273423EC5FB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3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Types of Key:</a:t>
            </a:r>
          </a:p>
          <a:p>
            <a:pPr lvl="1"/>
            <a:r>
              <a:rPr lang="en-IN" smtClean="0"/>
              <a:t>Superkey : is a set of one or more attributes that taken collectively identify uniquely an entity in the entity set.</a:t>
            </a:r>
          </a:p>
          <a:p>
            <a:pPr lvl="1"/>
            <a:r>
              <a:rPr lang="en-IN" smtClean="0"/>
              <a:t>If K is a super key then so any superset of K</a:t>
            </a:r>
          </a:p>
          <a:p>
            <a:pPr lvl="1"/>
            <a:r>
              <a:rPr lang="en-IN" smtClean="0"/>
              <a:t>Super keys for which no proper  subset is a super key  - is a candidate key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19777ED-930E-4DB8-8B6A-F8FA78B3B6BA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7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mtClean="0"/>
              <a:t>Types of Keys:</a:t>
            </a:r>
          </a:p>
          <a:p>
            <a:pPr lvl="2"/>
            <a:r>
              <a:rPr lang="en-IN" smtClean="0"/>
              <a:t>Primary key : is a candidate key that is chosen by the data base designer as the principal means of identifying entities within an entity set.</a:t>
            </a:r>
          </a:p>
          <a:p>
            <a:pPr lvl="2"/>
            <a:r>
              <a:rPr lang="en-IN" smtClean="0"/>
              <a:t>A  key ( super, candidate, or primary) is a property of the  entity set rather than individual entity.</a:t>
            </a:r>
          </a:p>
          <a:p>
            <a:pPr lvl="2"/>
            <a:r>
              <a:rPr lang="en-IN" smtClean="0"/>
              <a:t>Primary key should be chosen that its attributes are never or very rarely changed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F70322-2EA1-4BA7-8DE7-F419F80A2CCA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81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Foreign key :</a:t>
            </a:r>
          </a:p>
          <a:p>
            <a:pPr lvl="1"/>
            <a:r>
              <a:rPr lang="en-IN" smtClean="0"/>
              <a:t>If a relational schema r1 includes among its attribute the primary key of another relational schema r2- this attribute is called the foreign key from r1 referencing r2.</a:t>
            </a:r>
          </a:p>
          <a:p>
            <a:pPr lvl="1"/>
            <a:r>
              <a:rPr lang="en-IN" smtClean="0"/>
              <a:t>r1 is called the referencing relation of the foreign key dependency</a:t>
            </a:r>
          </a:p>
          <a:p>
            <a:pPr lvl="1"/>
            <a:r>
              <a:rPr lang="en-IN" smtClean="0"/>
              <a:t>r2 is called the referenced relation of the foreign key</a:t>
            </a:r>
          </a:p>
          <a:p>
            <a:pPr lvl="1"/>
            <a:endParaRPr lang="en-IN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391004F-F3CD-438E-A4C8-AD7617AB3FDF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5605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Certain issues:</a:t>
            </a:r>
          </a:p>
          <a:p>
            <a:r>
              <a:rPr lang="en-IN" sz="2800" smtClean="0"/>
              <a:t>Entity sets versus attributes:</a:t>
            </a:r>
          </a:p>
          <a:p>
            <a:pPr lvl="1"/>
            <a:r>
              <a:rPr lang="en-IN" sz="2400" smtClean="0"/>
              <a:t>Entity employee with attributes   employee_ name,  and telephone_number</a:t>
            </a:r>
          </a:p>
          <a:p>
            <a:pPr lvl="1"/>
            <a:r>
              <a:rPr lang="en-IN" sz="2400" smtClean="0"/>
              <a:t>Employee entity set with attribute employee_name</a:t>
            </a:r>
          </a:p>
          <a:p>
            <a:pPr lvl="1"/>
            <a:r>
              <a:rPr lang="en-IN" sz="2400" smtClean="0"/>
              <a:t>Telephone entity set with attribute telephone-number and location</a:t>
            </a:r>
          </a:p>
          <a:p>
            <a:pPr lvl="1"/>
            <a:r>
              <a:rPr lang="en-IN" sz="2400" smtClean="0"/>
              <a:t>Relationship set emp-telephone which denotes the association between employees and telephones they have.</a:t>
            </a:r>
            <a:endParaRPr lang="en-IN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14A151-DAAA-4A47-8FFC-17D02547DAE0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smtClean="0"/>
              <a:t>Binary versus n-ary Relationship sets :</a:t>
            </a:r>
          </a:p>
          <a:p>
            <a:pPr lvl="1"/>
            <a:r>
              <a:rPr lang="en-IN" sz="2400" smtClean="0"/>
              <a:t>Relationships in database are often binary.</a:t>
            </a:r>
          </a:p>
          <a:p>
            <a:pPr lvl="1"/>
            <a:r>
              <a:rPr lang="en-IN" sz="2400" smtClean="0"/>
              <a:t>Non binary relationship could be better represented by several binary relationships</a:t>
            </a:r>
          </a:p>
          <a:p>
            <a:pPr lvl="1">
              <a:buFont typeface="Wingdings" pitchFamily="2" charset="2"/>
              <a:buNone/>
            </a:pPr>
            <a:r>
              <a:rPr lang="en-IN" sz="2400" smtClean="0"/>
              <a:t>An identifying attribute may be created for the entity set created to represent the relationship set</a:t>
            </a:r>
          </a:p>
          <a:p>
            <a:pPr lvl="1">
              <a:buFont typeface="Wingdings" pitchFamily="2" charset="2"/>
              <a:buNone/>
            </a:pPr>
            <a:r>
              <a:rPr lang="en-IN" sz="2400" smtClean="0"/>
              <a:t>n-ary relationship set shows more clearly that several entities participate in single relationship</a:t>
            </a:r>
          </a:p>
          <a:p>
            <a:pPr lvl="1">
              <a:buFont typeface="Wingdings" pitchFamily="2" charset="2"/>
              <a:buNone/>
            </a:pPr>
            <a:r>
              <a:rPr lang="en-IN" sz="2400" smtClean="0"/>
              <a:t>Constraints on ternary relationship may not be translated into constraint on binary relationship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098062-677E-4989-8D62-16DC362122FA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7653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Weak entity :</a:t>
            </a:r>
          </a:p>
          <a:p>
            <a:pPr lvl="1"/>
            <a:r>
              <a:rPr lang="en-IN" smtClean="0"/>
              <a:t>An entity set may not have sufficient attributes to form a primary key – is termed as weak entity set</a:t>
            </a:r>
          </a:p>
          <a:p>
            <a:pPr lvl="1"/>
            <a:r>
              <a:rPr lang="en-IN" smtClean="0"/>
              <a:t>Entity set having a primary key is known as strong entity set.</a:t>
            </a:r>
          </a:p>
          <a:p>
            <a:pPr lvl="1"/>
            <a:r>
              <a:rPr lang="en-IN" smtClean="0"/>
              <a:t>In order to use weak entity set, it must be associated with another entity set called identifying or owner entity.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967AF16-9C7A-4E6E-972F-32DD72584C81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7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28678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Weak entity:</a:t>
            </a:r>
          </a:p>
          <a:p>
            <a:pPr lvl="1"/>
            <a:r>
              <a:rPr lang="en-IN" smtClean="0"/>
              <a:t>Weak entity set is existence dependent on identifying entity set</a:t>
            </a:r>
          </a:p>
          <a:p>
            <a:pPr lvl="1"/>
            <a:r>
              <a:rPr lang="en-IN" smtClean="0"/>
              <a:t>Relationship associating the weak entity set with the identifying entity set is called identifying relationship</a:t>
            </a:r>
          </a:p>
          <a:p>
            <a:pPr lvl="1"/>
            <a:r>
              <a:rPr lang="en-IN" smtClean="0"/>
              <a:t>Participation of the weak entity set in the relationship is total.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B4F3AA-E31F-47EA-B558-3CFFC442C849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701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Weak entity :</a:t>
            </a:r>
          </a:p>
          <a:p>
            <a:pPr lvl="1"/>
            <a:r>
              <a:rPr lang="en-IN" smtClean="0"/>
              <a:t>Discriminator of a weak entity set is a set of attributes that allow the distinction between the weak entities</a:t>
            </a:r>
          </a:p>
          <a:p>
            <a:pPr lvl="1"/>
            <a:r>
              <a:rPr lang="en-IN" smtClean="0"/>
              <a:t>Primary key of a weak entity set is formed by the primary key of the identifying entity set, plus the weak entity set’s discriminator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E10DF0-DEFB-4889-A01A-183628A1D47B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0725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30726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smtClean="0"/>
              <a:t>Simple / Composite :</a:t>
            </a:r>
          </a:p>
          <a:p>
            <a:pPr lvl="1"/>
            <a:r>
              <a:rPr lang="en-IN" sz="2400" smtClean="0"/>
              <a:t>Simple attributes are not divided into subparts</a:t>
            </a:r>
          </a:p>
          <a:p>
            <a:pPr lvl="1"/>
            <a:r>
              <a:rPr lang="en-IN" sz="2400" smtClean="0"/>
              <a:t>Composite attribute : can be divided into subparts</a:t>
            </a:r>
          </a:p>
          <a:p>
            <a:pPr lvl="1"/>
            <a:r>
              <a:rPr lang="en-IN" sz="2400" smtClean="0"/>
              <a:t>Using composite attribute in schema is a good choice if the user wants to refer to an entire attribute in some occasion, only a component on the other.</a:t>
            </a:r>
          </a:p>
          <a:p>
            <a:pPr lvl="1"/>
            <a:r>
              <a:rPr lang="en-IN" sz="2400" smtClean="0"/>
              <a:t>Composite attribute helps to make the modeling cleaner</a:t>
            </a:r>
          </a:p>
          <a:p>
            <a:pPr lvl="1"/>
            <a:r>
              <a:rPr lang="en-IN" sz="2400" smtClean="0"/>
              <a:t>Appear as a hierarchy.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8F91A08-6239-42F9-85F8-E04EEB782262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01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4102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Example of weak entity:</a:t>
            </a:r>
          </a:p>
          <a:p>
            <a:pPr lvl="1"/>
            <a:r>
              <a:rPr lang="en-IN" smtClean="0"/>
              <a:t>Offering of a course at a university</a:t>
            </a:r>
          </a:p>
          <a:p>
            <a:pPr lvl="1"/>
            <a:r>
              <a:rPr lang="en-IN" smtClean="0"/>
              <a:t>Same course may be offered in different semester</a:t>
            </a:r>
          </a:p>
          <a:p>
            <a:pPr lvl="1"/>
            <a:r>
              <a:rPr lang="en-IN" smtClean="0"/>
              <a:t>Within a semester there may be several sections for the same course</a:t>
            </a:r>
          </a:p>
          <a:p>
            <a:pPr lvl="1"/>
            <a:r>
              <a:rPr lang="en-IN" smtClean="0"/>
              <a:t>Weak entity set course offering, existence dependent on course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4E271C0-29B6-4349-9DB6-527ECE4CEA32}" type="slidenum">
              <a:rPr lang="en-US" smtClean="0">
                <a:latin typeface="Times New Roman" pitchFamily="18" charset="0"/>
              </a:rPr>
              <a:pPr/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31750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Weak entity:</a:t>
            </a:r>
          </a:p>
          <a:p>
            <a:pPr lvl="1"/>
            <a:r>
              <a:rPr lang="en-IN" smtClean="0"/>
              <a:t>Different offerings of the same course are identified by a semester and a section_number  which form a discriminator but not a primary key.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781FEC5-E5BE-4D9A-BE1E-8C43349EF3F3}" type="slidenum">
              <a:rPr lang="en-US" smtClean="0">
                <a:latin typeface="Times New Roman" pitchFamily="18" charset="0"/>
              </a:rPr>
              <a:pPr/>
              <a:t>31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2773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32774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Subtypes:</a:t>
            </a:r>
          </a:p>
          <a:p>
            <a:pPr lvl="1"/>
            <a:r>
              <a:rPr lang="en-IN" smtClean="0"/>
              <a:t>Any given entity is of at least one entity type.</a:t>
            </a:r>
          </a:p>
          <a:p>
            <a:pPr lvl="1"/>
            <a:r>
              <a:rPr lang="en-IN" smtClean="0"/>
              <a:t>In an organization, employees are there</a:t>
            </a:r>
          </a:p>
          <a:p>
            <a:pPr lvl="1"/>
            <a:r>
              <a:rPr lang="en-IN" smtClean="0"/>
              <a:t>Some of the employees are programmer</a:t>
            </a:r>
          </a:p>
          <a:p>
            <a:pPr lvl="1"/>
            <a:r>
              <a:rPr lang="en-IN" smtClean="0"/>
              <a:t>All programmers are employees</a:t>
            </a:r>
          </a:p>
          <a:p>
            <a:pPr lvl="1"/>
            <a:r>
              <a:rPr lang="en-IN" smtClean="0"/>
              <a:t>Programmer is a subtype of the EMPLOYEE supertype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4E6712-5F1E-4239-A90E-C87A2047D989}" type="slidenum">
              <a:rPr lang="en-US" smtClean="0">
                <a:latin typeface="Times New Roman" pitchFamily="18" charset="0"/>
              </a:rPr>
              <a:pPr/>
              <a:t>32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33798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Subtype:</a:t>
            </a:r>
          </a:p>
          <a:p>
            <a:pPr lvl="1"/>
            <a:r>
              <a:rPr lang="en-IN" smtClean="0"/>
              <a:t>All properties of employee will be applicable to programmer but the converse is not true</a:t>
            </a:r>
          </a:p>
          <a:p>
            <a:pPr lvl="1"/>
            <a:r>
              <a:rPr lang="en-IN" smtClean="0"/>
              <a:t>Programmers will participate in all relationship in which employee participate but converse is not true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16F731-7E57-4DE3-BC1D-03C664D7550F}" type="slidenum">
              <a:rPr lang="en-US" smtClean="0">
                <a:latin typeface="Times New Roman" pitchFamily="18" charset="0"/>
              </a:rPr>
              <a:pPr/>
              <a:t>33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Subtype:</a:t>
            </a:r>
          </a:p>
          <a:p>
            <a:pPr lvl="1"/>
            <a:r>
              <a:rPr lang="en-IN" smtClean="0"/>
              <a:t>Properties and relationship that apply to super type are inherited by the sub type</a:t>
            </a:r>
          </a:p>
          <a:p>
            <a:pPr lvl="1"/>
            <a:r>
              <a:rPr lang="en-IN" smtClean="0"/>
              <a:t>An  entity sub type can have sub type of its own, thus we can have the type hierarchy.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B72963-C177-4D21-8854-5221A4B2374D}" type="slidenum">
              <a:rPr lang="en-US" smtClean="0">
                <a:latin typeface="Times New Roman" pitchFamily="18" charset="0"/>
              </a:rPr>
              <a:pPr/>
              <a:t>34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5845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Single valued/multivalued</a:t>
            </a:r>
          </a:p>
          <a:p>
            <a:pPr lvl="1"/>
            <a:r>
              <a:rPr lang="en-IN" smtClean="0"/>
              <a:t>The attribute will have a single value for the entity –  Student_id</a:t>
            </a:r>
          </a:p>
          <a:p>
            <a:pPr lvl="1"/>
            <a:r>
              <a:rPr lang="en-IN" smtClean="0"/>
              <a:t>An attribute may have a set of values for a specific entity</a:t>
            </a:r>
          </a:p>
          <a:p>
            <a:pPr lvl="1"/>
            <a:r>
              <a:rPr lang="en-IN" smtClean="0"/>
              <a:t>Attribute : phone_no, an employee  may have zero, one, or several phone numbers or different employees may have different numbers of phone – multivalued </a:t>
            </a:r>
          </a:p>
          <a:p>
            <a:pPr lvl="1"/>
            <a:endParaRPr lang="en-IN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F7E230-DE7F-42DC-A1BF-91B0EDD13DE8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125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Stored / derived value :</a:t>
            </a:r>
          </a:p>
          <a:p>
            <a:pPr lvl="1"/>
            <a:r>
              <a:rPr lang="en-IN" smtClean="0"/>
              <a:t>In some cases two (or more) attribute values are related</a:t>
            </a:r>
          </a:p>
          <a:p>
            <a:pPr lvl="1"/>
            <a:r>
              <a:rPr lang="en-IN" smtClean="0"/>
              <a:t>Age and the Birth Date of a person</a:t>
            </a:r>
          </a:p>
          <a:p>
            <a:pPr lvl="1"/>
            <a:r>
              <a:rPr lang="en-IN" smtClean="0"/>
              <a:t>Age of a person can be determined from the present date and the Birth Date of that person</a:t>
            </a:r>
          </a:p>
          <a:p>
            <a:pPr lvl="1"/>
            <a:r>
              <a:rPr lang="en-IN" smtClean="0"/>
              <a:t>Age is called the derived data, where as B’day is called store data.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ABF678-70A8-44C9-B4AB-7B32D7814249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9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6150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NULL Values:</a:t>
            </a:r>
          </a:p>
          <a:p>
            <a:pPr lvl="1"/>
            <a:r>
              <a:rPr lang="en-IN" smtClean="0"/>
              <a:t>Attribute takes a Null value when an entity does not have a value for it</a:t>
            </a:r>
          </a:p>
          <a:p>
            <a:pPr lvl="1"/>
            <a:r>
              <a:rPr lang="en-IN" smtClean="0"/>
              <a:t>Null value may indicate not applicable</a:t>
            </a:r>
          </a:p>
          <a:p>
            <a:pPr lvl="1"/>
            <a:r>
              <a:rPr lang="en-IN" smtClean="0"/>
              <a:t>Not applicable – either missing or not applicable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55530BD-7AC7-4C43-96C3-E6E61DFAB035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173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7174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Complex attributes :</a:t>
            </a:r>
          </a:p>
          <a:p>
            <a:pPr lvl="1"/>
            <a:r>
              <a:rPr lang="en-IN" smtClean="0"/>
              <a:t>Composit and multivalued attributes can be nested in a arbitrary way</a:t>
            </a:r>
          </a:p>
          <a:p>
            <a:pPr lvl="1"/>
            <a:r>
              <a:rPr lang="en-IN" smtClean="0"/>
              <a:t>By grouping the components of a composite attribute between () and separating them with commas</a:t>
            </a:r>
          </a:p>
          <a:p>
            <a:pPr lvl="1"/>
            <a:r>
              <a:rPr lang="en-IN" smtClean="0"/>
              <a:t>By displaying multi valued attributes within {}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10FD2E-1273-49B8-B748-816DAC1892C8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8197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8198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Domain / Value set :  is a pool of values from which  specific attribute of specific entity set draw their actual values.</a:t>
            </a:r>
          </a:p>
          <a:p>
            <a:r>
              <a:rPr lang="en-IN" smtClean="0"/>
              <a:t> student_name  must be a text strings of a certain length.</a:t>
            </a:r>
          </a:p>
          <a:p>
            <a:r>
              <a:rPr lang="en-IN" smtClean="0"/>
              <a:t>An attribute of an entity set is that, maps from the entity set to a domain.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1B9752-14D6-458A-9E96-8989625BFAC7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9222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DATABASE MANAGEMENT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Relationship Set :</a:t>
            </a:r>
          </a:p>
          <a:p>
            <a:pPr lvl="1"/>
            <a:r>
              <a:rPr lang="en-IN" smtClean="0"/>
              <a:t>A relationship  is an association among entities</a:t>
            </a:r>
          </a:p>
          <a:p>
            <a:pPr lvl="1"/>
            <a:r>
              <a:rPr lang="en-IN" smtClean="0"/>
              <a:t>Relationship (DEPT_EMP)  , relation between Employee and Department. A department employs a given set of employees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D43C06-01FD-4DA7-9C52-D56B6BFF4D86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45" name="Date Placeholder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DBMS-4</a:t>
            </a:r>
          </a:p>
        </p:txBody>
      </p:sp>
      <p:sp>
        <p:nvSpPr>
          <p:cNvPr id="10246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Snigdha Biswas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urier New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9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tang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9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tang" pitchFamily="18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1652</Words>
  <Application>Microsoft Office PowerPoint</Application>
  <PresentationFormat>On-screen Show (4:3)</PresentationFormat>
  <Paragraphs>294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Batang</vt:lpstr>
      <vt:lpstr>Wingdings</vt:lpstr>
      <vt:lpstr>Courier New</vt:lpstr>
      <vt:lpstr>Arial</vt:lpstr>
      <vt:lpstr>Arial Unicode MS</vt:lpstr>
      <vt:lpstr>Times New Roman</vt:lpstr>
      <vt:lpstr>Default Design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 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MANASGEMENT</dc:title>
  <dc:creator>rnbiswas</dc:creator>
  <cp:lastModifiedBy>Samrat</cp:lastModifiedBy>
  <cp:revision>183</cp:revision>
  <dcterms:created xsi:type="dcterms:W3CDTF">2007-10-01T11:10:55Z</dcterms:created>
  <dcterms:modified xsi:type="dcterms:W3CDTF">2015-01-18T09:13:18Z</dcterms:modified>
</cp:coreProperties>
</file>