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Click to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edit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Master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title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style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Click to edit the outline text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Seventh Outline LevelClick to edit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D23D86E-3FEE-46E5-9625-2F98453E926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4EE71BD-61A3-4173-89D8-78E768E0D89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9A4CE47-D725-4278-AD9A-821C045CEDF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4" name="TextShape 6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E-R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 popular high-level conceptual data model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This model and its variations used for conceptual design of database application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652C4C7-DBD9-40C3-AE16-3A33C061E80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38ECCB1-6644-4A19-B03C-E657672BEA5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705040" y="1773360"/>
            <a:ext cx="1218960" cy="821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Symbol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6195960" y="1743120"/>
            <a:ext cx="190476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8"/>
          <p:cNvSpPr/>
          <p:nvPr/>
        </p:nvSpPr>
        <p:spPr>
          <a:xfrm>
            <a:off x="2195280" y="5013000"/>
            <a:ext cx="6094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9"/>
          <p:cNvSpPr/>
          <p:nvPr/>
        </p:nvSpPr>
        <p:spPr>
          <a:xfrm>
            <a:off x="3890880" y="5013000"/>
            <a:ext cx="6094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971640" y="4797360"/>
            <a:ext cx="1223640" cy="50580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</a:t>
            </a:r>
            <a:r>
              <a:rPr b="0" i="1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4500720" y="4797360"/>
            <a:ext cx="1206000" cy="50580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</a:t>
            </a:r>
            <a:r>
              <a:rPr b="0" i="1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12"/>
          <p:cNvSpPr/>
          <p:nvPr/>
        </p:nvSpPr>
        <p:spPr>
          <a:xfrm>
            <a:off x="3708360" y="2923920"/>
            <a:ext cx="7840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3"/>
          <p:cNvSpPr/>
          <p:nvPr/>
        </p:nvSpPr>
        <p:spPr>
          <a:xfrm>
            <a:off x="3736800" y="3068280"/>
            <a:ext cx="7840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4"/>
          <p:cNvSpPr/>
          <p:nvPr/>
        </p:nvSpPr>
        <p:spPr>
          <a:xfrm>
            <a:off x="2195280" y="2997000"/>
            <a:ext cx="57636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5"/>
          <p:cNvSpPr/>
          <p:nvPr/>
        </p:nvSpPr>
        <p:spPr>
          <a:xfrm>
            <a:off x="971640" y="2781360"/>
            <a:ext cx="1223640" cy="50580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</a:t>
            </a:r>
            <a:r>
              <a:rPr b="0" i="1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4500720" y="2751120"/>
            <a:ext cx="1176120" cy="50580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</a:t>
            </a:r>
            <a:r>
              <a:rPr b="0" i="1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3059280" y="2751120"/>
            <a:ext cx="4903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3203640" y="4767120"/>
            <a:ext cx="30456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2395440" y="4551480"/>
            <a:ext cx="30456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3975120" y="4551480"/>
            <a:ext cx="3805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5867280" y="2421000"/>
            <a:ext cx="2592000" cy="1187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TOTAL PARTICIPATION OF E2 IN  E1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2"/>
          <p:cNvSpPr/>
          <p:nvPr/>
        </p:nvSpPr>
        <p:spPr>
          <a:xfrm>
            <a:off x="5865840" y="4460760"/>
            <a:ext cx="2666520" cy="1187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CARDINALITY RATIO 1:N FOR E1\E2 IN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>
            <a:off x="2720880" y="2637000"/>
            <a:ext cx="1130040" cy="720360"/>
          </a:xfrm>
          <a:prstGeom prst="flowChartDecision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4"/>
          <p:cNvSpPr/>
          <p:nvPr/>
        </p:nvSpPr>
        <p:spPr>
          <a:xfrm>
            <a:off x="2793960" y="4653000"/>
            <a:ext cx="1130040" cy="720360"/>
          </a:xfrm>
          <a:prstGeom prst="flowChartDecision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C9B6262-F214-4E5E-83FF-D8540BDE1C4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4987C4B-678B-4A80-83DD-E48267FF783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 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58" name="TextShape 6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Enhanced ER data model (EER model)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Enhanced ER data model brings a number of new concepts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Specialization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Higher-and lower-level entity set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Attributes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Inheritance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Aggregation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Specialization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Entity set may include subgroupings of entities that are distinct from other entities in the set.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They may have some attributes that are not shared by all the entities in the entity set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EER model provides a means for representing these distinctive groupings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3D6DD1C-0F78-489F-B68D-AF32097365E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 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Entity set ‘Person’ with attribute name, street and city.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Person may be classified 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Customer – customer_id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Employee – employee_id, salary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Process of designating subgrouping in a entity set  is called SPECIALIZATION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62D03F6-AAA0-42F5-8EED-3A1338AD877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 EER- diagram, specialization is depicted by a triangle component labeled as ISA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ISA stands for ‘is a’ and represents ‘customer’ is a ‘person’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ISA relationship may also be referred as super class- sub class relationship, entity sets are depicted by rectangle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12AAF1D-AC6C-4A05-A55D-2960B34A3AC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Specialization is a top- down design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Design process may proceed in a bottom- up manner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Multiple entity sets are synthesized into a higher level entity set on the basis of common features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771BB59-AEC8-4CC3-9A83-3DA3D47EA16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Database designer may identify a customer entity set with attributes name, street , city and customer_id and an employee entity set with attributes name, street, city, employee_id and salary.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They have several attributes in common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8AFFDE7-4149-46DB-9854-E8AA2E23DD0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This commonality can be expressed by generalization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Is a containment relationship that exists between higher level entity set and one or more lower level entity sets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 is a simple inversion of specialization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64F0FF4-C524-48E5-90AF-51662FA9FCB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 the E-R diagram, there is no distinction between generalization and specialization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Difference between two approaches may be characterized by their starting point and overall goal.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 proceeds from the recognition that a number of entity sets share some common features.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CC464B2-F4EB-4AB5-B1DF-C7D2A569DED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On the basis of their commonalities, generalization synthesizes these entity sets into a single higher level entity set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Generalization is used to emphasized the similarities of the lower-level entity sets and to hide the differences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It permits an economy of representation in that shared attributes are not repeated.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C73FA1D-ACCC-43A0-A39F-A5C6BFC424C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21699AA-622E-4CE7-8E76-C9838521553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24218D0-26DE-455E-B7D3-AAA0F25A0A4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E-R diagram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schema for database application is displayed by means of a graphical notation known as ER diagram.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Constitute a technique for representing the logical structure of a database in a pictorial manner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Popularity of E/R model is due to the existence of E/R diagram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Constraints on generalization 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Database designer may choose to place certain constraints on a particular generalization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Determining which entities can be members of a given lower-level entity set. Such membership can be of the following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BF32F59-71A6-480F-BA4B-F1A47864D96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Constraints on generalization: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Condition-defined: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 condition defined lower-level entity sets, membership is evaluated on the basis of whether or not an entity set satisfies an explicit condition.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User-defined: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User defined lower level entity sets are not constrained by a membership condition, database user assigns entities to given entity set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6BFAC6D-7D9C-4739-8C02-CF486F554C5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Constraints on generalization: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user in charge of the decision makes the team assignment on an individual basis. The assignment is implemented by an operation that adds an entity to an entity set.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 second type of constraint relates to whether or not entities may belong to more than one lower-level entity set within a single generalization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Disjoint – requires that an entity belong to not more than one lower level entity set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588A889-E79F-43CC-8E79-5A4F981198D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 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Constraints on generalization: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Overlapping: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same entity may belong to more than one level entity set within a single generalization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 disjointness constraint must be placed explicitly on a generalization or specialization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4FD030C-5648-432F-ABE6-6443853C04E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Completeness constraint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Total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Partial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Total specialization constraint specifies that every entity in the superclass must be a member of some subclass. This is shown by using a double line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Partial specialization allows an entity not to belong to any of the subclass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5F376C4-FA12-4034-877B-EDAC13C744A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EER-Model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Aggregation: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is an abstraction concept for building composite objects from their component objects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There are two cases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where this concept can be related to the EER model.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Aggregate attribute values  of an object to form the whole object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Aggregation relationship as an ordinary relationship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We call the relationship between the primitive object and their aggregate object  IS-A-PART-OF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1D04365-87AF-4870-82B0-3FAE6BE5D43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DATABASE MANAGEMENT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Naming of schema construct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Names should be chosen, that convey as much as possible, the meanings attached to the different constructs of the schema.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Singular names for entity type rather than plural  names are chosen.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Entity type and relation type names are  in UPPERCASE letters.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4921C92-E8B0-4E96-90E6-0B10A38EDA7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DATABASE MANAGEMENT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Attribute names are CAPITALIZED.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Role names are in LOWERCASE letters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28EFB7A-2D0E-4F3A-924A-96026ADE660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Entities : Each entity type is shown as a rectangle, labeled with the name of the entity type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For weak entity type  the rectangle is doubled.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Properties: are shown in ellipse labeled with the name of the property  attached to the relevant entity by means of a continuous 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01EB448-8A26-42DF-A340-BC892B74544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Properties: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ellipse is dotted if the property is derived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ellipse is doubled if the property is  multivalued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If the property is composite, its component properties are shown as further ellipses, connected to the ellipse  for the composite property by means of continuous lines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DE91231-A44C-489B-A35C-4947996D3C3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Properties: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Key properties are underlined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Value sets are not shown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Relationships: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Each relationship is shown as a diamond, labeled with the name of the relationship.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diamond is doubled if the relationship is that between a weak entity type and entity type on which its existence depends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624364D-12CC-47F6-BC01-63A2C417105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Relationships: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participants in each relationship are connected to the relevant relationship by means of continuous lines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Each line is labeled ‘1’ or ‘M’ to indicate the degree of relationship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The line is doubled if the participation is total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B533220-046E-445F-B5CD-8492AA6238A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TextShape 4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5F583BA-AAA2-4979-977C-38E612B4B2E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EA5B149-463D-48BA-94D4-468ECBE6B73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5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2362320" y="2421000"/>
            <a:ext cx="1922040" cy="74412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"/>
          <p:cNvSpPr/>
          <p:nvPr/>
        </p:nvSpPr>
        <p:spPr>
          <a:xfrm>
            <a:off x="6300720" y="2565360"/>
            <a:ext cx="15109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ENTITY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2362320" y="3500280"/>
            <a:ext cx="1922040" cy="92664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9"/>
          <p:cNvSpPr/>
          <p:nvPr/>
        </p:nvSpPr>
        <p:spPr>
          <a:xfrm>
            <a:off x="2490480" y="3655080"/>
            <a:ext cx="1665720" cy="6177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0"/>
          <p:cNvSpPr/>
          <p:nvPr/>
        </p:nvSpPr>
        <p:spPr>
          <a:xfrm>
            <a:off x="5940360" y="3716280"/>
            <a:ext cx="237600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WEAK ENTITY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1"/>
          <p:cNvSpPr/>
          <p:nvPr/>
        </p:nvSpPr>
        <p:spPr>
          <a:xfrm>
            <a:off x="5940360" y="5013360"/>
            <a:ext cx="244908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RELATIONSHIP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12"/>
          <p:cNvSpPr/>
          <p:nvPr/>
        </p:nvSpPr>
        <p:spPr>
          <a:xfrm>
            <a:off x="2705040" y="1628640"/>
            <a:ext cx="1218960" cy="821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Symbol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3"/>
          <p:cNvSpPr/>
          <p:nvPr/>
        </p:nvSpPr>
        <p:spPr>
          <a:xfrm>
            <a:off x="6288120" y="1743120"/>
            <a:ext cx="15235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4"/>
          <p:cNvSpPr/>
          <p:nvPr/>
        </p:nvSpPr>
        <p:spPr>
          <a:xfrm>
            <a:off x="2411280" y="4724280"/>
            <a:ext cx="1850760" cy="1007640"/>
          </a:xfrm>
          <a:prstGeom prst="flowChartDecision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89B1730-5B34-41D5-BA24-26B341D2F74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F5E4120-3612-4973-B2CB-A3AC91EAD4A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685800" y="41436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2847960" y="1628640"/>
            <a:ext cx="1218960" cy="821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Symbol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6288120" y="1628640"/>
            <a:ext cx="15235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8"/>
          <p:cNvSpPr/>
          <p:nvPr/>
        </p:nvSpPr>
        <p:spPr>
          <a:xfrm flipV="1">
            <a:off x="2361960" y="2420640"/>
            <a:ext cx="1104840" cy="58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9"/>
          <p:cNvSpPr/>
          <p:nvPr/>
        </p:nvSpPr>
        <p:spPr>
          <a:xfrm>
            <a:off x="2361960" y="3000960"/>
            <a:ext cx="1104840" cy="58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0"/>
          <p:cNvSpPr/>
          <p:nvPr/>
        </p:nvSpPr>
        <p:spPr>
          <a:xfrm>
            <a:off x="3466800" y="2420640"/>
            <a:ext cx="1105200" cy="58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1"/>
          <p:cNvSpPr/>
          <p:nvPr/>
        </p:nvSpPr>
        <p:spPr>
          <a:xfrm flipV="1">
            <a:off x="3466800" y="3000960"/>
            <a:ext cx="1105200" cy="58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2"/>
          <p:cNvSpPr/>
          <p:nvPr/>
        </p:nvSpPr>
        <p:spPr>
          <a:xfrm flipV="1">
            <a:off x="2835720" y="2652840"/>
            <a:ext cx="631080" cy="3481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3"/>
          <p:cNvSpPr/>
          <p:nvPr/>
        </p:nvSpPr>
        <p:spPr>
          <a:xfrm>
            <a:off x="2835720" y="3000960"/>
            <a:ext cx="631080" cy="3481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4"/>
          <p:cNvSpPr/>
          <p:nvPr/>
        </p:nvSpPr>
        <p:spPr>
          <a:xfrm flipV="1">
            <a:off x="3466800" y="3000960"/>
            <a:ext cx="631440" cy="3481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5"/>
          <p:cNvSpPr/>
          <p:nvPr/>
        </p:nvSpPr>
        <p:spPr>
          <a:xfrm>
            <a:off x="3466800" y="2652840"/>
            <a:ext cx="631440" cy="3481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2433600" y="3886200"/>
            <a:ext cx="2066400" cy="69480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7"/>
          <p:cNvSpPr/>
          <p:nvPr/>
        </p:nvSpPr>
        <p:spPr>
          <a:xfrm>
            <a:off x="2362320" y="5029200"/>
            <a:ext cx="2209320" cy="77580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8"/>
          <p:cNvSpPr/>
          <p:nvPr/>
        </p:nvSpPr>
        <p:spPr>
          <a:xfrm flipH="1">
            <a:off x="1801800" y="4221000"/>
            <a:ext cx="6094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9"/>
          <p:cNvSpPr/>
          <p:nvPr/>
        </p:nvSpPr>
        <p:spPr>
          <a:xfrm flipH="1">
            <a:off x="1752480" y="5445000"/>
            <a:ext cx="6094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0"/>
          <p:cNvSpPr/>
          <p:nvPr/>
        </p:nvSpPr>
        <p:spPr>
          <a:xfrm>
            <a:off x="2738160" y="5589360"/>
            <a:ext cx="140184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1"/>
          <p:cNvSpPr/>
          <p:nvPr/>
        </p:nvSpPr>
        <p:spPr>
          <a:xfrm>
            <a:off x="5896080" y="2637000"/>
            <a:ext cx="2420640" cy="821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IDENTIFYING RELATIONSHIP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2"/>
          <p:cNvSpPr/>
          <p:nvPr/>
        </p:nvSpPr>
        <p:spPr>
          <a:xfrm>
            <a:off x="5943600" y="3886200"/>
            <a:ext cx="22093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ATTRIBUTE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3"/>
          <p:cNvSpPr/>
          <p:nvPr/>
        </p:nvSpPr>
        <p:spPr>
          <a:xfrm>
            <a:off x="6172200" y="4869000"/>
            <a:ext cx="1980720" cy="821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KEY  ATTRIBUTE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4534B52-9073-4C4C-A75E-3A7310E5021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DBMS-4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Snigdha Biswas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C01DEDA-1207-448D-96BB-4ACCF706AA4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5"/>
          <p:cNvSpPr txBox="1"/>
          <p:nvPr/>
        </p:nvSpPr>
        <p:spPr>
          <a:xfrm>
            <a:off x="685800" y="40464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E-R DIAGRAM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6224760" y="1484280"/>
            <a:ext cx="1371240" cy="821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2101680" y="5334120"/>
            <a:ext cx="1828440" cy="758520"/>
          </a:xfrm>
          <a:prstGeom prst="ellipse">
            <a:avLst/>
          </a:prstGeom>
          <a:noFill/>
          <a:ln cap="rnd"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8"/>
          <p:cNvSpPr/>
          <p:nvPr/>
        </p:nvSpPr>
        <p:spPr>
          <a:xfrm flipH="1">
            <a:off x="1292040" y="5732280"/>
            <a:ext cx="8380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5724360" y="2421000"/>
            <a:ext cx="237600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MULTIVALUED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6170760" y="3716280"/>
            <a:ext cx="2361960" cy="821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COMPOSITE ATTRIBUTE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2134080" y="4439520"/>
            <a:ext cx="1544400" cy="51300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2"/>
          <p:cNvSpPr/>
          <p:nvPr/>
        </p:nvSpPr>
        <p:spPr>
          <a:xfrm flipH="1">
            <a:off x="826920" y="4696200"/>
            <a:ext cx="130716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3"/>
          <p:cNvSpPr/>
          <p:nvPr/>
        </p:nvSpPr>
        <p:spPr>
          <a:xfrm>
            <a:off x="2134080" y="3797640"/>
            <a:ext cx="475200" cy="641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4"/>
          <p:cNvSpPr/>
          <p:nvPr/>
        </p:nvSpPr>
        <p:spPr>
          <a:xfrm flipH="1">
            <a:off x="3322440" y="3797640"/>
            <a:ext cx="594000" cy="641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5"/>
          <p:cNvSpPr/>
          <p:nvPr/>
        </p:nvSpPr>
        <p:spPr>
          <a:xfrm>
            <a:off x="3322440" y="3284640"/>
            <a:ext cx="1544400" cy="51300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6"/>
          <p:cNvSpPr/>
          <p:nvPr/>
        </p:nvSpPr>
        <p:spPr>
          <a:xfrm>
            <a:off x="1421280" y="3284640"/>
            <a:ext cx="1544400" cy="51300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7"/>
          <p:cNvSpPr/>
          <p:nvPr/>
        </p:nvSpPr>
        <p:spPr>
          <a:xfrm>
            <a:off x="2401920" y="1484280"/>
            <a:ext cx="138384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Symbol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18"/>
          <p:cNvSpPr/>
          <p:nvPr/>
        </p:nvSpPr>
        <p:spPr>
          <a:xfrm flipH="1">
            <a:off x="1334880" y="2707920"/>
            <a:ext cx="76212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9"/>
          <p:cNvSpPr/>
          <p:nvPr/>
        </p:nvSpPr>
        <p:spPr>
          <a:xfrm>
            <a:off x="2097000" y="2349360"/>
            <a:ext cx="2049120" cy="64260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0"/>
          <p:cNvSpPr/>
          <p:nvPr/>
        </p:nvSpPr>
        <p:spPr>
          <a:xfrm>
            <a:off x="2249640" y="2421000"/>
            <a:ext cx="1752120" cy="49500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1"/>
          <p:cNvSpPr/>
          <p:nvPr/>
        </p:nvSpPr>
        <p:spPr>
          <a:xfrm>
            <a:off x="5818320" y="5300640"/>
            <a:ext cx="2209320" cy="821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DERIVED  ATTRIBUTE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5584</TotalTime>
  <Application>LibreOffice/5.1.6.2$Linux_X86_64 LibreOffice_project/10m0$Build-2</Application>
  <Words>1197</Words>
  <Paragraphs>245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2007-10-01T11:10:55Z</dcterms:created>
  <dc:creator>rnbiswas</dc:creator>
  <dc:description/>
  <dc:language>en-IN</dc:language>
  <cp:lastModifiedBy/>
  <dcterms:modified xsi:type="dcterms:W3CDTF">2018-01-15T22:58:57Z</dcterms:modified>
  <cp:revision>266</cp:revision>
  <dc:subject/>
  <dc:title>DATABASE MANASGEMENT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