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7" r:id="rId2"/>
    <p:sldId id="372" r:id="rId3"/>
    <p:sldId id="373" r:id="rId4"/>
    <p:sldId id="374" r:id="rId5"/>
    <p:sldId id="375" r:id="rId6"/>
    <p:sldId id="398" r:id="rId7"/>
    <p:sldId id="399" r:id="rId8"/>
    <p:sldId id="376" r:id="rId9"/>
    <p:sldId id="378" r:id="rId10"/>
    <p:sldId id="379" r:id="rId11"/>
    <p:sldId id="358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80" r:id="rId25"/>
    <p:sldId id="381" r:id="rId26"/>
    <p:sldId id="383" r:id="rId27"/>
    <p:sldId id="384" r:id="rId28"/>
    <p:sldId id="385" r:id="rId29"/>
    <p:sldId id="386" r:id="rId30"/>
    <p:sldId id="388" r:id="rId31"/>
    <p:sldId id="389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71" d="100"/>
          <a:sy n="71" d="100"/>
        </p:scale>
        <p:origin x="9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fld id="{D17AC5DD-2F32-4E0A-83BD-95B1E3D3E3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94233-391C-4CB8-89AA-5CAD343E3CFB}" type="slidenum">
              <a:rPr lang="en-GB" smtClean="0"/>
              <a:pPr/>
              <a:t>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4137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6D01-C249-4D5D-A8EA-4D6F6779F9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9014-9102-44A4-90BE-332C62E637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B7E68-E65D-4811-B2FF-DCB228200D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81977-A08E-44C6-9244-45F15F3A4C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A2367-E099-4A27-A44D-6B92CD9DEB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B32D-71A5-427D-9E8A-442AF3E8B3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C9DE-A5CF-4E8C-ACF2-55E97DDE13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80F5F-BB83-47A6-A83F-F755A502D5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323C2-A8B5-4127-B16B-419AA0D464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1A781-A929-4222-AE8A-27820DD149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4F2E-80BD-402E-A30A-B64211C9F0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Course name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Instructor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3DAACC75-B248-41D5-9CC2-18C069C2D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FDECD-3059-43AE-9991-526C935C9CDB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I/O operations use buffers to match the CPU speed and the fast main memory.</a:t>
            </a:r>
          </a:p>
          <a:p>
            <a:pPr eaLnBrk="1" hangingPunct="1"/>
            <a:r>
              <a:rPr lang="en-US" sz="2800" dirty="0" smtClean="0"/>
              <a:t>The buffer manager component of OS does the assignment and management of the memory blocks.</a:t>
            </a:r>
          </a:p>
          <a:p>
            <a:pPr eaLnBrk="1" hangingPunct="1"/>
            <a:r>
              <a:rPr lang="en-US" sz="2800" dirty="0" smtClean="0"/>
              <a:t>Also it is responsible for the efficient management of the database buffers that are used to flush pages between buffer and secondary storage.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IN" dirty="0" smtClean="0"/>
          </a:p>
        </p:txBody>
      </p:sp>
      <p:sp>
        <p:nvSpPr>
          <p:cNvPr id="20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BUFFER MANAGEMENT &amp; </a:t>
            </a:r>
            <a:r>
              <a:rPr lang="en-IN" smtClean="0"/>
              <a:t>QUERY OPTIMIZATION</a:t>
            </a:r>
            <a:endParaRPr lang="en-I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OPTIMIZATION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Cost of executing the query includes the following cost.</a:t>
            </a:r>
          </a:p>
          <a:p>
            <a:pPr lvl="1"/>
            <a:r>
              <a:rPr lang="en-IN" dirty="0" smtClean="0"/>
              <a:t>1. Cost of access to secondary storage:</a:t>
            </a:r>
          </a:p>
          <a:p>
            <a:pPr lvl="2"/>
            <a:r>
              <a:rPr lang="en-IN" dirty="0" smtClean="0"/>
              <a:t>The cost of searching for reading and writing data blocks that resides on secondary storage like disk is called as an Access Cost.</a:t>
            </a:r>
          </a:p>
          <a:p>
            <a:pPr lvl="2"/>
            <a:r>
              <a:rPr lang="en-IN" dirty="0" smtClean="0"/>
              <a:t>The cost of searching for tuples in a database relation depends on the type of access structure on the relation like ordering, hashing etc.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CB705B-DBED-4626-9D06-7A0BC177A555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Cost of Storage :</a:t>
            </a:r>
          </a:p>
          <a:p>
            <a:pPr lvl="1"/>
            <a:r>
              <a:rPr lang="en-IN" sz="2400" dirty="0" smtClean="0"/>
              <a:t>It is the cost of storing any intermediate relations that are generated by execution strategy for the query.</a:t>
            </a:r>
          </a:p>
          <a:p>
            <a:r>
              <a:rPr lang="en-IN" dirty="0" smtClean="0"/>
              <a:t>Cost of Computation :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Cost of performing in-memory  operations on the data buffers during query execution. Ex- searching and sorting records , merging them for join operation.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88352-DA4D-4892-82BC-2380CBB598AD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Cost of memory usage :</a:t>
            </a:r>
          </a:p>
          <a:p>
            <a:pPr lvl="1"/>
            <a:r>
              <a:rPr lang="en-IN" dirty="0" smtClean="0"/>
              <a:t>Cost pertaining to  the number of memory buffers needed during query execution.</a:t>
            </a:r>
          </a:p>
          <a:p>
            <a:r>
              <a:rPr lang="en-IN" dirty="0" smtClean="0"/>
              <a:t>Cost of Communication :</a:t>
            </a:r>
          </a:p>
          <a:p>
            <a:pPr lvl="1"/>
            <a:r>
              <a:rPr lang="en-IN" dirty="0" smtClean="0"/>
              <a:t>Cost of transferring query and its results from the database site to the site of query origination.</a:t>
            </a:r>
          </a:p>
          <a:p>
            <a:pPr lvl="1"/>
            <a:endParaRPr lang="en-IN" dirty="0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DFF25C-0B86-4EB7-AE50-39AFA0CAF2A7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 of these five cost components, the most important cost is the’ Access Cost To Secondary Storage’.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F0F64-3C35-409A-BDE9-AF456AEAB2CB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Cost minimization depends on the size and the type of the database application.</a:t>
            </a:r>
          </a:p>
          <a:p>
            <a:pPr lvl="1"/>
            <a:r>
              <a:rPr lang="en-IN" dirty="0" smtClean="0"/>
              <a:t>Smaller databases :</a:t>
            </a:r>
          </a:p>
          <a:p>
            <a:pPr lvl="2"/>
            <a:r>
              <a:rPr lang="en-IN" dirty="0" smtClean="0"/>
              <a:t>Emphasis is on minimizing computation cost because most of the data files involved in the main memory.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9F94FB-FF92-4BF6-9873-05D724B7236A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Large databases :</a:t>
            </a:r>
          </a:p>
          <a:p>
            <a:pPr lvl="2"/>
            <a:r>
              <a:rPr lang="en-IN" dirty="0" smtClean="0"/>
              <a:t>The emphasis is on minimizing the access cost to the secondary storage.</a:t>
            </a:r>
          </a:p>
          <a:p>
            <a:pPr lvl="1"/>
            <a:r>
              <a:rPr lang="en-IN" dirty="0" smtClean="0"/>
              <a:t>Distributed database :</a:t>
            </a:r>
          </a:p>
          <a:p>
            <a:pPr lvl="2"/>
            <a:r>
              <a:rPr lang="en-IN" dirty="0" smtClean="0"/>
              <a:t>Communication cost needs to be minimized , because many sites are involved in data transfer.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8DBF3-5F4C-44F7-97E2-573523AAB889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estimate the cost of various execution strategies, one must keep track of any information that is needed for cost function.</a:t>
            </a:r>
          </a:p>
          <a:p>
            <a:r>
              <a:rPr lang="en-IN" dirty="0" smtClean="0"/>
              <a:t>This information may be stored in the DBMS </a:t>
            </a:r>
            <a:r>
              <a:rPr lang="en-IN" dirty="0" smtClean="0"/>
              <a:t>catalogue </a:t>
            </a:r>
            <a:r>
              <a:rPr lang="en-IN" dirty="0" smtClean="0"/>
              <a:t>from where it is accessed by the query optimizer.</a:t>
            </a:r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1D3E8-FB7F-4608-AB0B-4D150C3C5ED8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The query optimizer needs close values of the frequently changing parameters like the number of tuples in a file every time a record is inserted or deleted.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9B563-BBB3-4CFD-BF12-C3A618402EBA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Evaluation of expression :</a:t>
            </a:r>
          </a:p>
          <a:p>
            <a:pPr lvl="1"/>
            <a:r>
              <a:rPr lang="en-IN" sz="2400" dirty="0" smtClean="0"/>
              <a:t>Two approaches are used here.</a:t>
            </a:r>
          </a:p>
          <a:p>
            <a:pPr lvl="2"/>
            <a:r>
              <a:rPr lang="en-IN" sz="2000" dirty="0" smtClean="0"/>
              <a:t>(a) Pipelining</a:t>
            </a:r>
          </a:p>
          <a:p>
            <a:pPr lvl="2"/>
            <a:r>
              <a:rPr lang="en-IN" sz="2000" dirty="0" smtClean="0"/>
              <a:t>(b) Materialization.</a:t>
            </a:r>
          </a:p>
          <a:p>
            <a:pPr lvl="1"/>
            <a:r>
              <a:rPr lang="en-IN" sz="2400" dirty="0" smtClean="0"/>
              <a:t>Pipelining :</a:t>
            </a:r>
          </a:p>
          <a:p>
            <a:pPr lvl="2"/>
            <a:r>
              <a:rPr lang="en-IN" sz="2000" dirty="0" smtClean="0"/>
              <a:t>A query is composed of several relational operators. The process of sending the </a:t>
            </a:r>
            <a:r>
              <a:rPr lang="en-IN" sz="2000" dirty="0" smtClean="0"/>
              <a:t>results </a:t>
            </a:r>
            <a:r>
              <a:rPr lang="en-IN" sz="2000" dirty="0" smtClean="0"/>
              <a:t>of one operator to another operator without creating a temporary relation to hold  the intermediate result is known as pipelining or on-the- fly processing. Improves the  query performance. The results of the intermediate algebra operations are stored on the secondary storage.</a:t>
            </a:r>
          </a:p>
          <a:p>
            <a:pPr lvl="1"/>
            <a:endParaRPr lang="en-IN" sz="2400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B2F3A-3E2B-4B19-8405-FEF22D903DC6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Materialization :</a:t>
            </a:r>
          </a:p>
          <a:p>
            <a:pPr lvl="1"/>
            <a:r>
              <a:rPr lang="en-IN" sz="2400" dirty="0" smtClean="0"/>
              <a:t>If the output of an operator operation is saved in a temporary relation for processing by the next operator, then the tuples are materialized.</a:t>
            </a:r>
          </a:p>
          <a:p>
            <a:pPr lvl="1"/>
            <a:r>
              <a:rPr lang="en-IN" sz="2400" dirty="0" smtClean="0"/>
              <a:t>This process of temporarily writing intermediate algebra operation is called as materialization.</a:t>
            </a:r>
          </a:p>
          <a:p>
            <a:pPr lvl="1"/>
            <a:r>
              <a:rPr lang="en-IN" sz="2400" dirty="0" smtClean="0"/>
              <a:t>This process starts from the lowest level operation in the expression which are at the bottom of the query tree. The inputs to the lowest level operations are the tables/relations in the database.</a:t>
            </a:r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0D6667-05A5-438B-B44F-7CBD7E30E5A1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buffer management provides a temporary copy of the database page.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Both transaction log and data pages are written to the buffer pages in virtual memory.</a:t>
            </a:r>
          </a:p>
          <a:p>
            <a:pPr lvl="1"/>
            <a:endParaRPr lang="en-IN" dirty="0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A85751-AEC9-4AA9-B0B4-8553842E0930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The lowest level operations on the input relations are executed and stored in the temporary relation.</a:t>
            </a:r>
          </a:p>
          <a:p>
            <a:pPr lvl="1"/>
            <a:r>
              <a:rPr lang="en-IN" dirty="0" smtClean="0"/>
              <a:t>These temporary relations are in turn used to execute the operations at the next level up in the tree.</a:t>
            </a:r>
          </a:p>
          <a:p>
            <a:pPr lvl="1"/>
            <a:r>
              <a:rPr lang="en-IN" dirty="0" smtClean="0"/>
              <a:t>The output of one operation is stored in a temporary relation for processing for the next operation.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AEAB80-4721-4E9E-99F1-EA0E14CF962C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400" dirty="0" smtClean="0"/>
              <a:t>Process is repeated and finally the root of the query tree is evaluated giving the final result of the expression.</a:t>
            </a:r>
          </a:p>
          <a:p>
            <a:pPr lvl="1"/>
            <a:r>
              <a:rPr lang="en-IN" sz="2400" dirty="0" smtClean="0"/>
              <a:t>This process is called materialization because the results of the each intermediate operation are created or materialized and then used for evaluation of the next level operation.</a:t>
            </a:r>
          </a:p>
          <a:p>
            <a:pPr lvl="1"/>
            <a:r>
              <a:rPr lang="en-IN" sz="2400" dirty="0" smtClean="0"/>
              <a:t>The cost of this process includes the cost of writing result of each operation to the secondary storage.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EE9751-20EB-4E49-8E4D-030656760C50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Efficiency of the query evaluation can be improved by reducing the number of temporary files that are produced.</a:t>
            </a:r>
          </a:p>
          <a:p>
            <a:pPr lvl="1"/>
            <a:r>
              <a:rPr lang="en-IN" dirty="0" smtClean="0"/>
              <a:t>Pipelining helps in this. Each pipelining takes a stream of tuples  from its input and create a stream of tuples as its output. It eliminates the cost of reading and writing temporary relations.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A9D5C-691F-493C-9619-BBB46863F660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OPTIMIZATION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Query Evaluation Plans :</a:t>
            </a:r>
          </a:p>
          <a:p>
            <a:pPr lvl="1"/>
            <a:r>
              <a:rPr lang="en-IN" dirty="0" smtClean="0"/>
              <a:t>A sequence of  primitive operations that can be used  to evaluate a query is called as a Query execution plan or Query evaluation plan</a:t>
            </a:r>
          </a:p>
          <a:p>
            <a:pPr lvl="1"/>
            <a:r>
              <a:rPr lang="en-IN" dirty="0" smtClean="0"/>
              <a:t>It defines exactly what algorithm should be used for each operation and how these operations be coordinated.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0A505-9FD0-43FA-BD5E-E25C65AD3705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OPTIMIZATION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Transformation Rules:</a:t>
            </a:r>
          </a:p>
          <a:p>
            <a:pPr lvl="1"/>
            <a:r>
              <a:rPr lang="en-IN" dirty="0" smtClean="0"/>
              <a:t>These rules are used by the query optimiser to transform one relational algebra expression into an equivalent expression that is more efficient to execute.</a:t>
            </a:r>
          </a:p>
          <a:p>
            <a:pPr lvl="1"/>
            <a:r>
              <a:rPr lang="en-IN" dirty="0" smtClean="0"/>
              <a:t>These steps of transformation must always lead to an equivalent query tree and the desired output is achieved.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2A800-B2E0-468F-98A7-91B659E2D624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ESTIMMATIOG CARDINALITIES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Cost estimation or Select, Join and Project operations.</a:t>
            </a:r>
          </a:p>
          <a:p>
            <a:pPr lvl="1"/>
            <a:r>
              <a:rPr lang="en-IN" dirty="0" smtClean="0"/>
              <a:t>Cost for Select operation :</a:t>
            </a:r>
          </a:p>
          <a:p>
            <a:pPr lvl="1"/>
            <a:r>
              <a:rPr lang="en-IN" dirty="0" smtClean="0"/>
              <a:t>Types of information in DBMS system </a:t>
            </a:r>
            <a:r>
              <a:rPr lang="en-IN" dirty="0" smtClean="0"/>
              <a:t>catalogue, </a:t>
            </a:r>
            <a:r>
              <a:rPr lang="en-IN" dirty="0" smtClean="0"/>
              <a:t>For each relation R</a:t>
            </a:r>
          </a:p>
          <a:p>
            <a:pPr lvl="1"/>
            <a:r>
              <a:rPr lang="en-IN" dirty="0" smtClean="0"/>
              <a:t>(a) n Tuples (R) – shows the number of tuples in R – its cardinality.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EFD5B-5690-4CEC-8B12-82100B63873F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(b) b Factor (R) – Shows the blocking factor R i.e., the number of tuples of R that fit into one block.</a:t>
            </a:r>
          </a:p>
          <a:p>
            <a:r>
              <a:rPr lang="en-IN" sz="2400" dirty="0" smtClean="0"/>
              <a:t>( c ) n Blocks ( R ) – Number of blocks required to store R. If the tuples of R are stored physically together then –</a:t>
            </a:r>
          </a:p>
          <a:p>
            <a:r>
              <a:rPr lang="en-IN" sz="2400" dirty="0" smtClean="0"/>
              <a:t>N Blocks ( R )  = [ n Tuples ( R ) / b Factor ( R ) ] where [ ] means  round this result to the nearest integer.</a:t>
            </a:r>
          </a:p>
          <a:p>
            <a:r>
              <a:rPr lang="en-IN" sz="2400" dirty="0" smtClean="0"/>
              <a:t>Also for each attribute A, of base relation R we have this statistics</a:t>
            </a:r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2DB8B-927D-4576-A628-C33EB5075E36}" type="slidenum">
              <a:rPr lang="en-GB" smtClean="0"/>
              <a:pPr/>
              <a:t>26</a:t>
            </a:fld>
            <a:endParaRPr lang="en-GB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 n </a:t>
            </a:r>
            <a:r>
              <a:rPr lang="en-IN" dirty="0" err="1" smtClean="0"/>
              <a:t>Distinct</a:t>
            </a:r>
            <a:r>
              <a:rPr lang="en-IN" baseline="-25000" dirty="0" err="1" smtClean="0"/>
              <a:t>A</a:t>
            </a:r>
            <a:r>
              <a:rPr lang="en-IN" dirty="0" smtClean="0"/>
              <a:t> (R ) – number of distinct values  that appear for attribute A in relation 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 smtClean="0"/>
              <a:t>min</a:t>
            </a:r>
            <a:r>
              <a:rPr lang="en-IN" baseline="-25000" dirty="0" err="1" smtClean="0"/>
              <a:t>A</a:t>
            </a:r>
            <a:r>
              <a:rPr lang="en-IN" dirty="0" smtClean="0"/>
              <a:t> ( R ), </a:t>
            </a:r>
            <a:r>
              <a:rPr lang="en-IN" dirty="0" err="1" smtClean="0"/>
              <a:t>max</a:t>
            </a:r>
            <a:r>
              <a:rPr lang="en-IN" baseline="-25000" dirty="0" err="1" smtClean="0"/>
              <a:t>A</a:t>
            </a:r>
            <a:r>
              <a:rPr lang="en-IN" dirty="0" smtClean="0"/>
              <a:t> (R) – the minimum and maximum possible values for the attribute A in relation R .</a:t>
            </a:r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3B02A-2BD3-465F-B107-72C5F8A1A039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MANAGEMENT&amp; QUERY OPTIMIZATION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sz="2800" dirty="0" smtClean="0"/>
              <a:t>SC</a:t>
            </a:r>
            <a:r>
              <a:rPr lang="en-IN" sz="2800" baseline="-25000" dirty="0" smtClean="0"/>
              <a:t>A</a:t>
            </a:r>
            <a:r>
              <a:rPr lang="en-IN" sz="2800" dirty="0" smtClean="0"/>
              <a:t>  ( R ) – means the selection cardinality of attribute A in relation R . It is the average number of tuples that satisfy an equality condition on attribute, A .</a:t>
            </a:r>
          </a:p>
          <a:p>
            <a:pPr marL="0" indent="0">
              <a:buNone/>
            </a:pPr>
            <a:r>
              <a:rPr lang="en-IN" sz="2800" dirty="0" smtClean="0"/>
              <a:t>SC</a:t>
            </a:r>
            <a:r>
              <a:rPr lang="en-IN" sz="2800" baseline="-25000" dirty="0" smtClean="0"/>
              <a:t>A </a:t>
            </a:r>
            <a:r>
              <a:rPr lang="en-IN" sz="2800" dirty="0" smtClean="0"/>
              <a:t>( R )  = { </a:t>
            </a:r>
            <a:r>
              <a:rPr lang="en-IN" sz="1400" dirty="0" smtClean="0"/>
              <a:t>1 if A is the key attribute of R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             </a:t>
            </a:r>
            <a:r>
              <a:rPr lang="en-IN" sz="2800" dirty="0" smtClean="0"/>
              <a:t>   </a:t>
            </a:r>
            <a:r>
              <a:rPr lang="en-IN" sz="1400" dirty="0" smtClean="0"/>
              <a:t>n </a:t>
            </a:r>
            <a:r>
              <a:rPr lang="en-IN" sz="1400" dirty="0"/>
              <a:t>tuples ( R ) / n Distinct </a:t>
            </a:r>
            <a:r>
              <a:rPr lang="en-IN" sz="1400" baseline="-25000" dirty="0"/>
              <a:t>A</a:t>
            </a:r>
            <a:r>
              <a:rPr lang="en-IN" sz="1400" dirty="0"/>
              <a:t> ( R ) otherwise</a:t>
            </a:r>
            <a:r>
              <a:rPr lang="en-IN" sz="2800" dirty="0" smtClean="0"/>
              <a:t>} </a:t>
            </a:r>
          </a:p>
          <a:p>
            <a:pPr marL="0" indent="0">
              <a:buNone/>
            </a:pPr>
            <a:r>
              <a:rPr lang="en-IN" sz="2800" dirty="0" smtClean="0"/>
              <a:t>This is a complete database statistics stored in system </a:t>
            </a:r>
            <a:r>
              <a:rPr lang="en-IN" sz="2800" smtClean="0"/>
              <a:t>cataloge.</a:t>
            </a:r>
            <a:endParaRPr lang="en-IN" sz="2800" dirty="0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E8D3BB-3287-43E9-B03C-954290F1E14E}" type="slidenum">
              <a:rPr lang="en-GB" smtClean="0"/>
              <a:pPr/>
              <a:t>28</a:t>
            </a:fld>
            <a:endParaRPr lang="en-GB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400" dirty="0" smtClean="0"/>
              <a:t> Cost function  for JOIN operation :</a:t>
            </a:r>
          </a:p>
          <a:p>
            <a:pPr lvl="1"/>
            <a:r>
              <a:rPr lang="en-IN" sz="2400" dirty="0" smtClean="0"/>
              <a:t>It is difficult to estimate the cardinality of any join because it depends on how the values are distributed in the joining attributes.</a:t>
            </a:r>
          </a:p>
          <a:p>
            <a:pPr lvl="1"/>
            <a:r>
              <a:rPr lang="en-IN" sz="2400" dirty="0" smtClean="0"/>
              <a:t>Worst case can be that the cardinality of the join cannot be greater than the cardinality of the </a:t>
            </a:r>
            <a:r>
              <a:rPr lang="en-IN" sz="2400" dirty="0" err="1" smtClean="0"/>
              <a:t>cartesian</a:t>
            </a:r>
            <a:r>
              <a:rPr lang="en-IN" sz="2400" dirty="0" smtClean="0"/>
              <a:t> </a:t>
            </a:r>
            <a:r>
              <a:rPr lang="en-IN" sz="2400" dirty="0" smtClean="0"/>
              <a:t>product,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4CBBB-152C-410E-99FF-9717C5350428}" type="slidenum">
              <a:rPr lang="en-GB" smtClean="0"/>
              <a:pPr/>
              <a:t>29</a:t>
            </a:fld>
            <a:endParaRPr lang="en-GB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OTIMIZATION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The commit operation takes place in two phases and it is called as a two-phase-commit.</a:t>
            </a:r>
          </a:p>
          <a:p>
            <a:r>
              <a:rPr lang="en-IN" sz="2800" dirty="0" smtClean="0"/>
              <a:t>1</a:t>
            </a:r>
            <a:r>
              <a:rPr lang="en-IN" sz="2800" baseline="30000" dirty="0" smtClean="0"/>
              <a:t>st</a:t>
            </a:r>
            <a:r>
              <a:rPr lang="en-IN" sz="2800" dirty="0" smtClean="0"/>
              <a:t>. Phase of Commit – the transaction log buffers are written out ( WAL)</a:t>
            </a:r>
          </a:p>
          <a:p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. Phase of Commit – Data buffers are written out.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13A98-6A7F-4934-B342-9948797D3B2F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Cost function for PROJECT operation :</a:t>
            </a:r>
          </a:p>
          <a:p>
            <a:pPr lvl="1"/>
            <a:r>
              <a:rPr lang="en-IN" sz="2400" dirty="0" smtClean="0"/>
              <a:t>Projection defines a relation, S , containing a vertical subset of a relation , R , extracting the values of specified attributes.</a:t>
            </a:r>
          </a:p>
          <a:p>
            <a:pPr lvl="1"/>
            <a:r>
              <a:rPr lang="en-IN" sz="2400" dirty="0" smtClean="0"/>
              <a:t>It eliminates duplicates</a:t>
            </a:r>
          </a:p>
          <a:p>
            <a:pPr lvl="1"/>
            <a:r>
              <a:rPr lang="en-IN" sz="2400" dirty="0" smtClean="0"/>
              <a:t>The steps involved :</a:t>
            </a:r>
          </a:p>
          <a:p>
            <a:pPr lvl="2"/>
            <a:r>
              <a:rPr lang="en-IN" sz="2000" dirty="0" smtClean="0"/>
              <a:t>Remove the attributes that are not required.</a:t>
            </a:r>
          </a:p>
          <a:p>
            <a:pPr lvl="2"/>
            <a:r>
              <a:rPr lang="en-IN" sz="2000" dirty="0" smtClean="0"/>
              <a:t>Eliminate any duplicate tuples that are produced from the previous step.</a:t>
            </a:r>
          </a:p>
          <a:p>
            <a:pPr marL="914400" lvl="2" indent="0">
              <a:buNone/>
            </a:pPr>
            <a:endParaRPr lang="en-IN" sz="2000" dirty="0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64B03B-44EA-4FB3-965D-3FE5C21C0365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 smtClean="0"/>
          </a:p>
          <a:p>
            <a:pPr lvl="2"/>
            <a:r>
              <a:rPr lang="en-IN" dirty="0" smtClean="0"/>
              <a:t>When the projection contains a PK attribute, ten since no elimination of duplicates is required, the cardinality of projection is</a:t>
            </a:r>
          </a:p>
          <a:p>
            <a:pPr lvl="2"/>
            <a:r>
              <a:rPr lang="en-IN" dirty="0" smtClean="0"/>
              <a:t>N Tuples ( S ) = n Tuples ( R )</a:t>
            </a:r>
          </a:p>
          <a:p>
            <a:pPr lvl="2"/>
            <a:r>
              <a:rPr lang="en-IN" dirty="0" smtClean="0"/>
              <a:t>If the projection consists of a single non key attribute, we can estimate the cardinality of projection is</a:t>
            </a:r>
          </a:p>
          <a:p>
            <a:pPr lvl="2"/>
            <a:r>
              <a:rPr lang="en-IN" dirty="0" smtClean="0"/>
              <a:t>N Tuples ( S ) = SC</a:t>
            </a:r>
            <a:r>
              <a:rPr lang="en-IN" baseline="-25000" dirty="0" smtClean="0"/>
              <a:t>A </a:t>
            </a:r>
            <a:r>
              <a:rPr lang="en-IN" dirty="0" smtClean="0"/>
              <a:t>( R )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BA843-AD9F-401E-A26E-2EC0EF78F518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Query Processing :</a:t>
            </a:r>
          </a:p>
          <a:p>
            <a:pPr lvl="1"/>
            <a:r>
              <a:rPr lang="en-IN" dirty="0" smtClean="0"/>
              <a:t>A range of activities involved in extraction data from a database.</a:t>
            </a:r>
          </a:p>
          <a:p>
            <a:pPr lvl="1"/>
            <a:r>
              <a:rPr lang="en-IN" dirty="0" smtClean="0"/>
              <a:t>It is a procedure of selecting the strategy against a database request.</a:t>
            </a:r>
          </a:p>
          <a:p>
            <a:pPr lvl="1"/>
            <a:r>
              <a:rPr lang="en-IN" dirty="0" smtClean="0"/>
              <a:t>This component of DBMS is known as Query Process.</a:t>
            </a:r>
          </a:p>
          <a:p>
            <a:pPr lvl="1"/>
            <a:r>
              <a:rPr lang="en-IN" dirty="0" smtClean="0"/>
              <a:t>It is a stepwise process.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B9E25-E629-4342-9D20-441ED894936D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query expressed in high level language like SQL is first 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Scanned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Parsed &amp;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Validated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F22B5A-2E56-43F5-AE6B-D629D29D6E09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Scanner identifies the language tokens like </a:t>
            </a:r>
          </a:p>
          <a:p>
            <a:pPr lvl="1"/>
            <a:r>
              <a:rPr lang="en-IN" sz="2000" dirty="0" smtClean="0"/>
              <a:t>SQL Keywords</a:t>
            </a:r>
          </a:p>
          <a:p>
            <a:pPr lvl="1"/>
            <a:r>
              <a:rPr lang="en-IN" sz="2000" dirty="0" smtClean="0"/>
              <a:t>Attributes</a:t>
            </a:r>
          </a:p>
          <a:p>
            <a:pPr lvl="1"/>
            <a:r>
              <a:rPr lang="en-IN" sz="2000" dirty="0" smtClean="0"/>
              <a:t>Relation names etc.</a:t>
            </a:r>
          </a:p>
          <a:p>
            <a:r>
              <a:rPr lang="en-IN" sz="2400" dirty="0" smtClean="0"/>
              <a:t>Parser checks</a:t>
            </a:r>
          </a:p>
          <a:p>
            <a:pPr lvl="1"/>
            <a:r>
              <a:rPr lang="en-IN" sz="2000" dirty="0" smtClean="0"/>
              <a:t>Checks the syntax of the query</a:t>
            </a:r>
          </a:p>
          <a:p>
            <a:r>
              <a:rPr lang="en-IN" sz="2400" dirty="0" smtClean="0"/>
              <a:t>Validation </a:t>
            </a:r>
          </a:p>
          <a:p>
            <a:pPr lvl="1"/>
            <a:r>
              <a:rPr lang="en-IN" sz="2000" dirty="0" smtClean="0"/>
              <a:t>To check that all attributes and relation names are valid.</a:t>
            </a:r>
          </a:p>
          <a:p>
            <a:endParaRPr lang="en-IN" sz="2800" dirty="0" smtClean="0"/>
          </a:p>
          <a:p>
            <a:pPr lvl="1"/>
            <a:endParaRPr lang="en-IN" sz="2400" dirty="0" smtClean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A2ABC1-473D-4465-AE81-C65781672BC0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internal representation of this query is then created which is a tree data structure and is called Query Tree.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Or a Query graph can be created also.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Course name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Instructor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81977-A08E-44C6-9244-45F15F3A4CB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Query graph has many possible execution strategies.</a:t>
            </a:r>
          </a:p>
          <a:p>
            <a:endParaRPr lang="en-IN" sz="2800" dirty="0"/>
          </a:p>
          <a:p>
            <a:r>
              <a:rPr lang="en-IN" sz="2800" dirty="0" smtClean="0"/>
              <a:t>The process of choosing  a suitable execution strategy for processing query is known as  Query Optimization.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295E9-D512-4102-A45D-CA687B5849A7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MANAGEMENT &amp; QUERY OPTIMIZATION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Measures of query cost :</a:t>
            </a:r>
          </a:p>
          <a:p>
            <a:pPr lvl="1"/>
            <a:r>
              <a:rPr lang="en-IN" dirty="0" smtClean="0"/>
              <a:t>The objective of query optimization is to choose </a:t>
            </a:r>
            <a:r>
              <a:rPr lang="en-IN" dirty="0" smtClean="0"/>
              <a:t>the </a:t>
            </a:r>
            <a:r>
              <a:rPr lang="en-IN" dirty="0" smtClean="0"/>
              <a:t>most efficient way of implementing the relational algebra operations at the lowest possible cost.</a:t>
            </a:r>
          </a:p>
          <a:p>
            <a:pPr lvl="1"/>
            <a:r>
              <a:rPr lang="en-IN" dirty="0" smtClean="0"/>
              <a:t>The method of optimizing the query by choosing a strategy that results in the minimum cost is called as Cost-Based Query Optimization.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Course name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Instructor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F44B7-EDAA-4756-BE7C-6487D77645CC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13427</TotalTime>
  <Words>1788</Words>
  <Application>Microsoft Office PowerPoint</Application>
  <PresentationFormat>On-screen Show (4:3)</PresentationFormat>
  <Paragraphs>242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Unicode MS</vt:lpstr>
      <vt:lpstr>Batang</vt:lpstr>
      <vt:lpstr>Courier New</vt:lpstr>
      <vt:lpstr>Times New Roman</vt:lpstr>
      <vt:lpstr>Wingdings</vt:lpstr>
      <vt:lpstr>Default Design</vt:lpstr>
      <vt:lpstr>BUFFER MANAGEMENT &amp; QUERY OPTIMIZATION</vt:lpstr>
      <vt:lpstr>BUFFER MANAGEMENT &amp; QUERY OPTIMIZATION</vt:lpstr>
      <vt:lpstr>BUFFER MANAGEMENT &amp; QUERY OTIMIZATION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&amp; OPTIMIZATION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 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&amp; QUERY OPTIMIZATION</vt:lpstr>
      <vt:lpstr>BUFFER MANAGEMENT OPTIMIZATION</vt:lpstr>
      <vt:lpstr>BUFFER MANAGEMENT &amp; OPTIMIZATION</vt:lpstr>
      <vt:lpstr>BUFFER MANAGEMENT &amp; QUERY OPTIMIZATION</vt:lpstr>
      <vt:lpstr>BUFFER MANAGEMENT &amp; QUERY OPTIMIZATION</vt:lpstr>
      <vt:lpstr>BUFFER MANAGEMENT &amp; QUERY OPTIMIZATION</vt:lpstr>
      <vt:lpstr>BUFFER MANAGEMENT&amp; QUERY OPTIMIZATION</vt:lpstr>
      <vt:lpstr>BUFFER MANAGEMENT &amp; QUERY OPTIMIZATION</vt:lpstr>
      <vt:lpstr>BUFFER MANAGEMENT &amp; QUERY OPTIMIZATION</vt:lpstr>
      <vt:lpstr>BUFFER MANAGEMENT &amp; QUERY OPTIMIZATION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acer pc</cp:lastModifiedBy>
  <cp:revision>291</cp:revision>
  <dcterms:created xsi:type="dcterms:W3CDTF">2007-10-01T11:10:55Z</dcterms:created>
  <dcterms:modified xsi:type="dcterms:W3CDTF">2018-04-03T10:37:29Z</dcterms:modified>
</cp:coreProperties>
</file>