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16" r:id="rId2"/>
    <p:sldId id="317" r:id="rId3"/>
    <p:sldId id="318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Font typeface="Wingdings" pitchFamily="2" charset="2"/>
      <a:buChar char="v"/>
      <a:defRPr sz="1200" kern="1200">
        <a:solidFill>
          <a:schemeClr val="tx1"/>
        </a:solidFill>
        <a:latin typeface="Batang" pitchFamily="18" charset="-127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Font typeface="Wingdings" pitchFamily="2" charset="2"/>
      <a:buChar char="v"/>
      <a:defRPr sz="1200" kern="1200">
        <a:solidFill>
          <a:schemeClr val="tx1"/>
        </a:solidFill>
        <a:latin typeface="Batang" pitchFamily="18" charset="-127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Font typeface="Wingdings" pitchFamily="2" charset="2"/>
      <a:buChar char="v"/>
      <a:defRPr sz="1200" kern="1200">
        <a:solidFill>
          <a:schemeClr val="tx1"/>
        </a:solidFill>
        <a:latin typeface="Batang" pitchFamily="18" charset="-127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Font typeface="Wingdings" pitchFamily="2" charset="2"/>
      <a:buChar char="v"/>
      <a:defRPr sz="1200" kern="1200">
        <a:solidFill>
          <a:schemeClr val="tx1"/>
        </a:solidFill>
        <a:latin typeface="Batang" pitchFamily="18" charset="-127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Font typeface="Wingdings" pitchFamily="2" charset="2"/>
      <a:buChar char="v"/>
      <a:defRPr sz="1200" kern="1200">
        <a:solidFill>
          <a:schemeClr val="tx1"/>
        </a:solidFill>
        <a:latin typeface="Batang" pitchFamily="18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Batang" pitchFamily="18" charset="-127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Batang" pitchFamily="18" charset="-127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Batang" pitchFamily="18" charset="-127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Batang" pitchFamily="18" charset="-127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00" autoAdjust="0"/>
    <p:restoredTop sz="98194" autoAdjust="0"/>
  </p:normalViewPr>
  <p:slideViewPr>
    <p:cSldViewPr>
      <p:cViewPr varScale="1">
        <p:scale>
          <a:sx n="67" d="100"/>
          <a:sy n="67" d="100"/>
        </p:scale>
        <p:origin x="88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>
                <a:latin typeface="Times New Roman" charset="0"/>
              </a:defRPr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>
                <a:latin typeface="Times New Roman" charset="0"/>
              </a:defRPr>
            </a:lvl1pPr>
          </a:lstStyle>
          <a:p>
            <a:fld id="{41610917-AAE4-4F95-AAE6-FBDED3FA85F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987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DBMS-12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Snigdha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6AD8D-D49E-4737-AC80-4A10E410003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DBMS-12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Snigdha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388DA-23E5-4DE4-992E-7B9274B9979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DBMS-12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Snigdha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615DD-A066-42AE-BE43-B51FB185325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DBMS-12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Snigdha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DEF355-1A9A-4572-B13C-D8B7F9E5FC7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DBMS-12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Snigdha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CB22D-9508-42BD-B006-EC850F02D21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DBMS-12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Snigdha Biswas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F5020-50F6-4591-A488-9DFA56B6BBD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DBMS-12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Snigdha Biswas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EF94BA-E036-46F2-AD04-071D6EE7593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DBMS-12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Snigdha Biswas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9CF5C2-4ABA-4260-9202-9E1474F3A70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DBMS-12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Snigdha Biswas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457A2-84DD-47C3-96CE-B7BF88ECDC4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DBMS-12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Snigdha Biswas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0DC71-D770-400A-BEF7-B2A52319837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DBMS-12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Snigdha Biswas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81B927-E829-4BE1-B79E-398DCB9E264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>
                <a:latin typeface="Times New Roman" charset="0"/>
              </a:defRPr>
            </a:lvl1pPr>
          </a:lstStyle>
          <a:p>
            <a:r>
              <a:rPr lang="en-GB"/>
              <a:t>DBMS-12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Times New Roman" charset="0"/>
              </a:defRPr>
            </a:lvl1pPr>
          </a:lstStyle>
          <a:p>
            <a:r>
              <a:rPr lang="en-GB"/>
              <a:t>Snigdha Biswas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latin typeface="Times New Roman" charset="0"/>
              </a:defRPr>
            </a:lvl1pPr>
          </a:lstStyle>
          <a:p>
            <a:fld id="{85DAB325-EF98-4798-8A64-19395F6724A8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urier New" pitchFamily="49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DBMS-12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Snigdha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517B-7735-46FE-9832-5550E9EF4BA3}" type="slidenum">
              <a:rPr lang="en-GB"/>
              <a:pPr/>
              <a:t>1</a:t>
            </a:fld>
            <a:endParaRPr lang="en-GB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 </a:t>
            </a:r>
            <a:endParaRPr lang="en-GB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Storage of data:</a:t>
            </a:r>
          </a:p>
          <a:p>
            <a:r>
              <a:rPr lang="en-US"/>
              <a:t>Disks:</a:t>
            </a:r>
          </a:p>
          <a:p>
            <a:pPr lvl="1"/>
            <a:r>
              <a:rPr lang="en-US"/>
              <a:t>DBMS stores information on (“hard”) disks</a:t>
            </a:r>
          </a:p>
          <a:p>
            <a:pPr lvl="1"/>
            <a:r>
              <a:rPr lang="en-US"/>
              <a:t>This has major implication on database design!</a:t>
            </a:r>
          </a:p>
          <a:p>
            <a:pPr lvl="1"/>
            <a:r>
              <a:rPr lang="en-US"/>
              <a:t>READ: transfer data from disk to main memory(RAM)</a:t>
            </a:r>
          </a:p>
          <a:p>
            <a:pPr lvl="1"/>
            <a:r>
              <a:rPr lang="en-US"/>
              <a:t>WRITE: Transfer data from RAM to disk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DBMS-12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Snigdha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9E2-7B84-4742-90BC-E07145F64065}" type="slidenum">
              <a:rPr lang="en-GB"/>
              <a:pPr/>
              <a:t>10</a:t>
            </a:fld>
            <a:endParaRPr lang="en-GB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</a:t>
            </a:r>
            <a:endParaRPr lang="en-GB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 </a:t>
            </a:r>
            <a:r>
              <a:rPr lang="en-US" sz="2800" dirty="0"/>
              <a:t>F</a:t>
            </a:r>
            <a:r>
              <a:rPr lang="en-US" sz="2800" dirty="0" smtClean="0"/>
              <a:t>ile </a:t>
            </a:r>
            <a:r>
              <a:rPr lang="en-US" sz="2800" dirty="0"/>
              <a:t>organization and access </a:t>
            </a:r>
          </a:p>
          <a:p>
            <a:pPr lvl="1"/>
            <a:r>
              <a:rPr lang="en-US" sz="2400" dirty="0"/>
              <a:t>Access Method</a:t>
            </a:r>
          </a:p>
          <a:p>
            <a:pPr lvl="1"/>
            <a:r>
              <a:rPr lang="en-US" sz="2400" dirty="0"/>
              <a:t>Direct Conversion – key field value is used to compute the address of the record on disk which will be a track number and a sector number</a:t>
            </a:r>
          </a:p>
          <a:p>
            <a:pPr lvl="1"/>
            <a:r>
              <a:rPr lang="en-US" sz="2400" dirty="0"/>
              <a:t>Hashing – It converts a key field into a relative address at which the record is stored. This relative address is calculated by a special hashing algorithm.</a:t>
            </a:r>
            <a:endParaRPr lang="en-GB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DBMS-12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Snigdha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4AA5-F1D4-4652-9558-48D0D2A3C490}" type="slidenum">
              <a:rPr lang="en-GB"/>
              <a:pPr/>
              <a:t>11</a:t>
            </a:fld>
            <a:endParaRPr lang="en-GB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</a:t>
            </a:r>
            <a:endParaRPr lang="en-GB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Sequential access file: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Developing application program to process sequential </a:t>
            </a:r>
            <a:r>
              <a:rPr lang="en-US" dirty="0" smtClean="0"/>
              <a:t>files.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These are suited in batch processing environments and when reports are needed in a sequential order of record key.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These are not good when a large number of on-line transaction queries and update take place in a system.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DBMS-12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Snigdha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F4201-CCA2-4204-9B7A-430F819CF9FA}" type="slidenum">
              <a:rPr lang="en-GB"/>
              <a:pPr/>
              <a:t>12</a:t>
            </a:fld>
            <a:endParaRPr lang="en-GB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</a:t>
            </a:r>
            <a:endParaRPr lang="en-GB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Random access file: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Very good for on-line queries &amp; </a:t>
            </a:r>
            <a:r>
              <a:rPr lang="en-US" sz="2400" dirty="0" smtClean="0"/>
              <a:t>updates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Depends on Hashing.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A good hashing algorithm is quite a difficult task to achieve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Also programming is quite difficult as it requires dynamic pointers to keep track of the records hashing to same location.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Not good for getting report in sequential order of access key.</a:t>
            </a:r>
            <a:endParaRPr lang="en-GB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DBMS-12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Snigdha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5D830-A187-4E0B-A146-21DA20C5A8E5}" type="slidenum">
              <a:rPr lang="en-GB"/>
              <a:pPr/>
              <a:t>13</a:t>
            </a:fld>
            <a:endParaRPr lang="en-GB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</a:t>
            </a:r>
            <a:endParaRPr lang="en-GB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Indexed file organization</a:t>
            </a:r>
          </a:p>
          <a:p>
            <a:pPr lvl="1"/>
            <a:r>
              <a:rPr lang="en-US" sz="2400"/>
              <a:t>The use of index in the file provides more freedom for storage of records</a:t>
            </a:r>
          </a:p>
          <a:p>
            <a:pPr lvl="1"/>
            <a:r>
              <a:rPr lang="en-US" sz="2400"/>
              <a:t>The file organization is called primary organization and to speed up the retrieval of records we need additional indexes.</a:t>
            </a:r>
          </a:p>
          <a:p>
            <a:pPr lvl="1"/>
            <a:r>
              <a:rPr lang="en-US" sz="2400"/>
              <a:t>Index field is constructed using a single attribute of the record</a:t>
            </a:r>
          </a:p>
          <a:p>
            <a:pPr lvl="1"/>
            <a:r>
              <a:rPr lang="en-US" sz="2400"/>
              <a:t>A primary index is specified on the ordering key attribute.</a:t>
            </a:r>
            <a:endParaRPr lang="en-GB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DBMS-12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Snigdha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95FB-60B4-41AC-B509-E1557C768DFC}" type="slidenum">
              <a:rPr lang="en-GB"/>
              <a:pPr/>
              <a:t>14</a:t>
            </a:fld>
            <a:endParaRPr lang="en-GB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</a:t>
            </a:r>
            <a:endParaRPr lang="en-GB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Sometimes record can be ordered on an attribute, that can have same value for several records. e.g. Dept _no. This index is called clustering index.</a:t>
            </a:r>
          </a:p>
          <a:p>
            <a:pPr>
              <a:lnSpc>
                <a:spcPct val="90000"/>
              </a:lnSpc>
            </a:pPr>
            <a:r>
              <a:rPr lang="en-US" sz="2800"/>
              <a:t>So a file can have at most one primary index or one clustering but not both</a:t>
            </a:r>
          </a:p>
          <a:p>
            <a:pPr>
              <a:lnSpc>
                <a:spcPct val="90000"/>
              </a:lnSpc>
            </a:pPr>
            <a:r>
              <a:rPr lang="en-US" sz="2800"/>
              <a:t>A third type of index is called secondary index, can be specified on any non ordering field and file can have any number of secondary index.</a:t>
            </a:r>
            <a:endParaRPr lang="en-GB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DBMS-12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Snigdha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5B07-05ED-4BF6-B2B6-4EDEC179AC71}" type="slidenum">
              <a:rPr lang="en-GB"/>
              <a:pPr/>
              <a:t>15</a:t>
            </a:fld>
            <a:endParaRPr lang="en-GB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</a:t>
            </a:r>
            <a:endParaRPr lang="en-GB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Files of mixed records:</a:t>
            </a:r>
          </a:p>
          <a:p>
            <a:pPr lvl="1"/>
            <a:r>
              <a:rPr lang="en-US"/>
              <a:t>Until now we were discussing files of similar record type</a:t>
            </a:r>
          </a:p>
          <a:p>
            <a:pPr lvl="1"/>
            <a:r>
              <a:rPr lang="en-US"/>
              <a:t>In DBMS we have numerous types of files of entities (records) and they are inter related</a:t>
            </a:r>
          </a:p>
          <a:p>
            <a:pPr lvl="1"/>
            <a:r>
              <a:rPr lang="en-US"/>
              <a:t>The relationships are implemented by logical field reference ( by foreign key)</a:t>
            </a:r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DBMS-12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Snigdha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B93E-671A-44B5-8232-3E74F2EF64F5}" type="slidenum">
              <a:rPr lang="en-GB"/>
              <a:pPr/>
              <a:t>16</a:t>
            </a:fld>
            <a:endParaRPr lang="en-GB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</a:t>
            </a:r>
            <a:endParaRPr lang="en-GB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To distinguish records in mixed file, each record has in addition to its </a:t>
            </a:r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 record type field, which specifies the type of record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the system software or DBMS configures it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DBMS-12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Snigdha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F702-E6AD-41A0-A099-BDF8B12493F3}" type="slidenum">
              <a:rPr lang="en-GB"/>
              <a:pPr/>
              <a:t>17</a:t>
            </a:fld>
            <a:endParaRPr lang="en-GB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</a:t>
            </a:r>
            <a:endParaRPr lang="en-GB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 database grows or shrinks as records are inserted or deleted</a:t>
            </a:r>
          </a:p>
          <a:p>
            <a:r>
              <a:rPr lang="en-US" sz="2800" dirty="0" smtClean="0"/>
              <a:t>Records are composed of various fields and a header</a:t>
            </a:r>
          </a:p>
          <a:p>
            <a:r>
              <a:rPr lang="en-US" sz="2800" dirty="0" smtClean="0"/>
              <a:t>Fixed length record –</a:t>
            </a:r>
          </a:p>
          <a:p>
            <a:pPr lvl="1"/>
            <a:r>
              <a:rPr lang="en-US" sz="2400" dirty="0" err="1" smtClean="0"/>
              <a:t>Concatinate</a:t>
            </a:r>
            <a:r>
              <a:rPr lang="en-US" sz="2400" dirty="0" smtClean="0"/>
              <a:t> the fields and form a record</a:t>
            </a:r>
          </a:p>
          <a:p>
            <a:r>
              <a:rPr lang="en-US" dirty="0" smtClean="0"/>
              <a:t>Record header-</a:t>
            </a:r>
          </a:p>
          <a:p>
            <a:pPr lvl="1"/>
            <a:r>
              <a:rPr lang="en-US" dirty="0" smtClean="0"/>
              <a:t>Information about schema, length of the record, and time stamp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DBMS-12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Snigdha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A3A6-1A79-4C97-AD5B-7042BD795A54}" type="slidenum">
              <a:rPr lang="en-GB"/>
              <a:pPr/>
              <a:t>18</a:t>
            </a:fld>
            <a:endParaRPr lang="en-GB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</a:t>
            </a:r>
            <a:endParaRPr lang="en-GB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Packing fixed length records into a block –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Records are stored into blocks of the disk and moved into main memory.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There is an optional block header that holds various information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Header information</a:t>
            </a:r>
          </a:p>
          <a:p>
            <a:pPr lvl="1"/>
            <a:r>
              <a:rPr lang="en-IN" sz="2400" dirty="0" smtClean="0"/>
              <a:t>Link to one or more other blocks as a part of a network of a block</a:t>
            </a:r>
          </a:p>
          <a:p>
            <a:pPr lvl="1"/>
            <a:r>
              <a:rPr lang="en-IN" sz="2400" dirty="0" smtClean="0"/>
              <a:t>Information about the role played by this block into that network</a:t>
            </a:r>
          </a:p>
          <a:p>
            <a:pPr lvl="1"/>
            <a:r>
              <a:rPr lang="en-IN" sz="2400" dirty="0" smtClean="0"/>
              <a:t>Information about which relation the </a:t>
            </a:r>
            <a:r>
              <a:rPr lang="en-IN" sz="2400" dirty="0" err="1" smtClean="0"/>
              <a:t>tuples</a:t>
            </a:r>
            <a:r>
              <a:rPr lang="en-IN" sz="2400" dirty="0" smtClean="0"/>
              <a:t> of this block belongs to</a:t>
            </a:r>
          </a:p>
          <a:p>
            <a:pPr lvl="1"/>
            <a:r>
              <a:rPr lang="en-IN" sz="2400" dirty="0" smtClean="0"/>
              <a:t>A directory giving the address of each record in the block</a:t>
            </a:r>
          </a:p>
          <a:p>
            <a:pPr lvl="1"/>
            <a:r>
              <a:rPr lang="en-IN" sz="2400" dirty="0" smtClean="0"/>
              <a:t>A block ‘ID’ </a:t>
            </a:r>
            <a:r>
              <a:rPr lang="en-IN" sz="2400" smtClean="0"/>
              <a:t>, Timestamp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DBMS-12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F355-1A9A-4572-B13C-D8B7F9E5FC72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DBMS-12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Snigdha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C66B-7ED6-4DF2-AF4B-0885CE9F7038}" type="slidenum">
              <a:rPr lang="en-GB"/>
              <a:pPr/>
              <a:t>2</a:t>
            </a:fld>
            <a:endParaRPr lang="en-GB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</a:t>
            </a:r>
            <a:endParaRPr lang="en-GB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Disk:</a:t>
            </a:r>
          </a:p>
          <a:p>
            <a:pPr lvl="1"/>
            <a:r>
              <a:rPr lang="en-US" sz="2400" dirty="0"/>
              <a:t>Secondary storage device of choice</a:t>
            </a:r>
          </a:p>
          <a:p>
            <a:pPr lvl="1"/>
            <a:r>
              <a:rPr lang="en-US" sz="2400" dirty="0"/>
              <a:t>Main advantage over tapes: Random access vs</a:t>
            </a:r>
            <a:r>
              <a:rPr lang="en-US" sz="2400" dirty="0" smtClean="0"/>
              <a:t>. Sequential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Data is stored and retrieved in units called disk blocks or pages</a:t>
            </a:r>
          </a:p>
          <a:p>
            <a:pPr lvl="1">
              <a:buNone/>
            </a:pPr>
            <a:r>
              <a:rPr lang="en-US" sz="2400" dirty="0" smtClean="0"/>
              <a:t> </a:t>
            </a:r>
            <a:r>
              <a:rPr lang="en-US" sz="2400" dirty="0"/>
              <a:t>T</a:t>
            </a:r>
            <a:r>
              <a:rPr lang="en-US" sz="2400" dirty="0" smtClean="0"/>
              <a:t>ime </a:t>
            </a:r>
            <a:r>
              <a:rPr lang="en-US" sz="2400" dirty="0"/>
              <a:t>to retrieve a disk page varies depending upon location on disk. Therefore, relative placement of pages on disk has major impact on DBMS performance</a:t>
            </a:r>
            <a:endParaRPr lang="en-GB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Physical Address :</a:t>
            </a:r>
          </a:p>
          <a:p>
            <a:pPr lvl="1"/>
            <a:r>
              <a:rPr lang="en-IN" dirty="0" smtClean="0"/>
              <a:t>Byte strings that determines the place within the secondary storage where the block or record can be found.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DBMS-12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F355-1A9A-4572-B13C-D8B7F9E5FC72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One more byte in the physical address is used to indicate each of :</a:t>
            </a:r>
          </a:p>
          <a:p>
            <a:pPr lvl="1"/>
            <a:r>
              <a:rPr lang="en-IN" sz="2400" dirty="0" smtClean="0"/>
              <a:t>Host to which the storage is attached</a:t>
            </a:r>
          </a:p>
          <a:p>
            <a:pPr lvl="1"/>
            <a:r>
              <a:rPr lang="en-IN" sz="2400" dirty="0" smtClean="0"/>
              <a:t>An identifier for the disk  on which the block is located.</a:t>
            </a:r>
          </a:p>
          <a:p>
            <a:pPr lvl="1"/>
            <a:r>
              <a:rPr lang="en-IN" sz="2400" dirty="0" smtClean="0"/>
              <a:t>The number of the cylinder of the disk</a:t>
            </a:r>
          </a:p>
          <a:p>
            <a:pPr lvl="1"/>
            <a:r>
              <a:rPr lang="en-IN" sz="2400" dirty="0" smtClean="0"/>
              <a:t>The number of the track within the cylinder</a:t>
            </a:r>
          </a:p>
          <a:p>
            <a:pPr lvl="1"/>
            <a:r>
              <a:rPr lang="en-IN" sz="2400" dirty="0" smtClean="0"/>
              <a:t>The number of the block within the track</a:t>
            </a:r>
          </a:p>
          <a:p>
            <a:pPr lvl="1"/>
            <a:r>
              <a:rPr lang="en-IN" sz="2400" dirty="0" smtClean="0"/>
              <a:t>Offset of the beginning of the record.</a:t>
            </a:r>
          </a:p>
          <a:p>
            <a:pPr lvl="1"/>
            <a:endParaRPr lang="en-IN" sz="2400" dirty="0" smtClean="0"/>
          </a:p>
          <a:p>
            <a:pPr lvl="1"/>
            <a:endParaRPr lang="en-IN" sz="2400" dirty="0" smtClean="0"/>
          </a:p>
          <a:p>
            <a:pPr lvl="1"/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DBMS-12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F355-1A9A-4572-B13C-D8B7F9E5FC72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Pointer </a:t>
            </a:r>
            <a:r>
              <a:rPr lang="en-IN" dirty="0" err="1" smtClean="0"/>
              <a:t>Swizzling</a:t>
            </a:r>
            <a:r>
              <a:rPr lang="en-IN" dirty="0" smtClean="0"/>
              <a:t> :</a:t>
            </a:r>
          </a:p>
          <a:p>
            <a:pPr lvl="1"/>
            <a:r>
              <a:rPr lang="en-IN" dirty="0" smtClean="0"/>
              <a:t>When disk blocks are brought to main memory –</a:t>
            </a:r>
          </a:p>
          <a:p>
            <a:pPr lvl="2"/>
            <a:r>
              <a:rPr lang="en-IN" dirty="0" smtClean="0"/>
              <a:t>Database address need to be translated to memory address, if pointers are to be followed.</a:t>
            </a:r>
          </a:p>
          <a:p>
            <a:pPr lvl="2"/>
            <a:r>
              <a:rPr lang="en-IN" dirty="0" smtClean="0"/>
              <a:t>This translation is called Pointer </a:t>
            </a:r>
            <a:r>
              <a:rPr lang="en-IN" dirty="0" err="1" smtClean="0"/>
              <a:t>Swizzling</a:t>
            </a:r>
            <a:endParaRPr lang="en-IN" dirty="0" smtClean="0"/>
          </a:p>
          <a:p>
            <a:pPr lvl="2"/>
            <a:r>
              <a:rPr lang="en-IN" dirty="0" smtClean="0"/>
              <a:t>Can be done automatically when the blocks are brought to the memory</a:t>
            </a:r>
          </a:p>
          <a:p>
            <a:pPr lvl="2"/>
            <a:r>
              <a:rPr lang="en-IN" dirty="0" smtClean="0"/>
              <a:t>Or on demand when the pointer is first followed.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DBMS-12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F355-1A9A-4572-B13C-D8B7F9E5FC72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Automatic </a:t>
            </a:r>
            <a:r>
              <a:rPr lang="en-IN" dirty="0" err="1" smtClean="0"/>
              <a:t>Swizzling</a:t>
            </a:r>
            <a:r>
              <a:rPr lang="en-IN" dirty="0" smtClean="0"/>
              <a:t> :</a:t>
            </a:r>
          </a:p>
          <a:p>
            <a:pPr lvl="1"/>
            <a:r>
              <a:rPr lang="en-IN" dirty="0" smtClean="0"/>
              <a:t>As soon as the block is brought to memory,</a:t>
            </a:r>
          </a:p>
          <a:p>
            <a:pPr lvl="1"/>
            <a:r>
              <a:rPr lang="en-IN" dirty="0" smtClean="0"/>
              <a:t>all its pointers and addresses are located </a:t>
            </a:r>
          </a:p>
          <a:p>
            <a:pPr lvl="1"/>
            <a:r>
              <a:rPr lang="en-IN" dirty="0" smtClean="0"/>
              <a:t>and put into the translation table, </a:t>
            </a:r>
          </a:p>
          <a:p>
            <a:pPr lvl="1"/>
            <a:r>
              <a:rPr lang="en-IN" dirty="0" smtClean="0"/>
              <a:t>If they are not already there.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DBMS-12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F355-1A9A-4572-B13C-D8B7F9E5FC72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Swizzling</a:t>
            </a:r>
            <a:r>
              <a:rPr lang="en-IN" dirty="0" smtClean="0"/>
              <a:t> on demand –</a:t>
            </a:r>
          </a:p>
          <a:p>
            <a:pPr lvl="1"/>
            <a:r>
              <a:rPr lang="en-IN" dirty="0" smtClean="0"/>
              <a:t>Leave all the pointers un </a:t>
            </a:r>
            <a:r>
              <a:rPr lang="en-IN" dirty="0" err="1" smtClean="0"/>
              <a:t>swizzled</a:t>
            </a:r>
            <a:r>
              <a:rPr lang="en-IN" dirty="0" smtClean="0"/>
              <a:t> , when the pointer is first brought into the memory.</a:t>
            </a:r>
          </a:p>
          <a:p>
            <a:pPr lvl="1"/>
            <a:r>
              <a:rPr lang="en-IN" dirty="0" err="1" smtClean="0"/>
              <a:t>Swizzling</a:t>
            </a:r>
            <a:r>
              <a:rPr lang="en-IN" dirty="0" smtClean="0"/>
              <a:t> is done only when there is a demand.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DBMS-12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F355-1A9A-4572-B13C-D8B7F9E5FC72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 </a:t>
            </a:r>
            <a:r>
              <a:rPr lang="en-IN" dirty="0" err="1" smtClean="0"/>
              <a:t>swizzling</a:t>
            </a:r>
            <a:r>
              <a:rPr lang="en-IN" dirty="0" smtClean="0"/>
              <a:t> –</a:t>
            </a:r>
          </a:p>
          <a:p>
            <a:pPr lvl="1"/>
            <a:r>
              <a:rPr lang="en-IN" dirty="0" smtClean="0"/>
              <a:t>Never to swizzle pointer</a:t>
            </a:r>
          </a:p>
          <a:p>
            <a:pPr lvl="1"/>
            <a:r>
              <a:rPr lang="en-IN" dirty="0" smtClean="0"/>
              <a:t>Pointers may be followed in their un </a:t>
            </a:r>
            <a:r>
              <a:rPr lang="en-IN" dirty="0" err="1" smtClean="0"/>
              <a:t>swizzled</a:t>
            </a:r>
            <a:r>
              <a:rPr lang="en-IN" dirty="0" smtClean="0"/>
              <a:t> form for their translation table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DBMS-12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F355-1A9A-4572-B13C-D8B7F9E5FC72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Programmer control </a:t>
            </a:r>
            <a:r>
              <a:rPr lang="en-IN" dirty="0" err="1" smtClean="0"/>
              <a:t>swizzling</a:t>
            </a:r>
            <a:r>
              <a:rPr lang="en-IN" dirty="0" smtClean="0"/>
              <a:t> – </a:t>
            </a:r>
          </a:p>
          <a:p>
            <a:pPr lvl="1"/>
            <a:r>
              <a:rPr lang="en-IN" dirty="0" smtClean="0"/>
              <a:t>In some application program, it may be known by the application programmer, whether the pointers in a block are likely to be followed or not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DBMS-12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F355-1A9A-4572-B13C-D8B7F9E5FC72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Pointers –</a:t>
            </a:r>
          </a:p>
          <a:p>
            <a:pPr lvl="1"/>
            <a:r>
              <a:rPr lang="en-IN" dirty="0" smtClean="0"/>
              <a:t>Consists of a bit indicating whether the pointer is currently a database address or a </a:t>
            </a:r>
            <a:r>
              <a:rPr lang="en-IN" dirty="0" err="1" smtClean="0"/>
              <a:t>swizzled</a:t>
            </a:r>
            <a:r>
              <a:rPr lang="en-IN" dirty="0" smtClean="0"/>
              <a:t> memory address.</a:t>
            </a:r>
          </a:p>
          <a:p>
            <a:pPr lvl="1"/>
            <a:r>
              <a:rPr lang="en-IN" dirty="0" smtClean="0"/>
              <a:t>Same space will be provided for both</a:t>
            </a:r>
          </a:p>
          <a:p>
            <a:pPr lvl="1"/>
            <a:r>
              <a:rPr lang="en-IN" dirty="0" smtClean="0"/>
              <a:t>But not all these spaces will be used when memory address is present, because it is shorter than the </a:t>
            </a:r>
            <a:r>
              <a:rPr lang="en-IN" smtClean="0"/>
              <a:t>database address.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DBMS-12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Snigdha Biswas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F355-1A9A-4572-B13C-D8B7F9E5FC72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DBMS-12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Snigdha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6DFDC-89F0-40CB-B05A-9A0755A4AC64}" type="slidenum">
              <a:rPr lang="en-GB"/>
              <a:pPr/>
              <a:t>3</a:t>
            </a:fld>
            <a:endParaRPr lang="en-GB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</a:t>
            </a:r>
            <a:endParaRPr lang="en-GB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Accessing a disk space</a:t>
            </a:r>
          </a:p>
          <a:p>
            <a:pPr lvl="1"/>
            <a:r>
              <a:rPr lang="en-US"/>
              <a:t>The time to access (read/write) a disk block</a:t>
            </a:r>
          </a:p>
          <a:p>
            <a:pPr lvl="2"/>
            <a:r>
              <a:rPr lang="en-US"/>
              <a:t>Seek time (moving arm to position disk head on the track</a:t>
            </a:r>
          </a:p>
          <a:p>
            <a:pPr lvl="2"/>
            <a:r>
              <a:rPr lang="en-US"/>
              <a:t>Rotational delay (waiting for block to rotate under head</a:t>
            </a:r>
          </a:p>
          <a:p>
            <a:pPr lvl="2"/>
            <a:r>
              <a:rPr lang="en-US"/>
              <a:t>Transfer time (actually moving data to/from disk surface)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DBMS-12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Snigdha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E38C-ACBF-466C-B66C-7B5ECC676CA5}" type="slidenum">
              <a:rPr lang="en-GB"/>
              <a:pPr/>
              <a:t>4</a:t>
            </a:fld>
            <a:endParaRPr lang="en-GB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</a:t>
            </a:r>
            <a:endParaRPr lang="en-GB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Disk access using RAID technology</a:t>
            </a:r>
          </a:p>
          <a:p>
            <a:pPr lvl="1"/>
            <a:r>
              <a:rPr lang="en-US" dirty="0"/>
              <a:t>The development of Redundant Array of Independent Disks (RAID) evened out the widely different roles of performance of </a:t>
            </a:r>
            <a:r>
              <a:rPr lang="en-US" dirty="0" smtClean="0"/>
              <a:t>a disk.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DBMS-12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Snigdha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56ED0-D0E7-4B32-A915-66B906DA7016}" type="slidenum">
              <a:rPr lang="en-GB"/>
              <a:pPr/>
              <a:t>5</a:t>
            </a:fld>
            <a:endParaRPr lang="en-GB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</a:t>
            </a:r>
            <a:endParaRPr lang="en-GB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higher performance is achieved by the concept of data stripping which utilizes parallelism to improve disk performance.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DBMS-12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Snigdha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CD54-3218-497D-AF8C-E6AB3F4E5308}" type="slidenum">
              <a:rPr lang="en-GB"/>
              <a:pPr/>
              <a:t>6</a:t>
            </a:fld>
            <a:endParaRPr lang="en-GB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</a:t>
            </a:r>
            <a:endParaRPr lang="en-GB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stripping:</a:t>
            </a:r>
          </a:p>
          <a:p>
            <a:pPr lvl="1"/>
            <a:r>
              <a:rPr lang="en-US" dirty="0"/>
              <a:t>Data stripping or </a:t>
            </a:r>
            <a:r>
              <a:rPr lang="en-US" dirty="0" smtClean="0"/>
              <a:t>distributing the data </a:t>
            </a:r>
            <a:r>
              <a:rPr lang="en-US" dirty="0"/>
              <a:t>in an array of disks improves I/O and reliability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Multiple I/O can be performed</a:t>
            </a:r>
          </a:p>
          <a:p>
            <a:pPr lvl="1"/>
            <a:r>
              <a:rPr lang="en-US" dirty="0" smtClean="0"/>
              <a:t>Advantage :</a:t>
            </a:r>
            <a:endParaRPr lang="en-US" dirty="0"/>
          </a:p>
          <a:p>
            <a:pPr lvl="1"/>
            <a:r>
              <a:rPr lang="en-US" dirty="0"/>
              <a:t>Provides high transfer rates and accomplishes load balancing among disks.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DBMS-12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Snigdha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2090-93B3-4594-8B6D-1EBD50D20119}" type="slidenum">
              <a:rPr lang="en-GB"/>
              <a:pPr/>
              <a:t>7</a:t>
            </a:fld>
            <a:endParaRPr lang="en-GB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</a:t>
            </a:r>
            <a:endParaRPr lang="en-GB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Buffering of Blocks</a:t>
            </a:r>
          </a:p>
          <a:p>
            <a:pPr lvl="1"/>
            <a:r>
              <a:rPr lang="en-US"/>
              <a:t> In large DBMS transfer of several blocks from disks to main memory occurs. To speed up the process several buffers can be reserved.</a:t>
            </a:r>
          </a:p>
          <a:p>
            <a:pPr lvl="1"/>
            <a:r>
              <a:rPr lang="en-US"/>
              <a:t>While one buffer is being read or written the CPU can process data in the other buffer.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DBMS-12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Snigdha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E99A-7E2B-4635-B9DA-7CCADDFBDC53}" type="slidenum">
              <a:rPr lang="en-GB"/>
              <a:pPr/>
              <a:t>8</a:t>
            </a:fld>
            <a:endParaRPr lang="en-GB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</a:t>
            </a:r>
            <a:endParaRPr lang="en-GB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This is possible because2</a:t>
            </a:r>
            <a:r>
              <a:rPr lang="en-US" dirty="0" smtClean="0"/>
              <a:t> independent </a:t>
            </a:r>
            <a:r>
              <a:rPr lang="en-US" dirty="0"/>
              <a:t>disk I/O processor exists 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One starts to  </a:t>
            </a:r>
            <a:r>
              <a:rPr lang="en-US" dirty="0"/>
              <a:t>proceed </a:t>
            </a:r>
            <a:r>
              <a:rPr lang="en-US" dirty="0" smtClean="0"/>
              <a:t>the </a:t>
            </a:r>
            <a:r>
              <a:rPr lang="en-US" dirty="0"/>
              <a:t>transfer </a:t>
            </a:r>
            <a:r>
              <a:rPr lang="en-US" dirty="0" smtClean="0"/>
              <a:t>of a </a:t>
            </a:r>
            <a:r>
              <a:rPr lang="en-US" dirty="0"/>
              <a:t>data block between memory and </a:t>
            </a:r>
            <a:r>
              <a:rPr lang="en-US" dirty="0" smtClean="0"/>
              <a:t>disk, </a:t>
            </a:r>
            <a:r>
              <a:rPr lang="en-US" dirty="0"/>
              <a:t>independent of and in parallel to CPU processing.</a:t>
            </a:r>
          </a:p>
          <a:p>
            <a:pPr lvl="1"/>
            <a:r>
              <a:rPr lang="en-US" dirty="0"/>
              <a:t>Data must be in RAM for DBMS to operate on it.</a:t>
            </a:r>
          </a:p>
          <a:p>
            <a:pPr lvl="1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DBMS-12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Snigdha Biswas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1D33-CEF4-4F1F-A7E5-53193C253913}" type="slidenum">
              <a:rPr lang="en-GB"/>
              <a:pPr/>
              <a:t>9</a:t>
            </a:fld>
            <a:endParaRPr lang="en-GB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</a:t>
            </a:r>
            <a:endParaRPr lang="en-GB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File organization: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Databases are stored physically as files of records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Accessing data from the database very much </a:t>
            </a:r>
            <a:r>
              <a:rPr lang="en-US" sz="2400" dirty="0" smtClean="0"/>
              <a:t>depends  </a:t>
            </a:r>
            <a:r>
              <a:rPr lang="en-US" sz="2400" dirty="0"/>
              <a:t>upon how well these records are organized.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Basically there are two types: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Records are stored in a sequential order according to particular key value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Random access records are stored in a particular position in a file according to where it hashes.</a:t>
            </a:r>
            <a:endParaRPr lang="en-GB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urier New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v"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tang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v"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atang" pitchFamily="18" charset="-127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10729</TotalTime>
  <Words>1382</Words>
  <Application>Microsoft Office PowerPoint</Application>
  <PresentationFormat>On-screen Show (4:3)</PresentationFormat>
  <Paragraphs>222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 Unicode MS</vt:lpstr>
      <vt:lpstr>Batang</vt:lpstr>
      <vt:lpstr>Courier New</vt:lpstr>
      <vt:lpstr>Times New Roman</vt:lpstr>
      <vt:lpstr>Wingdings</vt:lpstr>
      <vt:lpstr>Default Design</vt:lpstr>
      <vt:lpstr>DATABASE MANAGEMENT 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  <vt:lpstr>DATABASE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MANASGEMENT</dc:title>
  <dc:creator>rnbiswas</dc:creator>
  <cp:lastModifiedBy>acer pc</cp:lastModifiedBy>
  <cp:revision>223</cp:revision>
  <dcterms:created xsi:type="dcterms:W3CDTF">2007-10-01T11:10:55Z</dcterms:created>
  <dcterms:modified xsi:type="dcterms:W3CDTF">2017-04-20T18:14:26Z</dcterms:modified>
</cp:coreProperties>
</file>