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62" r:id="rId2"/>
    <p:sldId id="368" r:id="rId3"/>
    <p:sldId id="369" r:id="rId4"/>
    <p:sldId id="370" r:id="rId5"/>
    <p:sldId id="371" r:id="rId6"/>
    <p:sldId id="372" r:id="rId7"/>
    <p:sldId id="363" r:id="rId8"/>
    <p:sldId id="364" r:id="rId9"/>
    <p:sldId id="380" r:id="rId10"/>
    <p:sldId id="381" r:id="rId11"/>
    <p:sldId id="382" r:id="rId12"/>
    <p:sldId id="373" r:id="rId13"/>
    <p:sldId id="365" r:id="rId14"/>
    <p:sldId id="374" r:id="rId15"/>
    <p:sldId id="375" r:id="rId16"/>
    <p:sldId id="376" r:id="rId17"/>
    <p:sldId id="377" r:id="rId18"/>
    <p:sldId id="378" r:id="rId19"/>
    <p:sldId id="379"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400" r:id="rId35"/>
    <p:sldId id="401" r:id="rId36"/>
    <p:sldId id="402" r:id="rId37"/>
    <p:sldId id="403" r:id="rId38"/>
    <p:sldId id="404" r:id="rId39"/>
    <p:sldId id="405" r:id="rId40"/>
    <p:sldId id="406" r:id="rId41"/>
    <p:sldId id="407" r:id="rId42"/>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400" kern="1200">
        <a:solidFill>
          <a:schemeClr val="tx1"/>
        </a:solidFill>
        <a:latin typeface="Batang" pitchFamily="18" charset="-127"/>
        <a:ea typeface="+mn-ea"/>
        <a:cs typeface="+mn-cs"/>
      </a:defRPr>
    </a:lvl5pPr>
    <a:lvl6pPr marL="2286000" algn="l" defTabSz="914400" rtl="0" eaLnBrk="1" latinLnBrk="0" hangingPunct="1">
      <a:defRPr sz="1400" kern="1200">
        <a:solidFill>
          <a:schemeClr val="tx1"/>
        </a:solidFill>
        <a:latin typeface="Batang" pitchFamily="18" charset="-127"/>
        <a:ea typeface="+mn-ea"/>
        <a:cs typeface="+mn-cs"/>
      </a:defRPr>
    </a:lvl6pPr>
    <a:lvl7pPr marL="2743200" algn="l" defTabSz="914400" rtl="0" eaLnBrk="1" latinLnBrk="0" hangingPunct="1">
      <a:defRPr sz="1400" kern="1200">
        <a:solidFill>
          <a:schemeClr val="tx1"/>
        </a:solidFill>
        <a:latin typeface="Batang" pitchFamily="18" charset="-127"/>
        <a:ea typeface="+mn-ea"/>
        <a:cs typeface="+mn-cs"/>
      </a:defRPr>
    </a:lvl7pPr>
    <a:lvl8pPr marL="3200400" algn="l" defTabSz="914400" rtl="0" eaLnBrk="1" latinLnBrk="0" hangingPunct="1">
      <a:defRPr sz="1400" kern="1200">
        <a:solidFill>
          <a:schemeClr val="tx1"/>
        </a:solidFill>
        <a:latin typeface="Batang" pitchFamily="18" charset="-127"/>
        <a:ea typeface="+mn-ea"/>
        <a:cs typeface="+mn-cs"/>
      </a:defRPr>
    </a:lvl8pPr>
    <a:lvl9pPr marL="3657600" algn="l" defTabSz="914400" rtl="0" eaLnBrk="1" latinLnBrk="0" hangingPunct="1">
      <a:defRPr sz="14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5" autoAdjust="0"/>
  </p:normalViewPr>
  <p:slideViewPr>
    <p:cSldViewPr>
      <p:cViewPr varScale="1">
        <p:scale>
          <a:sx n="71" d="100"/>
          <a:sy n="71" d="100"/>
        </p:scale>
        <p:origin x="1008"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sz="1200">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Times New Roman" charset="0"/>
              </a:defRPr>
            </a:lvl1pPr>
          </a:lstStyle>
          <a:p>
            <a:fld id="{EF0C8147-C5B4-4C85-94A4-3A3C969E2540}" type="slidenum">
              <a:rPr lang="en-GB"/>
              <a:pPr/>
              <a:t>‹#›</a:t>
            </a:fld>
            <a:endParaRPr lang="en-GB"/>
          </a:p>
        </p:txBody>
      </p:sp>
    </p:spTree>
    <p:extLst>
      <p:ext uri="{BB962C8B-B14F-4D97-AF65-F5344CB8AC3E}">
        <p14:creationId xmlns:p14="http://schemas.microsoft.com/office/powerpoint/2010/main" val="24968162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67D115A8-A801-4495-8A56-5DE7B31863E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817D12DF-D1B3-4286-8565-59610B2B3B5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BD06844-0FAC-4086-92AC-BA8B2ADF452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0F80523F-6DED-4E0F-8A24-2892005C311F}"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DBMS</a:t>
            </a:r>
            <a:endParaRPr lang="en-GB"/>
          </a:p>
        </p:txBody>
      </p:sp>
      <p:sp>
        <p:nvSpPr>
          <p:cNvPr id="5" name="Footer Placeholder 4"/>
          <p:cNvSpPr>
            <a:spLocks noGrp="1"/>
          </p:cNvSpPr>
          <p:nvPr>
            <p:ph type="ftr" sz="quarter" idx="11"/>
          </p:nvPr>
        </p:nvSpPr>
        <p:spPr/>
        <p:txBody>
          <a:bodyPr/>
          <a:lstStyle>
            <a:lvl1pPr>
              <a:defRPr/>
            </a:lvl1pPr>
          </a:lstStyle>
          <a:p>
            <a:r>
              <a:rPr lang="en-GB" smtClean="0"/>
              <a:t>Snigdha Biswas</a:t>
            </a:r>
            <a:endParaRPr lang="en-GB"/>
          </a:p>
        </p:txBody>
      </p:sp>
      <p:sp>
        <p:nvSpPr>
          <p:cNvPr id="6" name="Slide Number Placeholder 5"/>
          <p:cNvSpPr>
            <a:spLocks noGrp="1"/>
          </p:cNvSpPr>
          <p:nvPr>
            <p:ph type="sldNum" sz="quarter" idx="12"/>
          </p:nvPr>
        </p:nvSpPr>
        <p:spPr/>
        <p:txBody>
          <a:bodyPr/>
          <a:lstStyle>
            <a:lvl1pPr>
              <a:defRPr/>
            </a:lvl1pPr>
          </a:lstStyle>
          <a:p>
            <a:fld id="{A09D6C0B-C449-4893-A09E-958B05A75542}"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DDAE4A2E-DE1D-43A0-AD62-9424728B207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US" smtClean="0"/>
              <a:t>DBMS</a:t>
            </a:r>
            <a:endParaRPr lang="en-GB"/>
          </a:p>
        </p:txBody>
      </p:sp>
      <p:sp>
        <p:nvSpPr>
          <p:cNvPr id="8" name="Footer Placeholder 7"/>
          <p:cNvSpPr>
            <a:spLocks noGrp="1"/>
          </p:cNvSpPr>
          <p:nvPr>
            <p:ph type="ftr" sz="quarter" idx="11"/>
          </p:nvPr>
        </p:nvSpPr>
        <p:spPr/>
        <p:txBody>
          <a:bodyPr/>
          <a:lstStyle>
            <a:lvl1pPr>
              <a:defRPr/>
            </a:lvl1pPr>
          </a:lstStyle>
          <a:p>
            <a:r>
              <a:rPr lang="en-GB" smtClean="0"/>
              <a:t>Snigdha Biswas</a:t>
            </a:r>
            <a:endParaRPr lang="en-GB"/>
          </a:p>
        </p:txBody>
      </p:sp>
      <p:sp>
        <p:nvSpPr>
          <p:cNvPr id="9" name="Slide Number Placeholder 8"/>
          <p:cNvSpPr>
            <a:spLocks noGrp="1"/>
          </p:cNvSpPr>
          <p:nvPr>
            <p:ph type="sldNum" sz="quarter" idx="12"/>
          </p:nvPr>
        </p:nvSpPr>
        <p:spPr/>
        <p:txBody>
          <a:bodyPr/>
          <a:lstStyle>
            <a:lvl1pPr>
              <a:defRPr/>
            </a:lvl1pPr>
          </a:lstStyle>
          <a:p>
            <a:fld id="{25415E80-2709-4086-8F07-2D6613CD4E3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US" smtClean="0"/>
              <a:t>DBMS</a:t>
            </a:r>
            <a:endParaRPr lang="en-GB"/>
          </a:p>
        </p:txBody>
      </p:sp>
      <p:sp>
        <p:nvSpPr>
          <p:cNvPr id="4" name="Footer Placeholder 3"/>
          <p:cNvSpPr>
            <a:spLocks noGrp="1"/>
          </p:cNvSpPr>
          <p:nvPr>
            <p:ph type="ftr" sz="quarter" idx="11"/>
          </p:nvPr>
        </p:nvSpPr>
        <p:spPr/>
        <p:txBody>
          <a:bodyPr/>
          <a:lstStyle>
            <a:lvl1pPr>
              <a:defRPr/>
            </a:lvl1pPr>
          </a:lstStyle>
          <a:p>
            <a:r>
              <a:rPr lang="en-GB" smtClean="0"/>
              <a:t>Snigdha Biswas</a:t>
            </a:r>
            <a:endParaRPr lang="en-GB"/>
          </a:p>
        </p:txBody>
      </p:sp>
      <p:sp>
        <p:nvSpPr>
          <p:cNvPr id="5" name="Slide Number Placeholder 4"/>
          <p:cNvSpPr>
            <a:spLocks noGrp="1"/>
          </p:cNvSpPr>
          <p:nvPr>
            <p:ph type="sldNum" sz="quarter" idx="12"/>
          </p:nvPr>
        </p:nvSpPr>
        <p:spPr/>
        <p:txBody>
          <a:bodyPr/>
          <a:lstStyle>
            <a:lvl1pPr>
              <a:defRPr/>
            </a:lvl1pPr>
          </a:lstStyle>
          <a:p>
            <a:fld id="{A743ED38-EBCC-484A-8E17-5BF5E64B653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DBMS</a:t>
            </a:r>
            <a:endParaRPr lang="en-GB"/>
          </a:p>
        </p:txBody>
      </p:sp>
      <p:sp>
        <p:nvSpPr>
          <p:cNvPr id="3" name="Footer Placeholder 2"/>
          <p:cNvSpPr>
            <a:spLocks noGrp="1"/>
          </p:cNvSpPr>
          <p:nvPr>
            <p:ph type="ftr" sz="quarter" idx="11"/>
          </p:nvPr>
        </p:nvSpPr>
        <p:spPr/>
        <p:txBody>
          <a:bodyPr/>
          <a:lstStyle>
            <a:lvl1pPr>
              <a:defRPr/>
            </a:lvl1pPr>
          </a:lstStyle>
          <a:p>
            <a:r>
              <a:rPr lang="en-GB" smtClean="0"/>
              <a:t>Snigdha Biswas</a:t>
            </a:r>
            <a:endParaRPr lang="en-GB"/>
          </a:p>
        </p:txBody>
      </p:sp>
      <p:sp>
        <p:nvSpPr>
          <p:cNvPr id="4" name="Slide Number Placeholder 3"/>
          <p:cNvSpPr>
            <a:spLocks noGrp="1"/>
          </p:cNvSpPr>
          <p:nvPr>
            <p:ph type="sldNum" sz="quarter" idx="12"/>
          </p:nvPr>
        </p:nvSpPr>
        <p:spPr/>
        <p:txBody>
          <a:bodyPr/>
          <a:lstStyle>
            <a:lvl1pPr>
              <a:defRPr/>
            </a:lvl1pPr>
          </a:lstStyle>
          <a:p>
            <a:fld id="{815BE90B-43B5-42F9-A880-3C3862B2517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319DD65D-9C32-4D6B-BD19-65B4A6D623C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DBMS</a:t>
            </a:r>
            <a:endParaRPr lang="en-GB"/>
          </a:p>
        </p:txBody>
      </p:sp>
      <p:sp>
        <p:nvSpPr>
          <p:cNvPr id="6" name="Footer Placeholder 5"/>
          <p:cNvSpPr>
            <a:spLocks noGrp="1"/>
          </p:cNvSpPr>
          <p:nvPr>
            <p:ph type="ftr" sz="quarter" idx="11"/>
          </p:nvPr>
        </p:nvSpPr>
        <p:spPr/>
        <p:txBody>
          <a:bodyPr/>
          <a:lstStyle>
            <a:lvl1pPr>
              <a:defRPr/>
            </a:lvl1pPr>
          </a:lstStyle>
          <a:p>
            <a:r>
              <a:rPr lang="en-GB" smtClean="0"/>
              <a:t>Snigdha Biswas</a:t>
            </a:r>
            <a:endParaRPr lang="en-GB"/>
          </a:p>
        </p:txBody>
      </p:sp>
      <p:sp>
        <p:nvSpPr>
          <p:cNvPr id="7" name="Slide Number Placeholder 6"/>
          <p:cNvSpPr>
            <a:spLocks noGrp="1"/>
          </p:cNvSpPr>
          <p:nvPr>
            <p:ph type="sldNum" sz="quarter" idx="12"/>
          </p:nvPr>
        </p:nvSpPr>
        <p:spPr/>
        <p:txBody>
          <a:bodyPr/>
          <a:lstStyle>
            <a:lvl1pPr>
              <a:defRPr/>
            </a:lvl1pPr>
          </a:lstStyle>
          <a:p>
            <a:fld id="{B9A9718C-5BA7-4452-A428-FC989CDA4B8F}"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r>
              <a:rPr lang="en-US" smtClean="0"/>
              <a:t>DBMS</a:t>
            </a: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a:latin typeface="Times New Roman" charset="0"/>
              </a:defRPr>
            </a:lvl1pPr>
          </a:lstStyle>
          <a:p>
            <a:r>
              <a:rPr lang="en-GB" smtClean="0"/>
              <a:t>Snigdha Biswas</a:t>
            </a: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fld id="{737C4E69-B946-4773-8D63-9BCE7CA219FA}"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E60DCDF0-62A7-426D-81C2-C1AA9355DDED}" type="slidenum">
              <a:rPr lang="en-GB"/>
              <a:pPr/>
              <a:t>1</a:t>
            </a:fld>
            <a:endParaRPr lang="en-GB"/>
          </a:p>
        </p:txBody>
      </p:sp>
      <p:sp>
        <p:nvSpPr>
          <p:cNvPr id="292866" name="Rectangle 2"/>
          <p:cNvSpPr>
            <a:spLocks noGrp="1" noChangeArrowheads="1"/>
          </p:cNvSpPr>
          <p:nvPr>
            <p:ph type="title"/>
          </p:nvPr>
        </p:nvSpPr>
        <p:spPr/>
        <p:txBody>
          <a:bodyPr/>
          <a:lstStyle/>
          <a:p>
            <a:r>
              <a:rPr lang="en-US" sz="4000" smtClean="0"/>
              <a:t>SECURITY</a:t>
            </a:r>
            <a:endParaRPr lang="en-IN" sz="4000" dirty="0"/>
          </a:p>
        </p:txBody>
      </p:sp>
      <p:sp>
        <p:nvSpPr>
          <p:cNvPr id="292867" name="Rectangle 3"/>
          <p:cNvSpPr>
            <a:spLocks noGrp="1" noChangeArrowheads="1"/>
          </p:cNvSpPr>
          <p:nvPr>
            <p:ph type="body" idx="1"/>
          </p:nvPr>
        </p:nvSpPr>
        <p:spPr/>
        <p:txBody>
          <a:bodyPr/>
          <a:lstStyle/>
          <a:p>
            <a:r>
              <a:rPr lang="en-US" sz="2800" dirty="0" smtClean="0"/>
              <a:t>Security and Integrity are heard together in a database contexts, though actually they are quite distinct.</a:t>
            </a:r>
          </a:p>
          <a:p>
            <a:r>
              <a:rPr lang="en-US" sz="2800" dirty="0" smtClean="0"/>
              <a:t>Security –</a:t>
            </a:r>
          </a:p>
          <a:p>
            <a:pPr lvl="1"/>
            <a:r>
              <a:rPr lang="en-US" sz="2400" dirty="0" smtClean="0"/>
              <a:t>Protection of data against unauthorized disclosure, alteration or destruction.</a:t>
            </a:r>
          </a:p>
          <a:p>
            <a:pPr lvl="1"/>
            <a:r>
              <a:rPr lang="en-US" sz="2400" dirty="0" smtClean="0"/>
              <a:t>Ensures that users are allowed to do thing they are trying to do</a:t>
            </a:r>
            <a:endParaRPr lang="en-US" sz="2400" dirty="0"/>
          </a:p>
          <a:p>
            <a:pPr>
              <a:buFont typeface="Wingdings" pitchFamily="2" charset="2"/>
              <a:buNone/>
            </a:pPr>
            <a:endParaRPr lang="en-US" sz="2800" dirty="0"/>
          </a:p>
          <a:p>
            <a:pPr>
              <a:buFont typeface="Wingdings" pitchFamily="2" charset="2"/>
              <a:buNone/>
            </a:pPr>
            <a:r>
              <a:rPr lang="en-IN" sz="28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F892D8D-D9F5-4F83-86D5-EB21FB3E01D5}" type="slidenum">
              <a:rPr lang="en-GB"/>
              <a:pPr/>
              <a:t>10</a:t>
            </a:fld>
            <a:endParaRPr lang="en-GB"/>
          </a:p>
        </p:txBody>
      </p:sp>
      <p:sp>
        <p:nvSpPr>
          <p:cNvPr id="315394" name="Rectangle 2"/>
          <p:cNvSpPr>
            <a:spLocks noGrp="1" noChangeArrowheads="1"/>
          </p:cNvSpPr>
          <p:nvPr>
            <p:ph type="title"/>
          </p:nvPr>
        </p:nvSpPr>
        <p:spPr/>
        <p:txBody>
          <a:bodyPr/>
          <a:lstStyle/>
          <a:p>
            <a:r>
              <a:rPr lang="en-US" dirty="0" smtClean="0"/>
              <a:t>SECURITY</a:t>
            </a:r>
            <a:endParaRPr lang="en-GB" dirty="0"/>
          </a:p>
        </p:txBody>
      </p:sp>
      <p:sp>
        <p:nvSpPr>
          <p:cNvPr id="315395" name="Rectangle 3"/>
          <p:cNvSpPr>
            <a:spLocks noGrp="1" noChangeArrowheads="1"/>
          </p:cNvSpPr>
          <p:nvPr>
            <p:ph type="body" idx="1"/>
          </p:nvPr>
        </p:nvSpPr>
        <p:spPr/>
        <p:txBody>
          <a:bodyPr/>
          <a:lstStyle/>
          <a:p>
            <a:pPr lvl="1"/>
            <a:r>
              <a:rPr lang="en-US" dirty="0" smtClean="0"/>
              <a:t>Where as Access request means the combination of</a:t>
            </a:r>
          </a:p>
          <a:p>
            <a:pPr lvl="2"/>
            <a:r>
              <a:rPr lang="en-US" dirty="0" smtClean="0"/>
              <a:t>Requested operation</a:t>
            </a:r>
          </a:p>
          <a:p>
            <a:pPr lvl="2"/>
            <a:r>
              <a:rPr lang="en-US" dirty="0" smtClean="0"/>
              <a:t>Requested objected</a:t>
            </a:r>
          </a:p>
          <a:p>
            <a:pPr lvl="2"/>
            <a:r>
              <a:rPr lang="en-US" dirty="0" smtClean="0"/>
              <a:t>Requesting user.</a:t>
            </a:r>
          </a:p>
          <a:p>
            <a:pPr lvl="1"/>
            <a:r>
              <a:rPr lang="en-US" dirty="0" smtClean="0"/>
              <a:t>Checking is done by DBMSs security subsystem also known as authorization subsystem.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ate Placeholder 3"/>
          <p:cNvSpPr>
            <a:spLocks noGrp="1"/>
          </p:cNvSpPr>
          <p:nvPr>
            <p:ph type="dt" sz="half" idx="10"/>
          </p:nvPr>
        </p:nvSpPr>
        <p:spPr/>
        <p:txBody>
          <a:bodyPr/>
          <a:lstStyle/>
          <a:p>
            <a:r>
              <a:rPr lang="en-US" smtClean="0"/>
              <a:t>DBMS</a:t>
            </a:r>
            <a:endParaRPr lang="en-GB"/>
          </a:p>
        </p:txBody>
      </p:sp>
      <p:sp>
        <p:nvSpPr>
          <p:cNvPr id="68" name="Footer Placeholder 4"/>
          <p:cNvSpPr>
            <a:spLocks noGrp="1"/>
          </p:cNvSpPr>
          <p:nvPr>
            <p:ph type="ftr" sz="quarter" idx="11"/>
          </p:nvPr>
        </p:nvSpPr>
        <p:spPr/>
        <p:txBody>
          <a:bodyPr/>
          <a:lstStyle/>
          <a:p>
            <a:r>
              <a:rPr lang="en-GB" smtClean="0"/>
              <a:t>Snigdha Biswas</a:t>
            </a:r>
            <a:endParaRPr lang="en-GB"/>
          </a:p>
        </p:txBody>
      </p:sp>
      <p:sp>
        <p:nvSpPr>
          <p:cNvPr id="69" name="Slide Number Placeholder 5"/>
          <p:cNvSpPr>
            <a:spLocks noGrp="1"/>
          </p:cNvSpPr>
          <p:nvPr>
            <p:ph type="sldNum" sz="quarter" idx="12"/>
          </p:nvPr>
        </p:nvSpPr>
        <p:spPr/>
        <p:txBody>
          <a:bodyPr/>
          <a:lstStyle/>
          <a:p>
            <a:fld id="{F6582E3E-6543-432D-B0B4-BA874D61B4B9}" type="slidenum">
              <a:rPr lang="en-GB"/>
              <a:pPr/>
              <a:t>11</a:t>
            </a:fld>
            <a:endParaRPr lang="en-GB"/>
          </a:p>
        </p:txBody>
      </p:sp>
      <p:sp>
        <p:nvSpPr>
          <p:cNvPr id="316418" name="Rectangle 2"/>
          <p:cNvSpPr>
            <a:spLocks noGrp="1" noChangeArrowheads="1"/>
          </p:cNvSpPr>
          <p:nvPr>
            <p:ph type="title"/>
          </p:nvPr>
        </p:nvSpPr>
        <p:spPr/>
        <p:txBody>
          <a:bodyPr/>
          <a:lstStyle/>
          <a:p>
            <a:r>
              <a:rPr lang="en-US" dirty="0" smtClean="0"/>
              <a:t>SECURITY</a:t>
            </a:r>
            <a:endParaRPr lang="en-GB" dirty="0"/>
          </a:p>
        </p:txBody>
      </p:sp>
      <p:sp>
        <p:nvSpPr>
          <p:cNvPr id="316419" name="Rectangle 3"/>
          <p:cNvSpPr>
            <a:spLocks noGrp="1" noChangeArrowheads="1"/>
          </p:cNvSpPr>
          <p:nvPr>
            <p:ph type="body" idx="1"/>
          </p:nvPr>
        </p:nvSpPr>
        <p:spPr/>
        <p:txBody>
          <a:bodyPr/>
          <a:lstStyle/>
          <a:p>
            <a:pPr>
              <a:buNone/>
            </a:pPr>
            <a:r>
              <a:rPr lang="en-GB" dirty="0" smtClean="0"/>
              <a:t>Discretionary access control –</a:t>
            </a:r>
          </a:p>
          <a:p>
            <a:pPr lvl="1">
              <a:buNone/>
            </a:pPr>
            <a:r>
              <a:rPr lang="en-GB" dirty="0" smtClean="0"/>
              <a:t>Discretionary control is most likely to be encountered in practice .</a:t>
            </a:r>
          </a:p>
          <a:p>
            <a:pPr lvl="1">
              <a:buNone/>
            </a:pPr>
            <a:r>
              <a:rPr lang="en-GB" dirty="0" smtClean="0"/>
              <a:t>There are needs to be a language that supports the definition of security rules.</a:t>
            </a:r>
          </a:p>
          <a:p>
            <a:pPr lvl="1">
              <a:buNone/>
            </a:pPr>
            <a:endParaRPr lang="en-GB" dirty="0" smtClean="0"/>
          </a:p>
          <a:p>
            <a:pPr lvl="1">
              <a:buNone/>
            </a:pPr>
            <a:r>
              <a:rPr lang="en-GB" dirty="0" smtClean="0"/>
              <a:t>An example :</a:t>
            </a:r>
            <a:endParaRPr lang="en-GB" dirty="0"/>
          </a:p>
        </p:txBody>
      </p:sp>
      <p:sp>
        <p:nvSpPr>
          <p:cNvPr id="316464" name="Text Box 48"/>
          <p:cNvSpPr txBox="1">
            <a:spLocks noChangeArrowheads="1"/>
          </p:cNvSpPr>
          <p:nvPr/>
        </p:nvSpPr>
        <p:spPr bwMode="auto">
          <a:xfrm>
            <a:off x="2346325" y="2541588"/>
            <a:ext cx="184150" cy="274637"/>
          </a:xfrm>
          <a:prstGeom prst="rect">
            <a:avLst/>
          </a:prstGeom>
          <a:noFill/>
          <a:ln w="25400">
            <a:noFill/>
            <a:miter lim="800000"/>
            <a:headEnd/>
            <a:tailEnd/>
          </a:ln>
          <a:effectLst/>
        </p:spPr>
        <p:txBody>
          <a:bodyPr wrap="none">
            <a:spAutoFit/>
          </a:bodyPr>
          <a:lstStyle/>
          <a:p>
            <a:pPr>
              <a:buFont typeface="Wingdings" pitchFamily="2" charset="2"/>
              <a:buNone/>
            </a:pPr>
            <a:endParaRPr lang="en-GB"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DF5FBB19-81D8-4AF3-817A-853A76F699C1}" type="slidenum">
              <a:rPr lang="en-GB"/>
              <a:pPr/>
              <a:t>12</a:t>
            </a:fld>
            <a:endParaRPr lang="en-GB"/>
          </a:p>
        </p:txBody>
      </p:sp>
      <p:sp>
        <p:nvSpPr>
          <p:cNvPr id="305154" name="Rectangle 2"/>
          <p:cNvSpPr>
            <a:spLocks noGrp="1" noChangeArrowheads="1"/>
          </p:cNvSpPr>
          <p:nvPr>
            <p:ph type="title"/>
          </p:nvPr>
        </p:nvSpPr>
        <p:spPr/>
        <p:txBody>
          <a:bodyPr/>
          <a:lstStyle/>
          <a:p>
            <a:r>
              <a:rPr lang="en-US" dirty="0" smtClean="0"/>
              <a:t>SECURITY</a:t>
            </a:r>
            <a:endParaRPr lang="en-GB" dirty="0"/>
          </a:p>
        </p:txBody>
      </p:sp>
      <p:sp>
        <p:nvSpPr>
          <p:cNvPr id="305155" name="Rectangle 3"/>
          <p:cNvSpPr>
            <a:spLocks noGrp="1" noChangeArrowheads="1"/>
          </p:cNvSpPr>
          <p:nvPr>
            <p:ph type="body" idx="1"/>
          </p:nvPr>
        </p:nvSpPr>
        <p:spPr/>
        <p:txBody>
          <a:bodyPr/>
          <a:lstStyle/>
          <a:p>
            <a:pPr>
              <a:lnSpc>
                <a:spcPct val="90000"/>
              </a:lnSpc>
            </a:pPr>
            <a:r>
              <a:rPr lang="en-US" dirty="0" smtClean="0"/>
              <a:t> </a:t>
            </a:r>
            <a:r>
              <a:rPr lang="en-US" sz="2400" dirty="0" smtClean="0"/>
              <a:t>CREATE SECURITY RULE SR3</a:t>
            </a:r>
          </a:p>
          <a:p>
            <a:pPr>
              <a:lnSpc>
                <a:spcPct val="90000"/>
              </a:lnSpc>
            </a:pPr>
            <a:r>
              <a:rPr lang="en-US" sz="2400" dirty="0" smtClean="0"/>
              <a:t>     </a:t>
            </a:r>
            <a:r>
              <a:rPr lang="en-US" sz="2000" dirty="0" smtClean="0"/>
              <a:t>GRANT RETRIEVE  ( S#,  SNAME, CITY )  ,  DELETE</a:t>
            </a:r>
          </a:p>
          <a:p>
            <a:pPr>
              <a:lnSpc>
                <a:spcPct val="90000"/>
              </a:lnSpc>
            </a:pPr>
            <a:r>
              <a:rPr lang="en-US" sz="2000" dirty="0" smtClean="0"/>
              <a:t>       ON    S WHERE   S.CITY  </a:t>
            </a:r>
            <a:r>
              <a:rPr lang="en-US" sz="2000" dirty="0" smtClean="0">
                <a:sym typeface="Symbol"/>
              </a:rPr>
              <a:t> ‘London”</a:t>
            </a:r>
          </a:p>
          <a:p>
            <a:pPr>
              <a:lnSpc>
                <a:spcPct val="90000"/>
              </a:lnSpc>
            </a:pPr>
            <a:r>
              <a:rPr lang="en-US" sz="2000" dirty="0" smtClean="0">
                <a:sym typeface="Symbol"/>
              </a:rPr>
              <a:t>        TO  Jim,  Fred,  Mary</a:t>
            </a:r>
          </a:p>
          <a:p>
            <a:pPr>
              <a:lnSpc>
                <a:spcPct val="90000"/>
              </a:lnSpc>
            </a:pPr>
            <a:r>
              <a:rPr lang="en-US" sz="2000" dirty="0" smtClean="0">
                <a:sym typeface="Symbol"/>
              </a:rPr>
              <a:t>         ON  ATTEMPTED VIOLATION REJECT   ;</a:t>
            </a:r>
          </a:p>
          <a:p>
            <a:pPr>
              <a:lnSpc>
                <a:spcPct val="90000"/>
              </a:lnSpc>
            </a:pPr>
            <a:endParaRPr lang="en-US" sz="2000" dirty="0" smtClean="0">
              <a:sym typeface="Symbol"/>
            </a:endParaRPr>
          </a:p>
          <a:p>
            <a:pPr>
              <a:lnSpc>
                <a:spcPct val="90000"/>
              </a:lnSpc>
            </a:pPr>
            <a:r>
              <a:rPr lang="en-US" sz="2000" dirty="0" smtClean="0">
                <a:sym typeface="Symbol"/>
              </a:rPr>
              <a:t>In general security rule we have five components</a:t>
            </a:r>
          </a:p>
          <a:p>
            <a:pPr>
              <a:lnSpc>
                <a:spcPct val="90000"/>
              </a:lnSpc>
            </a:pPr>
            <a:r>
              <a:rPr lang="en-US" sz="2000" dirty="0" smtClean="0">
                <a:sym typeface="Symbol"/>
              </a:rPr>
              <a:t>A name SR3 – suppliers Rule 3. This rule will be registered in the system catalog under this name. This name will also appear in any process or diagnostics produced by the system in response to an attempted violation</a:t>
            </a:r>
            <a:endParaRPr lang="en-GB"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1A88C85A-E75A-49E0-92F4-860A3EAF7EE3}" type="slidenum">
              <a:rPr lang="en-GB"/>
              <a:pPr/>
              <a:t>13</a:t>
            </a:fld>
            <a:endParaRPr lang="en-GB"/>
          </a:p>
        </p:txBody>
      </p:sp>
      <p:sp>
        <p:nvSpPr>
          <p:cNvPr id="295938" name="Rectangle 2"/>
          <p:cNvSpPr>
            <a:spLocks noGrp="1" noChangeArrowheads="1"/>
          </p:cNvSpPr>
          <p:nvPr>
            <p:ph type="title"/>
          </p:nvPr>
        </p:nvSpPr>
        <p:spPr/>
        <p:txBody>
          <a:bodyPr/>
          <a:lstStyle/>
          <a:p>
            <a:r>
              <a:rPr lang="en-US" dirty="0" smtClean="0"/>
              <a:t>SECURITY</a:t>
            </a:r>
            <a:endParaRPr lang="en-IN" dirty="0"/>
          </a:p>
        </p:txBody>
      </p:sp>
      <p:sp>
        <p:nvSpPr>
          <p:cNvPr id="295939" name="Rectangle 3"/>
          <p:cNvSpPr>
            <a:spLocks noGrp="1" noChangeArrowheads="1"/>
          </p:cNvSpPr>
          <p:nvPr>
            <p:ph type="body" idx="1"/>
          </p:nvPr>
        </p:nvSpPr>
        <p:spPr/>
        <p:txBody>
          <a:bodyPr/>
          <a:lstStyle/>
          <a:p>
            <a:r>
              <a:rPr lang="en-US" sz="2000" dirty="0" smtClean="0"/>
              <a:t>One or more Privileges (RETRIEVE) on certain attributes only – and</a:t>
            </a:r>
            <a:r>
              <a:rPr lang="en-US" sz="2000" dirty="0"/>
              <a:t> </a:t>
            </a:r>
            <a:r>
              <a:rPr lang="en-US" sz="2000" dirty="0" smtClean="0"/>
              <a:t>DELETE specified by  means of the GRANT clause.</a:t>
            </a:r>
          </a:p>
          <a:p>
            <a:r>
              <a:rPr lang="en-US" sz="2000" dirty="0" smtClean="0"/>
              <a:t>The scope on which the rule applies , specified by means of ON clause, here it is the supplier </a:t>
            </a:r>
            <a:r>
              <a:rPr lang="en-US" sz="2000" dirty="0" err="1" smtClean="0"/>
              <a:t>tuples</a:t>
            </a:r>
            <a:r>
              <a:rPr lang="en-US" sz="2000" dirty="0" smtClean="0"/>
              <a:t> where the city is not LONDON</a:t>
            </a:r>
          </a:p>
          <a:p>
            <a:r>
              <a:rPr lang="en-US" sz="2000" dirty="0" smtClean="0"/>
              <a:t>One or more users who are to be granted the specified privileges over the specified scope is specified by means of  ON clause.</a:t>
            </a:r>
          </a:p>
          <a:p>
            <a:r>
              <a:rPr lang="en-US" sz="2000" dirty="0" smtClean="0"/>
              <a:t>A violation response specified by the ON ATTEMPTED VIOLATION clause, the system what to do if the user attempts to violate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52DDAD8-B08F-4775-B025-2DAB018C0B8F}" type="slidenum">
              <a:rPr lang="en-GB"/>
              <a:pPr/>
              <a:t>14</a:t>
            </a:fld>
            <a:endParaRPr lang="en-GB"/>
          </a:p>
        </p:txBody>
      </p:sp>
      <p:sp>
        <p:nvSpPr>
          <p:cNvPr id="306178" name="Rectangle 2"/>
          <p:cNvSpPr>
            <a:spLocks noGrp="1" noChangeArrowheads="1"/>
          </p:cNvSpPr>
          <p:nvPr>
            <p:ph type="title"/>
          </p:nvPr>
        </p:nvSpPr>
        <p:spPr/>
        <p:txBody>
          <a:bodyPr/>
          <a:lstStyle/>
          <a:p>
            <a:r>
              <a:rPr lang="en-US" dirty="0" smtClean="0"/>
              <a:t>SECURITY</a:t>
            </a:r>
            <a:endParaRPr lang="en-GB" dirty="0"/>
          </a:p>
        </p:txBody>
      </p:sp>
      <p:sp>
        <p:nvSpPr>
          <p:cNvPr id="306179" name="Rectangle 3"/>
          <p:cNvSpPr>
            <a:spLocks noGrp="1" noChangeArrowheads="1"/>
          </p:cNvSpPr>
          <p:nvPr>
            <p:ph type="body" idx="1"/>
          </p:nvPr>
        </p:nvSpPr>
        <p:spPr/>
        <p:txBody>
          <a:bodyPr/>
          <a:lstStyle/>
          <a:p>
            <a:pPr>
              <a:lnSpc>
                <a:spcPct val="90000"/>
              </a:lnSpc>
            </a:pPr>
            <a:r>
              <a:rPr lang="en-US" sz="2800" dirty="0" smtClean="0"/>
              <a:t>Each privileges is one of the following :</a:t>
            </a:r>
          </a:p>
          <a:p>
            <a:pPr lvl="1">
              <a:lnSpc>
                <a:spcPct val="90000"/>
              </a:lnSpc>
            </a:pPr>
            <a:r>
              <a:rPr lang="en-US" sz="2400" dirty="0" smtClean="0"/>
              <a:t>RETRIEVE   ( attribute - </a:t>
            </a:r>
            <a:r>
              <a:rPr lang="en-US" sz="2400" dirty="0" err="1" smtClean="0"/>
              <a:t>commalist</a:t>
            </a:r>
            <a:r>
              <a:rPr lang="en-US" sz="2400" dirty="0" smtClean="0"/>
              <a:t>  )</a:t>
            </a:r>
          </a:p>
          <a:p>
            <a:pPr lvl="1">
              <a:lnSpc>
                <a:spcPct val="90000"/>
              </a:lnSpc>
            </a:pPr>
            <a:r>
              <a:rPr lang="en-US" sz="2400" dirty="0" smtClean="0"/>
              <a:t>INSERT</a:t>
            </a:r>
          </a:p>
          <a:p>
            <a:pPr lvl="1">
              <a:lnSpc>
                <a:spcPct val="90000"/>
              </a:lnSpc>
            </a:pPr>
            <a:r>
              <a:rPr lang="en-US" sz="2400" dirty="0" smtClean="0"/>
              <a:t>UPDATE   (attribute  - </a:t>
            </a:r>
            <a:r>
              <a:rPr lang="en-US" sz="2400" dirty="0" err="1" smtClean="0"/>
              <a:t>commalist</a:t>
            </a:r>
            <a:r>
              <a:rPr lang="en-US" sz="2400" dirty="0" smtClean="0"/>
              <a:t> )</a:t>
            </a:r>
          </a:p>
          <a:p>
            <a:pPr lvl="1">
              <a:lnSpc>
                <a:spcPct val="90000"/>
              </a:lnSpc>
            </a:pPr>
            <a:r>
              <a:rPr lang="en-US" sz="2400" dirty="0" smtClean="0"/>
              <a:t>DELETE</a:t>
            </a:r>
          </a:p>
          <a:p>
            <a:pPr lvl="1">
              <a:lnSpc>
                <a:spcPct val="90000"/>
              </a:lnSpc>
            </a:pPr>
            <a:r>
              <a:rPr lang="en-US" sz="2400" dirty="0" smtClean="0"/>
              <a:t>ALL</a:t>
            </a:r>
          </a:p>
          <a:p>
            <a:pPr lvl="1">
              <a:lnSpc>
                <a:spcPct val="90000"/>
              </a:lnSpc>
            </a:pPr>
            <a:r>
              <a:rPr lang="en-US" sz="2400" dirty="0" smtClean="0"/>
              <a:t>If a </a:t>
            </a:r>
            <a:r>
              <a:rPr lang="en-US" sz="2400" dirty="0" err="1" smtClean="0"/>
              <a:t>commalist</a:t>
            </a:r>
            <a:r>
              <a:rPr lang="en-US" sz="2400" dirty="0" smtClean="0"/>
              <a:t> of attribute is specified with RETRIEVE then the </a:t>
            </a:r>
            <a:r>
              <a:rPr lang="en-US" sz="2400" dirty="0" err="1" smtClean="0"/>
              <a:t>privilages</a:t>
            </a:r>
            <a:r>
              <a:rPr lang="en-US" sz="2400" dirty="0" smtClean="0"/>
              <a:t> applied only to the attributes specified</a:t>
            </a:r>
          </a:p>
          <a:p>
            <a:pPr lvl="1">
              <a:lnSpc>
                <a:spcPct val="90000"/>
              </a:lnSpc>
            </a:pPr>
            <a:r>
              <a:rPr lang="en-US" sz="2400" dirty="0" smtClean="0"/>
              <a:t>The specification ALL is shorthand for all </a:t>
            </a:r>
            <a:r>
              <a:rPr lang="en-US" sz="2400" dirty="0" err="1" smtClean="0"/>
              <a:t>privilages</a:t>
            </a:r>
            <a:endParaRPr lang="en-US" sz="2000" dirty="0" smtClean="0"/>
          </a:p>
          <a:p>
            <a:pPr lvl="1">
              <a:lnSpc>
                <a:spcPct val="90000"/>
              </a:lnSpc>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69D17B8-83BF-4232-B913-7DB22014EBAA}" type="slidenum">
              <a:rPr lang="en-GB"/>
              <a:pPr/>
              <a:t>15</a:t>
            </a:fld>
            <a:endParaRPr lang="en-GB"/>
          </a:p>
        </p:txBody>
      </p:sp>
      <p:sp>
        <p:nvSpPr>
          <p:cNvPr id="307202" name="Rectangle 2"/>
          <p:cNvSpPr>
            <a:spLocks noGrp="1" noChangeArrowheads="1"/>
          </p:cNvSpPr>
          <p:nvPr>
            <p:ph type="title"/>
          </p:nvPr>
        </p:nvSpPr>
        <p:spPr/>
        <p:txBody>
          <a:bodyPr/>
          <a:lstStyle/>
          <a:p>
            <a:r>
              <a:rPr lang="en-US" dirty="0" smtClean="0"/>
              <a:t>SECURITY</a:t>
            </a:r>
            <a:endParaRPr lang="en-GB" dirty="0"/>
          </a:p>
        </p:txBody>
      </p:sp>
      <p:sp>
        <p:nvSpPr>
          <p:cNvPr id="307203" name="Rectangle 3"/>
          <p:cNvSpPr>
            <a:spLocks noGrp="1" noChangeArrowheads="1"/>
          </p:cNvSpPr>
          <p:nvPr>
            <p:ph type="body" idx="1"/>
          </p:nvPr>
        </p:nvSpPr>
        <p:spPr/>
        <p:txBody>
          <a:bodyPr/>
          <a:lstStyle/>
          <a:p>
            <a:r>
              <a:rPr lang="en-US" sz="2800" dirty="0" smtClean="0"/>
              <a:t>The expression is an expression of the relational calculus that defines scope of the  rule.</a:t>
            </a:r>
          </a:p>
          <a:p>
            <a:r>
              <a:rPr lang="en-US" sz="2800" dirty="0" smtClean="0"/>
              <a:t>Each user is the ID of some user that is known to the system. </a:t>
            </a:r>
          </a:p>
          <a:p>
            <a:r>
              <a:rPr lang="en-US" sz="2800" dirty="0" smtClean="0"/>
              <a:t>We also need a way of destroying existing rule –</a:t>
            </a:r>
          </a:p>
          <a:p>
            <a:r>
              <a:rPr lang="en-US" sz="2800" dirty="0" smtClean="0"/>
              <a:t>DESTROY SECURITY RULE SR3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4DD2F984-D551-465A-9774-D4434AF7EB6C}" type="slidenum">
              <a:rPr lang="en-GB"/>
              <a:pPr/>
              <a:t>16</a:t>
            </a:fld>
            <a:endParaRPr lang="en-GB"/>
          </a:p>
        </p:txBody>
      </p:sp>
      <p:sp>
        <p:nvSpPr>
          <p:cNvPr id="308226" name="Rectangle 2"/>
          <p:cNvSpPr>
            <a:spLocks noGrp="1" noChangeArrowheads="1"/>
          </p:cNvSpPr>
          <p:nvPr>
            <p:ph type="title"/>
          </p:nvPr>
        </p:nvSpPr>
        <p:spPr/>
        <p:txBody>
          <a:bodyPr/>
          <a:lstStyle/>
          <a:p>
            <a:r>
              <a:rPr lang="en-US" dirty="0" smtClean="0"/>
              <a:t>SECURITY </a:t>
            </a:r>
            <a:endParaRPr lang="en-GB" dirty="0"/>
          </a:p>
        </p:txBody>
      </p:sp>
      <p:sp>
        <p:nvSpPr>
          <p:cNvPr id="308227" name="Rectangle 3"/>
          <p:cNvSpPr>
            <a:spLocks noGrp="1" noChangeArrowheads="1"/>
          </p:cNvSpPr>
          <p:nvPr>
            <p:ph type="body" idx="1"/>
          </p:nvPr>
        </p:nvSpPr>
        <p:spPr/>
        <p:txBody>
          <a:bodyPr/>
          <a:lstStyle/>
          <a:p>
            <a:r>
              <a:rPr lang="en-US" sz="2400" dirty="0" smtClean="0"/>
              <a:t>Some examples of security rules :</a:t>
            </a:r>
          </a:p>
          <a:p>
            <a:pPr lvl="1"/>
            <a:r>
              <a:rPr lang="en-US" sz="2000" dirty="0" smtClean="0"/>
              <a:t>CREATE  SECURITY RULE  EX1</a:t>
            </a:r>
          </a:p>
          <a:p>
            <a:pPr lvl="2"/>
            <a:r>
              <a:rPr lang="en-US" sz="1600" dirty="0" smtClean="0"/>
              <a:t>GRANT RETRIEVE  (  S# ,  SNAME ,   CITY  )</a:t>
            </a:r>
          </a:p>
          <a:p>
            <a:pPr lvl="2"/>
            <a:r>
              <a:rPr lang="en-US" sz="1600" dirty="0" smtClean="0"/>
              <a:t>ON  S</a:t>
            </a:r>
          </a:p>
          <a:p>
            <a:pPr lvl="2"/>
            <a:r>
              <a:rPr lang="en-US" sz="1600" dirty="0" smtClean="0"/>
              <a:t>TO   Jacques,  Anne ,  Charley  ;</a:t>
            </a:r>
          </a:p>
          <a:p>
            <a:pPr lvl="1"/>
            <a:r>
              <a:rPr lang="en-US" sz="2000" dirty="0" smtClean="0"/>
              <a:t>Jacques , Anne,  Charley can see an attribute subset – of base relation S. An example of ‘Value Independent’ security rule. </a:t>
            </a:r>
            <a:endParaRPr lang="en-US" sz="2000" dirty="0"/>
          </a:p>
          <a:p>
            <a:pPr lvl="1">
              <a:buFont typeface="Wingdings" pitchFamily="2" charset="2"/>
              <a:buNone/>
            </a:pPr>
            <a:endParaRPr lang="en-US" sz="2000" dirty="0"/>
          </a:p>
          <a:p>
            <a:pPr lvl="1"/>
            <a:endParaRPr lang="en-GB"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354CDC50-B134-481B-9384-1D9C64C69B30}" type="slidenum">
              <a:rPr lang="en-GB"/>
              <a:pPr/>
              <a:t>17</a:t>
            </a:fld>
            <a:endParaRPr lang="en-GB"/>
          </a:p>
        </p:txBody>
      </p:sp>
      <p:sp>
        <p:nvSpPr>
          <p:cNvPr id="311298" name="Rectangle 2"/>
          <p:cNvSpPr>
            <a:spLocks noGrp="1" noChangeArrowheads="1"/>
          </p:cNvSpPr>
          <p:nvPr>
            <p:ph type="title"/>
          </p:nvPr>
        </p:nvSpPr>
        <p:spPr/>
        <p:txBody>
          <a:bodyPr/>
          <a:lstStyle/>
          <a:p>
            <a:r>
              <a:rPr lang="en-US" dirty="0" smtClean="0"/>
              <a:t>SECURITY</a:t>
            </a:r>
            <a:endParaRPr lang="en-GB" dirty="0"/>
          </a:p>
        </p:txBody>
      </p:sp>
      <p:sp>
        <p:nvSpPr>
          <p:cNvPr id="311299" name="Rectangle 3"/>
          <p:cNvSpPr>
            <a:spLocks noGrp="1" noChangeArrowheads="1"/>
          </p:cNvSpPr>
          <p:nvPr>
            <p:ph type="body" idx="1"/>
          </p:nvPr>
        </p:nvSpPr>
        <p:spPr/>
        <p:txBody>
          <a:bodyPr/>
          <a:lstStyle/>
          <a:p>
            <a:r>
              <a:rPr lang="en-US" sz="2400" dirty="0" smtClean="0"/>
              <a:t>CREATE SECURITY RULE EX2 </a:t>
            </a:r>
          </a:p>
          <a:p>
            <a:pPr lvl="1"/>
            <a:r>
              <a:rPr lang="en-US" sz="2000" dirty="0" smtClean="0"/>
              <a:t>GRANT RETRIEVE , INSERT, UPDATE (SNAME , STATUS) , DELETE</a:t>
            </a:r>
          </a:p>
          <a:p>
            <a:pPr lvl="1"/>
            <a:r>
              <a:rPr lang="en-US" sz="2000" dirty="0" smtClean="0"/>
              <a:t>ON S WHERE  S.CITY  = ‘PARIS”</a:t>
            </a:r>
          </a:p>
          <a:p>
            <a:pPr lvl="1"/>
            <a:r>
              <a:rPr lang="en-US" sz="2000" dirty="0" smtClean="0"/>
              <a:t>TO  Dan ,  </a:t>
            </a:r>
            <a:r>
              <a:rPr lang="en-US" sz="2000" dirty="0" err="1" smtClean="0"/>
              <a:t>Misha</a:t>
            </a:r>
            <a:r>
              <a:rPr lang="en-US" sz="2000" dirty="0" smtClean="0"/>
              <a:t>  ;</a:t>
            </a:r>
          </a:p>
          <a:p>
            <a:pPr lvl="1"/>
            <a:r>
              <a:rPr lang="en-US" sz="2000" dirty="0" smtClean="0"/>
              <a:t>Users can see a </a:t>
            </a:r>
            <a:r>
              <a:rPr lang="en-US" sz="2000" dirty="0" err="1" smtClean="0"/>
              <a:t>tuple</a:t>
            </a:r>
            <a:r>
              <a:rPr lang="en-US" sz="2000" dirty="0" smtClean="0"/>
              <a:t> subset or value dependent subset of base relation S . Though the users can INSERT or DELETE supplier </a:t>
            </a:r>
            <a:r>
              <a:rPr lang="en-US" sz="2000" dirty="0" err="1" smtClean="0"/>
              <a:t>tuples</a:t>
            </a:r>
            <a:r>
              <a:rPr lang="en-US" sz="2000" dirty="0" smtClean="0"/>
              <a:t>, they cannot UPDATE attributes S# or CITY.</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FC12E91D-C2B0-4D28-ADE6-63CE896AC848}" type="slidenum">
              <a:rPr lang="en-GB"/>
              <a:pPr/>
              <a:t>18</a:t>
            </a:fld>
            <a:endParaRPr lang="en-GB"/>
          </a:p>
        </p:txBody>
      </p:sp>
      <p:sp>
        <p:nvSpPr>
          <p:cNvPr id="312322" name="Rectangle 2"/>
          <p:cNvSpPr>
            <a:spLocks noGrp="1" noChangeArrowheads="1"/>
          </p:cNvSpPr>
          <p:nvPr>
            <p:ph type="title"/>
          </p:nvPr>
        </p:nvSpPr>
        <p:spPr/>
        <p:txBody>
          <a:bodyPr/>
          <a:lstStyle/>
          <a:p>
            <a:r>
              <a:rPr lang="en-US" dirty="0" smtClean="0"/>
              <a:t>SECURITY  </a:t>
            </a:r>
            <a:endParaRPr lang="en-GB" dirty="0"/>
          </a:p>
        </p:txBody>
      </p:sp>
      <p:sp>
        <p:nvSpPr>
          <p:cNvPr id="312323" name="Rectangle 3"/>
          <p:cNvSpPr>
            <a:spLocks noGrp="1" noChangeArrowheads="1"/>
          </p:cNvSpPr>
          <p:nvPr>
            <p:ph type="body" idx="1"/>
          </p:nvPr>
        </p:nvSpPr>
        <p:spPr/>
        <p:txBody>
          <a:bodyPr/>
          <a:lstStyle/>
          <a:p>
            <a:r>
              <a:rPr lang="en-US" sz="2400" dirty="0" smtClean="0"/>
              <a:t>Suppose SSS is a view, defined as follows :</a:t>
            </a:r>
          </a:p>
          <a:p>
            <a:pPr lvl="1"/>
            <a:r>
              <a:rPr lang="en-US" sz="2000" dirty="0" smtClean="0"/>
              <a:t>CREATE VIEW SSS AS</a:t>
            </a:r>
          </a:p>
          <a:p>
            <a:pPr lvl="1"/>
            <a:r>
              <a:rPr lang="en-US" sz="2000" dirty="0" smtClean="0"/>
              <a:t>( S.S# ,  S.SNAME  )  WHERE S.STATUS &gt; 50 ;</a:t>
            </a:r>
          </a:p>
          <a:p>
            <a:r>
              <a:rPr lang="en-US" sz="2400" dirty="0" smtClean="0"/>
              <a:t>Then the security rule –</a:t>
            </a:r>
          </a:p>
          <a:p>
            <a:r>
              <a:rPr lang="en-US" sz="2400" dirty="0" smtClean="0"/>
              <a:t>CREATE SECURITY RULE EX3</a:t>
            </a:r>
          </a:p>
          <a:p>
            <a:pPr lvl="1"/>
            <a:r>
              <a:rPr lang="en-US" sz="2000" dirty="0" smtClean="0"/>
              <a:t>GRANT RETRIEVE</a:t>
            </a:r>
          </a:p>
          <a:p>
            <a:pPr lvl="1"/>
            <a:r>
              <a:rPr lang="en-US" sz="2000" dirty="0" smtClean="0"/>
              <a:t>ON SSS</a:t>
            </a:r>
          </a:p>
          <a:p>
            <a:pPr lvl="1"/>
            <a:r>
              <a:rPr lang="en-US" sz="2000" dirty="0" smtClean="0"/>
              <a:t>TO  Judy  , Paul  ;</a:t>
            </a:r>
          </a:p>
          <a:p>
            <a:r>
              <a:rPr lang="en-US" sz="2400" dirty="0" smtClean="0"/>
              <a:t>Here the users can issue queries against view SSS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8934F64C-1F0B-432F-BB1D-936C2020CC10}" type="slidenum">
              <a:rPr lang="en-GB"/>
              <a:pPr/>
              <a:t>19</a:t>
            </a:fld>
            <a:endParaRPr lang="en-GB"/>
          </a:p>
        </p:txBody>
      </p:sp>
      <p:sp>
        <p:nvSpPr>
          <p:cNvPr id="313346" name="Rectangle 2"/>
          <p:cNvSpPr>
            <a:spLocks noGrp="1" noChangeArrowheads="1"/>
          </p:cNvSpPr>
          <p:nvPr>
            <p:ph type="title"/>
          </p:nvPr>
        </p:nvSpPr>
        <p:spPr/>
        <p:txBody>
          <a:bodyPr/>
          <a:lstStyle/>
          <a:p>
            <a:r>
              <a:rPr lang="en-US" dirty="0" smtClean="0"/>
              <a:t>SECURITY</a:t>
            </a:r>
            <a:endParaRPr lang="en-GB" dirty="0"/>
          </a:p>
        </p:txBody>
      </p:sp>
      <p:sp>
        <p:nvSpPr>
          <p:cNvPr id="313347" name="Rectangle 3"/>
          <p:cNvSpPr>
            <a:spLocks noGrp="1" noChangeArrowheads="1"/>
          </p:cNvSpPr>
          <p:nvPr>
            <p:ph type="body" idx="1"/>
          </p:nvPr>
        </p:nvSpPr>
        <p:spPr/>
        <p:txBody>
          <a:bodyPr/>
          <a:lstStyle/>
          <a:p>
            <a:r>
              <a:rPr lang="en-US" sz="2400" dirty="0" smtClean="0"/>
              <a:t>Audit Trails:</a:t>
            </a:r>
          </a:p>
          <a:p>
            <a:r>
              <a:rPr lang="en-US" sz="2400" dirty="0" smtClean="0"/>
              <a:t>A security system is not perfect, particularly where the data are sufficiently critical -  ‘An Audit Trail’ is required .</a:t>
            </a:r>
          </a:p>
          <a:p>
            <a:r>
              <a:rPr lang="en-US" sz="2400" dirty="0" smtClean="0"/>
              <a:t>It can examine what has been going on</a:t>
            </a:r>
          </a:p>
          <a:p>
            <a:r>
              <a:rPr lang="en-US" sz="2400" dirty="0" smtClean="0"/>
              <a:t>To verify that matters are under control</a:t>
            </a:r>
          </a:p>
          <a:p>
            <a:r>
              <a:rPr lang="en-US" sz="2400" dirty="0" smtClean="0"/>
              <a:t>It can help to pinpoint the wrongdoer.</a:t>
            </a:r>
          </a:p>
          <a:p>
            <a:r>
              <a:rPr lang="en-US" sz="2400" dirty="0" smtClean="0"/>
              <a:t>Audit trail is a special file or database in which a system keeps track to all operations performed by users on the regular database.</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7473ABC1-7896-450B-8B68-78E8C21171F5}" type="slidenum">
              <a:rPr lang="en-GB"/>
              <a:pPr/>
              <a:t>2</a:t>
            </a:fld>
            <a:endParaRPr lang="en-GB"/>
          </a:p>
        </p:txBody>
      </p:sp>
      <p:sp>
        <p:nvSpPr>
          <p:cNvPr id="300034" name="Rectangle 2"/>
          <p:cNvSpPr>
            <a:spLocks noGrp="1" noChangeArrowheads="1"/>
          </p:cNvSpPr>
          <p:nvPr>
            <p:ph type="title"/>
          </p:nvPr>
        </p:nvSpPr>
        <p:spPr/>
        <p:txBody>
          <a:bodyPr/>
          <a:lstStyle/>
          <a:p>
            <a:r>
              <a:rPr lang="en-US" dirty="0" smtClean="0"/>
              <a:t>SECURITY</a:t>
            </a:r>
            <a:endParaRPr lang="en-GB" dirty="0"/>
          </a:p>
        </p:txBody>
      </p:sp>
      <p:sp>
        <p:nvSpPr>
          <p:cNvPr id="300035" name="Rectangle 3"/>
          <p:cNvSpPr>
            <a:spLocks noGrp="1" noChangeArrowheads="1"/>
          </p:cNvSpPr>
          <p:nvPr>
            <p:ph type="body" idx="1"/>
          </p:nvPr>
        </p:nvSpPr>
        <p:spPr/>
        <p:txBody>
          <a:bodyPr/>
          <a:lstStyle/>
          <a:p>
            <a:pPr>
              <a:lnSpc>
                <a:spcPct val="90000"/>
              </a:lnSpc>
            </a:pPr>
            <a:r>
              <a:rPr lang="en-US" sz="2800" dirty="0" smtClean="0"/>
              <a:t>Integrity –</a:t>
            </a:r>
          </a:p>
          <a:p>
            <a:pPr lvl="1">
              <a:lnSpc>
                <a:spcPct val="90000"/>
              </a:lnSpc>
            </a:pPr>
            <a:r>
              <a:rPr lang="en-US" sz="2400" dirty="0" smtClean="0"/>
              <a:t>Refers to accuracy or validity of data</a:t>
            </a:r>
          </a:p>
          <a:p>
            <a:pPr lvl="1">
              <a:lnSpc>
                <a:spcPct val="90000"/>
              </a:lnSpc>
            </a:pPr>
            <a:endParaRPr lang="en-US" sz="2400" dirty="0" smtClean="0"/>
          </a:p>
          <a:p>
            <a:pPr lvl="1">
              <a:lnSpc>
                <a:spcPct val="90000"/>
              </a:lnSpc>
            </a:pPr>
            <a:endParaRPr lang="en-US" sz="2400" dirty="0" smtClean="0"/>
          </a:p>
          <a:p>
            <a:pPr lvl="1">
              <a:lnSpc>
                <a:spcPct val="90000"/>
              </a:lnSpc>
            </a:pPr>
            <a:r>
              <a:rPr lang="en-US" sz="2400" dirty="0" smtClean="0"/>
              <a:t>Ensures that the things they are trying to do are correct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000" dirty="0" smtClean="0"/>
              <a:t>A typical entry to the audit trail might contain the following information </a:t>
            </a:r>
          </a:p>
          <a:p>
            <a:r>
              <a:rPr lang="en-IN" sz="2000" dirty="0" smtClean="0"/>
              <a:t>Request  ( source test )</a:t>
            </a:r>
          </a:p>
          <a:p>
            <a:r>
              <a:rPr lang="en-IN" sz="2000" dirty="0" smtClean="0"/>
              <a:t>Terminal from which the operations were invoked</a:t>
            </a:r>
          </a:p>
          <a:p>
            <a:r>
              <a:rPr lang="en-IN" sz="2000" dirty="0" smtClean="0"/>
              <a:t>User who invoked the operation</a:t>
            </a:r>
          </a:p>
          <a:p>
            <a:r>
              <a:rPr lang="en-IN" sz="2000" dirty="0" smtClean="0"/>
              <a:t>Date and time of the operation</a:t>
            </a:r>
          </a:p>
          <a:p>
            <a:r>
              <a:rPr lang="en-IN" sz="2000" dirty="0" smtClean="0"/>
              <a:t>Base relation(s) , </a:t>
            </a:r>
            <a:r>
              <a:rPr lang="en-IN" sz="2000" dirty="0" err="1" smtClean="0"/>
              <a:t>tuples</a:t>
            </a:r>
            <a:r>
              <a:rPr lang="en-IN" sz="2000" dirty="0" smtClean="0"/>
              <a:t> (s), and attribute(s) affected</a:t>
            </a:r>
          </a:p>
          <a:p>
            <a:r>
              <a:rPr lang="en-IN" sz="2000" dirty="0" smtClean="0"/>
              <a:t>Old values</a:t>
            </a:r>
          </a:p>
          <a:p>
            <a:r>
              <a:rPr lang="en-IN" sz="2000" dirty="0" smtClean="0"/>
              <a:t>New values</a:t>
            </a:r>
          </a:p>
          <a:p>
            <a:r>
              <a:rPr lang="en-IN" sz="2000" dirty="0" smtClean="0"/>
              <a:t>An audit –trail is being maintained might be sufficient in itself to determine a would-be infiltration in some situations.</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800" dirty="0" smtClean="0"/>
              <a:t>Mandatory Access Control :</a:t>
            </a:r>
          </a:p>
          <a:p>
            <a:pPr lvl="1"/>
            <a:r>
              <a:rPr lang="en-IN" sz="2400" dirty="0" smtClean="0"/>
              <a:t>Can be applicable to database where data has a static and rigid classification structure.</a:t>
            </a:r>
          </a:p>
          <a:p>
            <a:pPr lvl="1"/>
            <a:r>
              <a:rPr lang="en-IN" sz="2400" dirty="0" smtClean="0"/>
              <a:t>Each data has a classification level (top secret , secret ,confidential etc.) and each user has a clearance level ( with the same possibilities as for the classification levels)</a:t>
            </a:r>
          </a:p>
          <a:p>
            <a:pPr lvl="1"/>
            <a:r>
              <a:rPr lang="en-IN" sz="2400" dirty="0" smtClean="0"/>
              <a:t>Levels are assumed to form a strict ordering.</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1. User </a:t>
            </a:r>
            <a:r>
              <a:rPr lang="en-IN" dirty="0" err="1" smtClean="0"/>
              <a:t>i</a:t>
            </a:r>
            <a:r>
              <a:rPr lang="en-IN" dirty="0" smtClean="0"/>
              <a:t> can see object j only if the clearance level of </a:t>
            </a:r>
            <a:r>
              <a:rPr lang="en-IN" dirty="0" err="1" smtClean="0"/>
              <a:t>i</a:t>
            </a:r>
            <a:r>
              <a:rPr lang="en-IN" dirty="0" smtClean="0"/>
              <a:t> is greater than or equal to the classification level of j.</a:t>
            </a:r>
          </a:p>
          <a:p>
            <a:endParaRPr lang="en-IN" dirty="0" smtClean="0"/>
          </a:p>
          <a:p>
            <a:r>
              <a:rPr lang="en-IN" dirty="0" smtClean="0"/>
              <a:t>2.User </a:t>
            </a:r>
            <a:r>
              <a:rPr lang="en-IN" dirty="0" err="1" smtClean="0"/>
              <a:t>i</a:t>
            </a:r>
            <a:r>
              <a:rPr lang="en-IN" dirty="0" smtClean="0"/>
              <a:t> can modify object j only if the clearance level of </a:t>
            </a:r>
            <a:r>
              <a:rPr lang="en-IN" dirty="0" err="1" smtClean="0"/>
              <a:t>i</a:t>
            </a:r>
            <a:r>
              <a:rPr lang="en-IN" dirty="0" smtClean="0"/>
              <a:t> is equal to the classification level of j</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Mandatory controls have received a lot of attention</a:t>
            </a:r>
          </a:p>
          <a:p>
            <a:r>
              <a:rPr lang="en-IN" dirty="0" smtClean="0"/>
              <a:t>The controls are documented in two important publication :</a:t>
            </a:r>
          </a:p>
          <a:p>
            <a:pPr lvl="1"/>
            <a:r>
              <a:rPr lang="en-IN" dirty="0" smtClean="0"/>
              <a:t>Orange book</a:t>
            </a:r>
          </a:p>
          <a:p>
            <a:pPr lvl="1"/>
            <a:r>
              <a:rPr lang="en-IN" dirty="0" smtClean="0"/>
              <a:t>Lavender book</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Orange Book – </a:t>
            </a:r>
          </a:p>
          <a:p>
            <a:pPr lvl="1"/>
            <a:r>
              <a:rPr lang="en-IN" dirty="0" smtClean="0"/>
              <a:t>Defines  set of security requirements for any Trusted computing Base (TCB)</a:t>
            </a:r>
          </a:p>
          <a:p>
            <a:r>
              <a:rPr lang="en-IN" dirty="0" smtClean="0"/>
              <a:t>Lavender Book –</a:t>
            </a:r>
          </a:p>
          <a:p>
            <a:pPr lvl="2"/>
            <a:r>
              <a:rPr lang="en-IN" dirty="0" smtClean="0"/>
              <a:t>Defines an interpretation of the TCB requirements for database </a:t>
            </a:r>
            <a:r>
              <a:rPr lang="en-IN" smtClean="0"/>
              <a:t>system specifically</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800" dirty="0" smtClean="0"/>
              <a:t>In mandatory control  four Security classes are defined (D , C , B, and A)</a:t>
            </a:r>
          </a:p>
          <a:p>
            <a:r>
              <a:rPr lang="en-IN" sz="2800" dirty="0" smtClean="0"/>
              <a:t>Class D – least secure</a:t>
            </a:r>
          </a:p>
          <a:p>
            <a:r>
              <a:rPr lang="en-IN" sz="2800" dirty="0" smtClean="0"/>
              <a:t>Class C – is more secure than class D</a:t>
            </a:r>
          </a:p>
          <a:p>
            <a:r>
              <a:rPr lang="en-IN" sz="2800" dirty="0" smtClean="0"/>
              <a:t>Class D provides minimal protection. Class C provides discretionary protection.</a:t>
            </a:r>
          </a:p>
          <a:p>
            <a:r>
              <a:rPr lang="en-IN" sz="2800" dirty="0" smtClean="0"/>
              <a:t>Class B provides mandatory protection and Class A provides </a:t>
            </a:r>
            <a:r>
              <a:rPr lang="en-IN" sz="2800" smtClean="0"/>
              <a:t>Verified protection.</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Discretionary Protection –</a:t>
            </a:r>
          </a:p>
          <a:p>
            <a:r>
              <a:rPr lang="en-IN" dirty="0" smtClean="0"/>
              <a:t>Class C is divided into two sub classes C1 and C2, each supports discretionary access control.</a:t>
            </a:r>
          </a:p>
          <a:p>
            <a:r>
              <a:rPr lang="en-IN" dirty="0" smtClean="0"/>
              <a:t>Access control is subjected to the discretion of the data owner</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800" dirty="0" smtClean="0"/>
              <a:t>Class C1 requires separation of data and users</a:t>
            </a:r>
          </a:p>
          <a:p>
            <a:r>
              <a:rPr lang="en-IN" sz="2800" dirty="0" smtClean="0"/>
              <a:t>It supports the concept of shared data , while allowing the users to have private data of their own as well</a:t>
            </a:r>
          </a:p>
          <a:p>
            <a:r>
              <a:rPr lang="en-IN" sz="2800" dirty="0" smtClean="0"/>
              <a:t>Class C2 additionally requires accountability support through sign-on procedures, auditing, and resource isolation.</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000" dirty="0" smtClean="0"/>
              <a:t>Structured Protection : Class B deals with mandatory controls </a:t>
            </a:r>
          </a:p>
          <a:p>
            <a:r>
              <a:rPr lang="en-IN" sz="2000" dirty="0" smtClean="0"/>
              <a:t>Subdivided into B1, B2, and B3</a:t>
            </a:r>
          </a:p>
          <a:p>
            <a:r>
              <a:rPr lang="en-IN" sz="2000" dirty="0" smtClean="0"/>
              <a:t>Class B1 – requires labelled security protection – each data object to be labelled with classification label( secret, confidential ..etc). It also requires an informal statement of the security policy</a:t>
            </a:r>
          </a:p>
          <a:p>
            <a:r>
              <a:rPr lang="en-IN" sz="2000" dirty="0" smtClean="0"/>
              <a:t>Class B2 – Additionally requires a formal statement of the same thing</a:t>
            </a:r>
          </a:p>
          <a:p>
            <a:r>
              <a:rPr lang="en-IN" sz="2000" dirty="0" smtClean="0"/>
              <a:t>Class B3 – specifically requires audit and recovery support, as well as designated security administrator</a:t>
            </a:r>
            <a:endParaRPr lang="en-IN" sz="20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Verified Protection –</a:t>
            </a:r>
          </a:p>
          <a:p>
            <a:pPr lvl="1"/>
            <a:r>
              <a:rPr lang="en-IN" dirty="0" smtClean="0"/>
              <a:t>Class A , the most secure, requires a mathematical proof that</a:t>
            </a:r>
          </a:p>
          <a:p>
            <a:pPr lvl="1"/>
            <a:r>
              <a:rPr lang="en-IN" dirty="0" smtClean="0"/>
              <a:t>(a) A security mechanism is consistent and that</a:t>
            </a:r>
          </a:p>
          <a:p>
            <a:pPr lvl="1"/>
            <a:r>
              <a:rPr lang="en-IN" dirty="0" smtClean="0"/>
              <a:t>(b) it is adequate to support the specified security policy</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9AED5002-F29B-4353-B071-1EFC96C8C109}" type="slidenum">
              <a:rPr lang="en-GB"/>
              <a:pPr/>
              <a:t>3</a:t>
            </a:fld>
            <a:endParaRPr lang="en-GB"/>
          </a:p>
        </p:txBody>
      </p:sp>
      <p:sp>
        <p:nvSpPr>
          <p:cNvPr id="301058" name="Rectangle 2"/>
          <p:cNvSpPr>
            <a:spLocks noGrp="1" noChangeArrowheads="1"/>
          </p:cNvSpPr>
          <p:nvPr>
            <p:ph type="title"/>
          </p:nvPr>
        </p:nvSpPr>
        <p:spPr/>
        <p:txBody>
          <a:bodyPr/>
          <a:lstStyle/>
          <a:p>
            <a:r>
              <a:rPr lang="en-US" dirty="0" smtClean="0"/>
              <a:t>SECURITY</a:t>
            </a:r>
            <a:endParaRPr lang="en-GB" dirty="0"/>
          </a:p>
        </p:txBody>
      </p:sp>
      <p:sp>
        <p:nvSpPr>
          <p:cNvPr id="301059" name="Rectangle 3"/>
          <p:cNvSpPr>
            <a:spLocks noGrp="1" noChangeArrowheads="1"/>
          </p:cNvSpPr>
          <p:nvPr>
            <p:ph type="body" idx="1"/>
          </p:nvPr>
        </p:nvSpPr>
        <p:spPr/>
        <p:txBody>
          <a:bodyPr/>
          <a:lstStyle/>
          <a:p>
            <a:pPr>
              <a:lnSpc>
                <a:spcPct val="90000"/>
              </a:lnSpc>
            </a:pPr>
            <a:r>
              <a:rPr lang="en-US" dirty="0" smtClean="0"/>
              <a:t>There are some similarities also.</a:t>
            </a:r>
          </a:p>
          <a:p>
            <a:pPr lvl="1">
              <a:lnSpc>
                <a:spcPct val="90000"/>
              </a:lnSpc>
            </a:pPr>
            <a:r>
              <a:rPr lang="en-US" dirty="0" smtClean="0"/>
              <a:t>In both cases system should be aware of certain rules that the user should not violate</a:t>
            </a:r>
          </a:p>
          <a:p>
            <a:pPr lvl="1">
              <a:lnSpc>
                <a:spcPct val="90000"/>
              </a:lnSpc>
            </a:pPr>
            <a:r>
              <a:rPr lang="en-US" dirty="0" smtClean="0"/>
              <a:t>Rules must be specified by the DBA in some suitable language, must be maintained in the system catalog</a:t>
            </a:r>
          </a:p>
          <a:p>
            <a:pPr lvl="1">
              <a:lnSpc>
                <a:spcPct val="90000"/>
              </a:lnSpc>
            </a:pPr>
            <a:r>
              <a:rPr lang="en-US" dirty="0" smtClean="0"/>
              <a:t>DBMS must monitor user operations in some way to ensure that the rules are enforced.</a:t>
            </a:r>
            <a:endParaRPr lang="en-US" dirty="0"/>
          </a:p>
          <a:p>
            <a:pPr lvl="1">
              <a:lnSpc>
                <a:spcPct val="90000"/>
              </a:lnSpc>
              <a:buFont typeface="Wingdings" pitchFamily="2" charset="2"/>
              <a:buNone/>
            </a:pPr>
            <a:r>
              <a:rPr lang="en-US" dirty="0"/>
              <a:t> </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Several commercial DBMS product currently provide mandatory control at the B1 level</a:t>
            </a:r>
          </a:p>
          <a:p>
            <a:r>
              <a:rPr lang="en-IN" dirty="0" smtClean="0"/>
              <a:t>They also provide discretionary control at the C2 level</a:t>
            </a:r>
          </a:p>
          <a:p>
            <a:r>
              <a:rPr lang="en-IN" dirty="0" smtClean="0"/>
              <a:t>DBMS that support mandatory controls referred as ‘Multilevel-secure system’ or the ‘Trusted’ system.</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Data Encryption :</a:t>
            </a:r>
          </a:p>
          <a:p>
            <a:r>
              <a:rPr lang="en-IN" sz="2800" dirty="0" smtClean="0"/>
              <a:t>Some user tries to bypass the system by physically removing part of the database or by tapping into communication line</a:t>
            </a:r>
          </a:p>
          <a:p>
            <a:r>
              <a:rPr lang="en-IN" sz="2800" dirty="0" smtClean="0"/>
              <a:t>Most effective counter measure to this is the data encryption- storing and transmitting sensitive data in an encrypted form.</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The original (un encrypted ) data is called ‘PLAINTEXT’.</a:t>
            </a:r>
          </a:p>
          <a:p>
            <a:r>
              <a:rPr lang="en-IN" dirty="0" smtClean="0"/>
              <a:t>PLAINTEXT is encrypted by subjecting it to an ‘encryption algorithm’- whose inputs are plaintext and an encryption key. The output from this algorithm –the encrypted form of plaintext is called - CIPHERTEXT</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The details of encrypted algorithm are not secret but the encryption KEY is kept secret.</a:t>
            </a:r>
          </a:p>
          <a:p>
            <a:r>
              <a:rPr lang="en-IN" dirty="0" smtClean="0"/>
              <a:t>The </a:t>
            </a:r>
            <a:r>
              <a:rPr lang="en-IN" dirty="0" err="1" smtClean="0"/>
              <a:t>ciphertext</a:t>
            </a:r>
            <a:r>
              <a:rPr lang="en-IN" dirty="0" smtClean="0"/>
              <a:t>-is unintelligible to anyone not holding the encryption key is what is stored in the database or transmitted down the </a:t>
            </a:r>
            <a:r>
              <a:rPr lang="en-IN" smtClean="0"/>
              <a:t>communication line</a:t>
            </a:r>
            <a:endParaRPr lang="en-IN"/>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Data Encryption Standard-</a:t>
            </a:r>
          </a:p>
          <a:p>
            <a:pPr lvl="1"/>
            <a:r>
              <a:rPr lang="en-IN" dirty="0" smtClean="0"/>
              <a:t>Substitution procedure is one of the two basic approaches to encryption.</a:t>
            </a:r>
          </a:p>
          <a:p>
            <a:pPr lvl="1"/>
            <a:r>
              <a:rPr lang="en-IN" dirty="0" smtClean="0"/>
              <a:t>The other is permutation – in which plaintext characters are simply rearranged into some different sequence</a:t>
            </a:r>
          </a:p>
          <a:p>
            <a:pPr lvl="1"/>
            <a:r>
              <a:rPr lang="en-IN" dirty="0" smtClean="0"/>
              <a:t>Neither of these approaches is particularly secure in itself.</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800" dirty="0" smtClean="0"/>
              <a:t>One such algorithm is ‘Data Encryption Standard’ (DES)</a:t>
            </a:r>
          </a:p>
          <a:p>
            <a:r>
              <a:rPr lang="en-IN" sz="2800" dirty="0" smtClean="0"/>
              <a:t>Combination of substitution and permutation provide quite a high degree of security</a:t>
            </a:r>
          </a:p>
          <a:p>
            <a:r>
              <a:rPr lang="en-IN" sz="2800" dirty="0" smtClean="0"/>
              <a:t>The DES has the property that the decryption  algorithm is identical to the encryption algorithm</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SECURITY</a:t>
            </a:r>
            <a:endParaRPr lang="en-IN"/>
          </a:p>
        </p:txBody>
      </p:sp>
      <p:sp>
        <p:nvSpPr>
          <p:cNvPr id="3" name="Content Placeholder 2"/>
          <p:cNvSpPr>
            <a:spLocks noGrp="1"/>
          </p:cNvSpPr>
          <p:nvPr>
            <p:ph idx="1"/>
          </p:nvPr>
        </p:nvSpPr>
        <p:spPr/>
        <p:txBody>
          <a:bodyPr/>
          <a:lstStyle/>
          <a:p>
            <a:r>
              <a:rPr lang="en-IN" sz="2800" dirty="0" smtClean="0"/>
              <a:t>Public-Key Encryption –</a:t>
            </a:r>
          </a:p>
          <a:p>
            <a:r>
              <a:rPr lang="en-IN" sz="2800" dirty="0" smtClean="0"/>
              <a:t>Over the years people have suggested that DES is not truly secure.</a:t>
            </a:r>
          </a:p>
          <a:p>
            <a:r>
              <a:rPr lang="en-IN" sz="2800" dirty="0" smtClean="0"/>
              <a:t>It can be broken by brute force.</a:t>
            </a:r>
          </a:p>
          <a:p>
            <a:r>
              <a:rPr lang="en-IN" sz="2800" dirty="0" smtClean="0"/>
              <a:t>So new idea is Public key encryption –</a:t>
            </a:r>
          </a:p>
          <a:p>
            <a:r>
              <a:rPr lang="en-IN" sz="2800" dirty="0" smtClean="0"/>
              <a:t>Both encryption algorithm and encryption key are made freely available</a:t>
            </a:r>
          </a:p>
          <a:p>
            <a:r>
              <a:rPr lang="en-IN" sz="2800" dirty="0" smtClean="0"/>
              <a:t>Anyone can convert plaintext to </a:t>
            </a:r>
            <a:r>
              <a:rPr lang="en-IN" sz="2800" dirty="0" err="1" smtClean="0"/>
              <a:t>ciphertext</a:t>
            </a:r>
            <a:r>
              <a:rPr lang="en-IN" sz="2800" dirty="0" smtClean="0"/>
              <a:t>.</a:t>
            </a:r>
            <a:endParaRPr lang="en-IN" sz="28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400" dirty="0" smtClean="0"/>
              <a:t>Corresponding ‘Decryption key ‘ is kept secret.</a:t>
            </a:r>
          </a:p>
          <a:p>
            <a:r>
              <a:rPr lang="en-IN" sz="2400" dirty="0" smtClean="0"/>
              <a:t>Public –key scheme moves for two keys- one for encryption and the other for decryption</a:t>
            </a:r>
          </a:p>
          <a:p>
            <a:r>
              <a:rPr lang="en-IN" sz="2400" dirty="0" smtClean="0"/>
              <a:t>Decryption cannot be deduced from the encryption key</a:t>
            </a:r>
          </a:p>
          <a:p>
            <a:r>
              <a:rPr lang="en-IN" sz="2400" dirty="0" smtClean="0"/>
              <a:t>Person who is doing the encryption can not do the decryption if not authorized to do so.</a:t>
            </a:r>
          </a:p>
          <a:p>
            <a:r>
              <a:rPr lang="en-IN" sz="2400" dirty="0" smtClean="0"/>
              <a:t>Famous algorithm is ‘RSA’  scheme</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dirty="0" smtClean="0"/>
              <a:t>SQL SUPPORT –</a:t>
            </a:r>
          </a:p>
          <a:p>
            <a:pPr lvl="1"/>
            <a:r>
              <a:rPr lang="en-IN" dirty="0" smtClean="0"/>
              <a:t>Current SQL feature provides – the ‘View Mechanism’ which can be used to hide sensitive data from unauthorized user.</a:t>
            </a:r>
          </a:p>
          <a:p>
            <a:pPr lvl="1"/>
            <a:r>
              <a:rPr lang="en-IN" dirty="0" smtClean="0"/>
              <a:t>Authorization subsystem allows the user having specific privileges, selectively to grant those privileges to other user, and subsequently to revoke those privileges if desired.</a:t>
            </a:r>
            <a:endParaRPr lang="en-IN"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400" dirty="0" smtClean="0"/>
              <a:t>CREATE VIEW EX1  AS</a:t>
            </a:r>
          </a:p>
          <a:p>
            <a:r>
              <a:rPr lang="en-IN" dirty="0" smtClean="0"/>
              <a:t>          </a:t>
            </a:r>
            <a:r>
              <a:rPr lang="en-IN" sz="2400" dirty="0" smtClean="0"/>
              <a:t>SELECT S.S# , S.SNAME, S.CITY</a:t>
            </a:r>
          </a:p>
          <a:p>
            <a:r>
              <a:rPr lang="en-IN" sz="2400" dirty="0" smtClean="0"/>
              <a:t>               FROM S ;</a:t>
            </a:r>
          </a:p>
          <a:p>
            <a:r>
              <a:rPr lang="en-IN" sz="2400" dirty="0" smtClean="0"/>
              <a:t>Authorization is given by GRANT</a:t>
            </a:r>
          </a:p>
          <a:p>
            <a:pPr>
              <a:buNone/>
            </a:pPr>
            <a:endParaRPr lang="en-IN" sz="2400" dirty="0" smtClean="0"/>
          </a:p>
          <a:p>
            <a:r>
              <a:rPr lang="en-IN" sz="2400" dirty="0" smtClean="0"/>
              <a:t>GRANT SELECT ON EX1 to ARUN, SEEMA, RAM   ;</a:t>
            </a:r>
            <a:endParaRPr lang="en-IN" sz="2400" dirty="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D9A9B8B9-195E-464B-ACCD-8B52C02D52A8}" type="slidenum">
              <a:rPr lang="en-GB"/>
              <a:pPr/>
              <a:t>4</a:t>
            </a:fld>
            <a:endParaRPr lang="en-GB"/>
          </a:p>
        </p:txBody>
      </p:sp>
      <p:sp>
        <p:nvSpPr>
          <p:cNvPr id="302082" name="Rectangle 2"/>
          <p:cNvSpPr>
            <a:spLocks noGrp="1" noChangeArrowheads="1"/>
          </p:cNvSpPr>
          <p:nvPr>
            <p:ph type="title"/>
          </p:nvPr>
        </p:nvSpPr>
        <p:spPr/>
        <p:txBody>
          <a:bodyPr/>
          <a:lstStyle/>
          <a:p>
            <a:r>
              <a:rPr lang="en-US" dirty="0" smtClean="0"/>
              <a:t>SECURITY</a:t>
            </a:r>
            <a:endParaRPr lang="en-GB" dirty="0"/>
          </a:p>
        </p:txBody>
      </p:sp>
      <p:sp>
        <p:nvSpPr>
          <p:cNvPr id="302083" name="Rectangle 3"/>
          <p:cNvSpPr>
            <a:spLocks noGrp="1" noChangeArrowheads="1"/>
          </p:cNvSpPr>
          <p:nvPr>
            <p:ph type="body" idx="1"/>
          </p:nvPr>
        </p:nvSpPr>
        <p:spPr/>
        <p:txBody>
          <a:bodyPr/>
          <a:lstStyle/>
          <a:p>
            <a:pPr lvl="1"/>
            <a:r>
              <a:rPr lang="en-US" dirty="0"/>
              <a:t>Find(or locate) – Searches for the first record that satisfies a search condition. Transfers the block containing that record into a main memory buffer. The file pointer points to the record in the buffer it becomes the current records.</a:t>
            </a:r>
          </a:p>
          <a:p>
            <a:pPr lvl="1"/>
            <a:r>
              <a:rPr lang="en-US" dirty="0"/>
              <a:t>Read(or Get)- Copies the current record from the buffer to a program variable in the user program.</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400" dirty="0" smtClean="0"/>
              <a:t>Creator of any object is automatically granted all privileges that make sense for that object.</a:t>
            </a:r>
          </a:p>
          <a:p>
            <a:r>
              <a:rPr lang="en-IN" sz="2400" dirty="0" smtClean="0"/>
              <a:t>These privileges are granted ‘with grant authority’ – it can be granted to some other user.</a:t>
            </a:r>
          </a:p>
          <a:p>
            <a:pPr>
              <a:buNone/>
            </a:pPr>
            <a:endParaRPr lang="en-IN" sz="2400" dirty="0" smtClean="0"/>
          </a:p>
          <a:p>
            <a:r>
              <a:rPr lang="en-IN" sz="2400" dirty="0" smtClean="0"/>
              <a:t>The legal privileges include – SELECT , INSERT, UPDATE, DELETE, REFERENCES .</a:t>
            </a:r>
          </a:p>
          <a:p>
            <a:pPr>
              <a:buNone/>
            </a:pPr>
            <a:endParaRPr lang="en-IN" sz="2400" dirty="0" smtClean="0"/>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Content Placeholder 2"/>
          <p:cNvSpPr>
            <a:spLocks noGrp="1"/>
          </p:cNvSpPr>
          <p:nvPr>
            <p:ph idx="1"/>
          </p:nvPr>
        </p:nvSpPr>
        <p:spPr/>
        <p:txBody>
          <a:bodyPr/>
          <a:lstStyle/>
          <a:p>
            <a:r>
              <a:rPr lang="en-IN" sz="2000" dirty="0" smtClean="0"/>
              <a:t>If user A grant some privilege to user B, user A can revoke that privilege from B</a:t>
            </a:r>
          </a:p>
          <a:p>
            <a:r>
              <a:rPr lang="en-IN" sz="2000" dirty="0" smtClean="0"/>
              <a:t>REVOKE SELECT ON EX1 FROM ARUN, SEEMA, RAM  ;</a:t>
            </a:r>
          </a:p>
          <a:p>
            <a:r>
              <a:rPr lang="en-IN" sz="2000" dirty="0" smtClean="0"/>
              <a:t>P is some privilege on some object, A grants P to user B, who in turn grants it to user C</a:t>
            </a:r>
          </a:p>
          <a:p>
            <a:r>
              <a:rPr lang="en-IN" sz="2000" dirty="0" smtClean="0"/>
              <a:t>Now A REVOKE P from B – if the revoke succeed, privilege P held by C would be abandoned.</a:t>
            </a:r>
          </a:p>
          <a:p>
            <a:r>
              <a:rPr lang="en-IN" sz="2000" dirty="0" smtClean="0"/>
              <a:t>RESTRICT vs. CASCADE – avoid the possibility of abandoned privileges.</a:t>
            </a:r>
          </a:p>
          <a:p>
            <a:r>
              <a:rPr lang="en-IN" sz="2000" dirty="0" smtClean="0"/>
              <a:t>RESTRICT causes the REVOKE to fail if it would lead to any abandoned privilege</a:t>
            </a:r>
          </a:p>
          <a:p>
            <a:r>
              <a:rPr lang="en-IN" sz="2000" dirty="0" smtClean="0"/>
              <a:t>CASCADE causes any such privileges to </a:t>
            </a:r>
            <a:r>
              <a:rPr lang="en-IN" sz="2000" smtClean="0"/>
              <a:t>be revoked as well.</a:t>
            </a:r>
          </a:p>
        </p:txBody>
      </p:sp>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0F80523F-6DED-4E0F-8A24-2892005C311F}" type="slidenum">
              <a:rPr lang="en-GB" smtClean="0"/>
              <a:pPr/>
              <a:t>41</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dirty="0" err="1" smtClean="0"/>
              <a:t>Snigdha</a:t>
            </a:r>
            <a:r>
              <a:rPr lang="en-GB" dirty="0" smtClean="0"/>
              <a:t> </a:t>
            </a:r>
            <a:r>
              <a:rPr lang="en-GB" dirty="0" err="1" smtClean="0"/>
              <a:t>Biswas</a:t>
            </a:r>
            <a:endParaRPr lang="en-GB" dirty="0"/>
          </a:p>
        </p:txBody>
      </p:sp>
      <p:sp>
        <p:nvSpPr>
          <p:cNvPr id="6" name="Slide Number Placeholder 5"/>
          <p:cNvSpPr>
            <a:spLocks noGrp="1"/>
          </p:cNvSpPr>
          <p:nvPr>
            <p:ph type="sldNum" sz="quarter" idx="12"/>
          </p:nvPr>
        </p:nvSpPr>
        <p:spPr/>
        <p:txBody>
          <a:bodyPr/>
          <a:lstStyle/>
          <a:p>
            <a:fld id="{C1F51918-A3B6-45FF-BD8F-7144FDF13FBA}" type="slidenum">
              <a:rPr lang="en-GB"/>
              <a:pPr/>
              <a:t>5</a:t>
            </a:fld>
            <a:endParaRPr lang="en-GB"/>
          </a:p>
        </p:txBody>
      </p:sp>
      <p:sp>
        <p:nvSpPr>
          <p:cNvPr id="303106" name="Rectangle 2"/>
          <p:cNvSpPr>
            <a:spLocks noGrp="1" noChangeArrowheads="1"/>
          </p:cNvSpPr>
          <p:nvPr>
            <p:ph type="title"/>
          </p:nvPr>
        </p:nvSpPr>
        <p:spPr/>
        <p:txBody>
          <a:bodyPr/>
          <a:lstStyle/>
          <a:p>
            <a:r>
              <a:rPr lang="en-US" dirty="0" smtClean="0"/>
              <a:t>SECURITY</a:t>
            </a:r>
            <a:endParaRPr lang="en-GB" dirty="0"/>
          </a:p>
        </p:txBody>
      </p:sp>
      <p:sp>
        <p:nvSpPr>
          <p:cNvPr id="303107" name="Rectangle 3"/>
          <p:cNvSpPr>
            <a:spLocks noGrp="1" noChangeArrowheads="1"/>
          </p:cNvSpPr>
          <p:nvPr>
            <p:ph type="body" idx="1"/>
          </p:nvPr>
        </p:nvSpPr>
        <p:spPr/>
        <p:txBody>
          <a:bodyPr/>
          <a:lstStyle/>
          <a:p>
            <a:r>
              <a:rPr lang="en-US" sz="2400" dirty="0" smtClean="0"/>
              <a:t>There are numerous aspect of the security problem –</a:t>
            </a:r>
          </a:p>
          <a:p>
            <a:pPr lvl="1"/>
            <a:r>
              <a:rPr lang="en-US" sz="2000" dirty="0" smtClean="0"/>
              <a:t>Legal, social and ethical</a:t>
            </a:r>
          </a:p>
          <a:p>
            <a:pPr lvl="1"/>
            <a:r>
              <a:rPr lang="en-US" sz="2000" dirty="0" smtClean="0"/>
              <a:t>Physical controls</a:t>
            </a:r>
          </a:p>
          <a:p>
            <a:pPr lvl="1"/>
            <a:r>
              <a:rPr lang="en-US" sz="2000" dirty="0" smtClean="0"/>
              <a:t>Policy questions</a:t>
            </a:r>
          </a:p>
          <a:p>
            <a:pPr lvl="1"/>
            <a:r>
              <a:rPr lang="en-US" sz="2000" dirty="0" smtClean="0"/>
              <a:t>Operational problems</a:t>
            </a:r>
          </a:p>
          <a:p>
            <a:pPr lvl="1"/>
            <a:r>
              <a:rPr lang="en-US" sz="2000" dirty="0" smtClean="0"/>
              <a:t>Hardware controls</a:t>
            </a:r>
          </a:p>
          <a:p>
            <a:pPr lvl="1"/>
            <a:r>
              <a:rPr lang="en-US" sz="2000" dirty="0" smtClean="0"/>
              <a:t>Operating system security</a:t>
            </a:r>
          </a:p>
          <a:p>
            <a:r>
              <a:rPr lang="en-US" sz="2800" dirty="0" smtClean="0"/>
              <a:t>Issues that are specific concern of the database system itself</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dirty="0"/>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45C38F5D-D928-4344-ACB1-EB198B8FCA64}" type="slidenum">
              <a:rPr lang="en-GB"/>
              <a:pPr/>
              <a:t>6</a:t>
            </a:fld>
            <a:endParaRPr lang="en-GB"/>
          </a:p>
        </p:txBody>
      </p:sp>
      <p:sp>
        <p:nvSpPr>
          <p:cNvPr id="304130" name="Rectangle 2"/>
          <p:cNvSpPr>
            <a:spLocks noGrp="1" noChangeArrowheads="1"/>
          </p:cNvSpPr>
          <p:nvPr>
            <p:ph type="title"/>
          </p:nvPr>
        </p:nvSpPr>
        <p:spPr/>
        <p:txBody>
          <a:bodyPr/>
          <a:lstStyle/>
          <a:p>
            <a:r>
              <a:rPr lang="en-US" dirty="0" smtClean="0"/>
              <a:t>SECURITY</a:t>
            </a:r>
            <a:endParaRPr lang="en-GB" dirty="0"/>
          </a:p>
        </p:txBody>
      </p:sp>
      <p:sp>
        <p:nvSpPr>
          <p:cNvPr id="304131" name="Rectangle 3"/>
          <p:cNvSpPr>
            <a:spLocks noGrp="1" noChangeArrowheads="1"/>
          </p:cNvSpPr>
          <p:nvPr>
            <p:ph type="body" idx="1"/>
          </p:nvPr>
        </p:nvSpPr>
        <p:spPr/>
        <p:txBody>
          <a:bodyPr/>
          <a:lstStyle/>
          <a:p>
            <a:r>
              <a:rPr lang="en-US" dirty="0" smtClean="0"/>
              <a:t>Modern DBMS supports either or two broad approaches to security –</a:t>
            </a:r>
          </a:p>
          <a:p>
            <a:r>
              <a:rPr lang="en-US" dirty="0" smtClean="0"/>
              <a:t>Discretionary</a:t>
            </a:r>
          </a:p>
          <a:p>
            <a:endParaRPr lang="en-US" dirty="0" smtClean="0"/>
          </a:p>
          <a:p>
            <a:r>
              <a:rPr lang="en-US" dirty="0" smtClean="0"/>
              <a:t>Mandatory</a:t>
            </a:r>
          </a:p>
          <a:p>
            <a:endParaRPr lang="en-US" dirty="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FFD79FBA-E5F5-46D8-8A29-FA267ECFF956}" type="slidenum">
              <a:rPr lang="en-GB"/>
              <a:pPr/>
              <a:t>7</a:t>
            </a:fld>
            <a:endParaRPr lang="en-GB"/>
          </a:p>
        </p:txBody>
      </p:sp>
      <p:sp>
        <p:nvSpPr>
          <p:cNvPr id="293890" name="Rectangle 2"/>
          <p:cNvSpPr>
            <a:spLocks noGrp="1" noChangeArrowheads="1"/>
          </p:cNvSpPr>
          <p:nvPr>
            <p:ph type="title"/>
          </p:nvPr>
        </p:nvSpPr>
        <p:spPr>
          <a:xfrm>
            <a:off x="685800" y="152400"/>
            <a:ext cx="7772400" cy="1143000"/>
          </a:xfrm>
        </p:spPr>
        <p:txBody>
          <a:bodyPr/>
          <a:lstStyle/>
          <a:p>
            <a:r>
              <a:rPr lang="en-US" sz="4000" dirty="0" smtClean="0"/>
              <a:t>SECURITY</a:t>
            </a:r>
            <a:endParaRPr lang="en-IN" sz="4000" dirty="0"/>
          </a:p>
        </p:txBody>
      </p:sp>
      <p:sp>
        <p:nvSpPr>
          <p:cNvPr id="293891" name="Rectangle 3"/>
          <p:cNvSpPr>
            <a:spLocks noGrp="1" noChangeArrowheads="1"/>
          </p:cNvSpPr>
          <p:nvPr>
            <p:ph type="body" idx="1"/>
          </p:nvPr>
        </p:nvSpPr>
        <p:spPr>
          <a:xfrm>
            <a:off x="685800" y="1676400"/>
            <a:ext cx="7772400" cy="4114800"/>
          </a:xfrm>
        </p:spPr>
        <p:txBody>
          <a:bodyPr/>
          <a:lstStyle/>
          <a:p>
            <a:pPr>
              <a:lnSpc>
                <a:spcPct val="90000"/>
              </a:lnSpc>
            </a:pPr>
            <a:r>
              <a:rPr lang="en-US" dirty="0" smtClean="0"/>
              <a:t>Discretionary control –</a:t>
            </a:r>
          </a:p>
          <a:p>
            <a:pPr lvl="1">
              <a:lnSpc>
                <a:spcPct val="90000"/>
              </a:lnSpc>
            </a:pPr>
            <a:r>
              <a:rPr lang="en-US" dirty="0" smtClean="0"/>
              <a:t>A given user will typically have different access right (privilege or authorities ) on different objects</a:t>
            </a:r>
          </a:p>
          <a:p>
            <a:pPr lvl="1">
              <a:lnSpc>
                <a:spcPct val="90000"/>
              </a:lnSpc>
            </a:pPr>
            <a:r>
              <a:rPr lang="en-US" dirty="0" smtClean="0"/>
              <a:t>Different users have the different authorities on the same objects</a:t>
            </a:r>
          </a:p>
          <a:p>
            <a:pPr lvl="1">
              <a:lnSpc>
                <a:spcPct val="90000"/>
              </a:lnSpc>
            </a:pPr>
            <a:r>
              <a:rPr lang="en-US" dirty="0" smtClean="0"/>
              <a:t>Discretionary schemes are very flexible</a:t>
            </a:r>
            <a:endParaRPr lang="en-US" dirty="0"/>
          </a:p>
          <a:p>
            <a:pPr lvl="1">
              <a:lnSpc>
                <a:spcPct val="90000"/>
              </a:lnSpc>
            </a:pPr>
            <a:endParaRPr lang="en-US" dirty="0"/>
          </a:p>
          <a:p>
            <a:pPr lvl="1">
              <a:lnSpc>
                <a:spcPct val="90000"/>
              </a:lnSpc>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C549BFDB-46A6-436B-B35A-0450BA2623F5}" type="slidenum">
              <a:rPr lang="en-GB"/>
              <a:pPr/>
              <a:t>8</a:t>
            </a:fld>
            <a:endParaRPr lang="en-GB"/>
          </a:p>
        </p:txBody>
      </p:sp>
      <p:sp>
        <p:nvSpPr>
          <p:cNvPr id="294914" name="Rectangle 2"/>
          <p:cNvSpPr>
            <a:spLocks noGrp="1" noChangeArrowheads="1"/>
          </p:cNvSpPr>
          <p:nvPr>
            <p:ph type="title"/>
          </p:nvPr>
        </p:nvSpPr>
        <p:spPr/>
        <p:txBody>
          <a:bodyPr/>
          <a:lstStyle/>
          <a:p>
            <a:r>
              <a:rPr lang="en-US" sz="4000" dirty="0" smtClean="0"/>
              <a:t>SECURITY</a:t>
            </a:r>
            <a:endParaRPr lang="en-IN" sz="4000" dirty="0"/>
          </a:p>
        </p:txBody>
      </p:sp>
      <p:sp>
        <p:nvSpPr>
          <p:cNvPr id="294915" name="Rectangle 3"/>
          <p:cNvSpPr>
            <a:spLocks noGrp="1" noChangeArrowheads="1"/>
          </p:cNvSpPr>
          <p:nvPr>
            <p:ph type="body" idx="1"/>
          </p:nvPr>
        </p:nvSpPr>
        <p:spPr/>
        <p:txBody>
          <a:bodyPr/>
          <a:lstStyle/>
          <a:p>
            <a:pPr>
              <a:lnSpc>
                <a:spcPct val="90000"/>
              </a:lnSpc>
              <a:buNone/>
            </a:pPr>
            <a:r>
              <a:rPr lang="en-US" sz="2800" dirty="0" smtClean="0"/>
              <a:t>Mandatory  -</a:t>
            </a:r>
          </a:p>
          <a:p>
            <a:pPr lvl="1">
              <a:lnSpc>
                <a:spcPct val="90000"/>
              </a:lnSpc>
              <a:buNone/>
            </a:pPr>
            <a:r>
              <a:rPr lang="en-US" sz="2000" dirty="0" smtClean="0"/>
              <a:t>Each data object is tagged  or labeled with a certain classification level</a:t>
            </a:r>
          </a:p>
          <a:p>
            <a:pPr lvl="1">
              <a:lnSpc>
                <a:spcPct val="90000"/>
              </a:lnSpc>
              <a:buNone/>
            </a:pPr>
            <a:r>
              <a:rPr lang="en-US" sz="2000" dirty="0" smtClean="0"/>
              <a:t>Each user is given a certain clearance level.</a:t>
            </a:r>
          </a:p>
          <a:p>
            <a:pPr lvl="1">
              <a:lnSpc>
                <a:spcPct val="90000"/>
              </a:lnSpc>
              <a:buNone/>
            </a:pPr>
            <a:r>
              <a:rPr lang="en-US" sz="2000" dirty="0" smtClean="0"/>
              <a:t>Given data object can be accessed only by the users with appropriate clearance.</a:t>
            </a:r>
          </a:p>
          <a:p>
            <a:pPr lvl="1">
              <a:lnSpc>
                <a:spcPct val="90000"/>
              </a:lnSpc>
              <a:buNone/>
            </a:pPr>
            <a:r>
              <a:rPr lang="en-US" sz="2000" dirty="0" smtClean="0"/>
              <a:t>Mandatory schemes are comparatively rigid.</a:t>
            </a:r>
          </a:p>
          <a:p>
            <a:pPr>
              <a:lnSpc>
                <a:spcPct val="90000"/>
              </a:lnSpc>
              <a:buNone/>
            </a:pPr>
            <a:r>
              <a:rPr lang="en-US" sz="2400" dirty="0" smtClean="0"/>
              <a:t>Regardless whether we are dealing with mandatory or discretionary scheme , all decisions to which users are allowed to perform which operation is based on ’Policy decisions’ not ‘Technical’ ones. DBMS can enforce those decisions once they are made.</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DBMS</a:t>
            </a:r>
            <a:endParaRPr lang="en-GB"/>
          </a:p>
        </p:txBody>
      </p:sp>
      <p:sp>
        <p:nvSpPr>
          <p:cNvPr id="5" name="Footer Placeholder 4"/>
          <p:cNvSpPr>
            <a:spLocks noGrp="1"/>
          </p:cNvSpPr>
          <p:nvPr>
            <p:ph type="ftr" sz="quarter" idx="11"/>
          </p:nvPr>
        </p:nvSpPr>
        <p:spPr/>
        <p:txBody>
          <a:bodyPr/>
          <a:lstStyle/>
          <a:p>
            <a:r>
              <a:rPr lang="en-GB" smtClean="0"/>
              <a:t>Snigdha Biswas</a:t>
            </a:r>
            <a:endParaRPr lang="en-GB"/>
          </a:p>
        </p:txBody>
      </p:sp>
      <p:sp>
        <p:nvSpPr>
          <p:cNvPr id="6" name="Slide Number Placeholder 5"/>
          <p:cNvSpPr>
            <a:spLocks noGrp="1"/>
          </p:cNvSpPr>
          <p:nvPr>
            <p:ph type="sldNum" sz="quarter" idx="12"/>
          </p:nvPr>
        </p:nvSpPr>
        <p:spPr/>
        <p:txBody>
          <a:bodyPr/>
          <a:lstStyle/>
          <a:p>
            <a:fld id="{E53FC45C-7E6F-4104-8C85-6CE63F259397}" type="slidenum">
              <a:rPr lang="en-GB"/>
              <a:pPr/>
              <a:t>9</a:t>
            </a:fld>
            <a:endParaRPr lang="en-GB"/>
          </a:p>
        </p:txBody>
      </p:sp>
      <p:sp>
        <p:nvSpPr>
          <p:cNvPr id="314370" name="Rectangle 1026"/>
          <p:cNvSpPr>
            <a:spLocks noGrp="1" noChangeArrowheads="1"/>
          </p:cNvSpPr>
          <p:nvPr>
            <p:ph type="title"/>
          </p:nvPr>
        </p:nvSpPr>
        <p:spPr/>
        <p:txBody>
          <a:bodyPr/>
          <a:lstStyle/>
          <a:p>
            <a:r>
              <a:rPr lang="en-US" dirty="0" smtClean="0"/>
              <a:t>SECURITY</a:t>
            </a:r>
            <a:endParaRPr lang="en-GB" dirty="0"/>
          </a:p>
        </p:txBody>
      </p:sp>
      <p:sp>
        <p:nvSpPr>
          <p:cNvPr id="314371" name="Rectangle 1027"/>
          <p:cNvSpPr>
            <a:spLocks noGrp="1" noChangeArrowheads="1"/>
          </p:cNvSpPr>
          <p:nvPr>
            <p:ph type="body" idx="1"/>
          </p:nvPr>
        </p:nvSpPr>
        <p:spPr/>
        <p:txBody>
          <a:bodyPr/>
          <a:lstStyle/>
          <a:p>
            <a:pPr lvl="1"/>
            <a:r>
              <a:rPr lang="en-US" dirty="0" smtClean="0"/>
              <a:t>Results of those policy decisions </a:t>
            </a:r>
          </a:p>
          <a:p>
            <a:pPr lvl="2"/>
            <a:r>
              <a:rPr lang="en-US" dirty="0" smtClean="0"/>
              <a:t>Must be known to the system</a:t>
            </a:r>
          </a:p>
          <a:p>
            <a:pPr lvl="2"/>
            <a:r>
              <a:rPr lang="en-US" dirty="0" smtClean="0"/>
              <a:t>Must be remembered by the system </a:t>
            </a:r>
          </a:p>
          <a:p>
            <a:pPr lvl="1"/>
            <a:r>
              <a:rPr lang="en-US" dirty="0" smtClean="0"/>
              <a:t>In the form of ‘Security ‘ rules or</a:t>
            </a:r>
          </a:p>
          <a:p>
            <a:pPr lvl="1"/>
            <a:r>
              <a:rPr lang="en-US" dirty="0" smtClean="0"/>
              <a:t>‘Authorization’ rules.</a:t>
            </a:r>
          </a:p>
          <a:p>
            <a:pPr lvl="1"/>
            <a:r>
              <a:rPr lang="en-US" dirty="0" smtClean="0"/>
              <a:t>There must be a means of checking a given access request against the applicable security rules</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4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13428</TotalTime>
  <Words>2274</Words>
  <Application>Microsoft Office PowerPoint</Application>
  <PresentationFormat>On-screen Show (4:3)</PresentationFormat>
  <Paragraphs>362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 Unicode MS</vt:lpstr>
      <vt:lpstr>Batang</vt:lpstr>
      <vt:lpstr>Courier New</vt:lpstr>
      <vt:lpstr>Symbol</vt:lpstr>
      <vt:lpstr>Times New Roman</vt:lpstr>
      <vt:lpstr>Wingdings</vt:lpstr>
      <vt:lpstr>Default Design</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 </vt:lpstr>
      <vt:lpstr>SECURITY</vt:lpstr>
      <vt:lpstr>SECURITY  </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315</cp:revision>
  <dcterms:created xsi:type="dcterms:W3CDTF">2007-10-01T11:10:55Z</dcterms:created>
  <dcterms:modified xsi:type="dcterms:W3CDTF">2018-04-12T03:13:09Z</dcterms:modified>
</cp:coreProperties>
</file>