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62" r:id="rId2"/>
    <p:sldId id="368" r:id="rId3"/>
    <p:sldId id="369" r:id="rId4"/>
    <p:sldId id="371" r:id="rId5"/>
    <p:sldId id="372" r:id="rId6"/>
    <p:sldId id="363" r:id="rId7"/>
    <p:sldId id="364" r:id="rId8"/>
    <p:sldId id="380" r:id="rId9"/>
    <p:sldId id="381" r:id="rId10"/>
    <p:sldId id="382" r:id="rId11"/>
    <p:sldId id="374" r:id="rId12"/>
    <p:sldId id="375" r:id="rId13"/>
    <p:sldId id="379" r:id="rId14"/>
    <p:sldId id="383" r:id="rId15"/>
    <p:sldId id="384" r:id="rId16"/>
    <p:sldId id="385" r:id="rId17"/>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5pPr>
    <a:lvl6pPr marL="2286000" algn="l" defTabSz="914400" rtl="0" eaLnBrk="1" latinLnBrk="0" hangingPunct="1">
      <a:defRPr sz="1400" kern="1200">
        <a:solidFill>
          <a:schemeClr val="tx1"/>
        </a:solidFill>
        <a:latin typeface="Batang" pitchFamily="18" charset="-127"/>
        <a:ea typeface="+mn-ea"/>
        <a:cs typeface="+mn-cs"/>
      </a:defRPr>
    </a:lvl6pPr>
    <a:lvl7pPr marL="2743200" algn="l" defTabSz="914400" rtl="0" eaLnBrk="1" latinLnBrk="0" hangingPunct="1">
      <a:defRPr sz="1400" kern="1200">
        <a:solidFill>
          <a:schemeClr val="tx1"/>
        </a:solidFill>
        <a:latin typeface="Batang" pitchFamily="18" charset="-127"/>
        <a:ea typeface="+mn-ea"/>
        <a:cs typeface="+mn-cs"/>
      </a:defRPr>
    </a:lvl7pPr>
    <a:lvl8pPr marL="3200400" algn="l" defTabSz="914400" rtl="0" eaLnBrk="1" latinLnBrk="0" hangingPunct="1">
      <a:defRPr sz="1400" kern="1200">
        <a:solidFill>
          <a:schemeClr val="tx1"/>
        </a:solidFill>
        <a:latin typeface="Batang" pitchFamily="18" charset="-127"/>
        <a:ea typeface="+mn-ea"/>
        <a:cs typeface="+mn-cs"/>
      </a:defRPr>
    </a:lvl8pPr>
    <a:lvl9pPr marL="3657600" algn="l" defTabSz="914400" rtl="0" eaLnBrk="1" latinLnBrk="0" hangingPunct="1">
      <a:defRPr sz="14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60" d="100"/>
          <a:sy n="60" d="100"/>
        </p:scale>
        <p:origin x="1386"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fld id="{EF0C8147-C5B4-4C85-94A4-3A3C969E2540}" type="slidenum">
              <a:rPr lang="en-GB"/>
              <a:pPr/>
              <a:t>‹#›</a:t>
            </a:fld>
            <a:endParaRPr lang="en-GB"/>
          </a:p>
        </p:txBody>
      </p:sp>
    </p:spTree>
    <p:extLst>
      <p:ext uri="{BB962C8B-B14F-4D97-AF65-F5344CB8AC3E}">
        <p14:creationId xmlns:p14="http://schemas.microsoft.com/office/powerpoint/2010/main" val="18189220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67D115A8-A801-4495-8A56-5DE7B31863E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817D12DF-D1B3-4286-8565-59610B2B3B5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BD06844-0FAC-4086-92AC-BA8B2ADF452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0F80523F-6DED-4E0F-8A24-2892005C311F}"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09D6C0B-C449-4893-A09E-958B05A75542}"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DDAE4A2E-DE1D-43A0-AD62-9424728B207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US" smtClean="0"/>
              <a:t>DBMS</a:t>
            </a:r>
            <a:endParaRPr lang="en-GB"/>
          </a:p>
        </p:txBody>
      </p:sp>
      <p:sp>
        <p:nvSpPr>
          <p:cNvPr id="8" name="Footer Placeholder 7"/>
          <p:cNvSpPr>
            <a:spLocks noGrp="1"/>
          </p:cNvSpPr>
          <p:nvPr>
            <p:ph type="ftr" sz="quarter" idx="11"/>
          </p:nvPr>
        </p:nvSpPr>
        <p:spPr/>
        <p:txBody>
          <a:bodyPr/>
          <a:lstStyle>
            <a:lvl1pPr>
              <a:defRPr/>
            </a:lvl1pPr>
          </a:lstStyle>
          <a:p>
            <a:r>
              <a:rPr lang="en-GB" smtClean="0"/>
              <a:t>Snigdha Biswas</a:t>
            </a:r>
            <a:endParaRPr lang="en-GB"/>
          </a:p>
        </p:txBody>
      </p:sp>
      <p:sp>
        <p:nvSpPr>
          <p:cNvPr id="9" name="Slide Number Placeholder 8"/>
          <p:cNvSpPr>
            <a:spLocks noGrp="1"/>
          </p:cNvSpPr>
          <p:nvPr>
            <p:ph type="sldNum" sz="quarter" idx="12"/>
          </p:nvPr>
        </p:nvSpPr>
        <p:spPr/>
        <p:txBody>
          <a:bodyPr/>
          <a:lstStyle>
            <a:lvl1pPr>
              <a:defRPr/>
            </a:lvl1pPr>
          </a:lstStyle>
          <a:p>
            <a:fld id="{25415E80-2709-4086-8F07-2D6613CD4E3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smtClean="0"/>
              <a:t>DBMS</a:t>
            </a:r>
            <a:endParaRPr lang="en-GB"/>
          </a:p>
        </p:txBody>
      </p:sp>
      <p:sp>
        <p:nvSpPr>
          <p:cNvPr id="4" name="Footer Placeholder 3"/>
          <p:cNvSpPr>
            <a:spLocks noGrp="1"/>
          </p:cNvSpPr>
          <p:nvPr>
            <p:ph type="ftr" sz="quarter" idx="11"/>
          </p:nvPr>
        </p:nvSpPr>
        <p:spPr/>
        <p:txBody>
          <a:bodyPr/>
          <a:lstStyle>
            <a:lvl1pPr>
              <a:defRPr/>
            </a:lvl1pPr>
          </a:lstStyle>
          <a:p>
            <a:r>
              <a:rPr lang="en-GB" smtClean="0"/>
              <a:t>Snigdha Biswas</a:t>
            </a:r>
            <a:endParaRPr lang="en-GB"/>
          </a:p>
        </p:txBody>
      </p:sp>
      <p:sp>
        <p:nvSpPr>
          <p:cNvPr id="5" name="Slide Number Placeholder 4"/>
          <p:cNvSpPr>
            <a:spLocks noGrp="1"/>
          </p:cNvSpPr>
          <p:nvPr>
            <p:ph type="sldNum" sz="quarter" idx="12"/>
          </p:nvPr>
        </p:nvSpPr>
        <p:spPr/>
        <p:txBody>
          <a:bodyPr/>
          <a:lstStyle>
            <a:lvl1pPr>
              <a:defRPr/>
            </a:lvl1pPr>
          </a:lstStyle>
          <a:p>
            <a:fld id="{A743ED38-EBCC-484A-8E17-5BF5E64B653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DBMS</a:t>
            </a:r>
            <a:endParaRPr lang="en-GB"/>
          </a:p>
        </p:txBody>
      </p:sp>
      <p:sp>
        <p:nvSpPr>
          <p:cNvPr id="3" name="Footer Placeholder 2"/>
          <p:cNvSpPr>
            <a:spLocks noGrp="1"/>
          </p:cNvSpPr>
          <p:nvPr>
            <p:ph type="ftr" sz="quarter" idx="11"/>
          </p:nvPr>
        </p:nvSpPr>
        <p:spPr/>
        <p:txBody>
          <a:bodyPr/>
          <a:lstStyle>
            <a:lvl1pPr>
              <a:defRPr/>
            </a:lvl1pPr>
          </a:lstStyle>
          <a:p>
            <a:r>
              <a:rPr lang="en-GB" smtClean="0"/>
              <a:t>Snigdha Biswas</a:t>
            </a:r>
            <a:endParaRPr lang="en-GB"/>
          </a:p>
        </p:txBody>
      </p:sp>
      <p:sp>
        <p:nvSpPr>
          <p:cNvPr id="4" name="Slide Number Placeholder 3"/>
          <p:cNvSpPr>
            <a:spLocks noGrp="1"/>
          </p:cNvSpPr>
          <p:nvPr>
            <p:ph type="sldNum" sz="quarter" idx="12"/>
          </p:nvPr>
        </p:nvSpPr>
        <p:spPr/>
        <p:txBody>
          <a:bodyPr/>
          <a:lstStyle>
            <a:lvl1pPr>
              <a:defRPr/>
            </a:lvl1pPr>
          </a:lstStyle>
          <a:p>
            <a:fld id="{815BE90B-43B5-42F9-A880-3C3862B2517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319DD65D-9C32-4D6B-BD19-65B4A6D623C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B9A9718C-5BA7-4452-A428-FC989CDA4B8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r>
              <a:rPr lang="en-US" smtClean="0"/>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r>
              <a:rPr lang="en-GB" smtClean="0"/>
              <a:t>Snigdha Biswas</a:t>
            </a: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fld id="{737C4E69-B946-4773-8D63-9BCE7CA219FA}"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E60DCDF0-62A7-426D-81C2-C1AA9355DDED}" type="slidenum">
              <a:rPr lang="en-GB"/>
              <a:pPr/>
              <a:t>1</a:t>
            </a:fld>
            <a:endParaRPr lang="en-GB"/>
          </a:p>
        </p:txBody>
      </p:sp>
      <p:sp>
        <p:nvSpPr>
          <p:cNvPr id="292866" name="Rectangle 2"/>
          <p:cNvSpPr>
            <a:spLocks noGrp="1" noChangeArrowheads="1"/>
          </p:cNvSpPr>
          <p:nvPr>
            <p:ph type="title"/>
          </p:nvPr>
        </p:nvSpPr>
        <p:spPr/>
        <p:txBody>
          <a:bodyPr/>
          <a:lstStyle/>
          <a:p>
            <a:r>
              <a:rPr lang="en-US" sz="4000" dirty="0" smtClean="0"/>
              <a:t>INTEGRITY</a:t>
            </a:r>
            <a:endParaRPr lang="en-IN" sz="4000" dirty="0"/>
          </a:p>
        </p:txBody>
      </p:sp>
      <p:sp>
        <p:nvSpPr>
          <p:cNvPr id="292867" name="Rectangle 3"/>
          <p:cNvSpPr>
            <a:spLocks noGrp="1" noChangeArrowheads="1"/>
          </p:cNvSpPr>
          <p:nvPr>
            <p:ph type="body" idx="1"/>
          </p:nvPr>
        </p:nvSpPr>
        <p:spPr/>
        <p:txBody>
          <a:bodyPr/>
          <a:lstStyle/>
          <a:p>
            <a:r>
              <a:rPr lang="en-US" sz="2800" dirty="0" smtClean="0"/>
              <a:t>Integrity :</a:t>
            </a:r>
          </a:p>
          <a:p>
            <a:pPr lvl="1"/>
            <a:r>
              <a:rPr lang="en-US" sz="2000" dirty="0" smtClean="0"/>
              <a:t>Refers to the accuracy and correctness of the of the data in the database.</a:t>
            </a:r>
          </a:p>
          <a:p>
            <a:pPr lvl="1"/>
            <a:r>
              <a:rPr lang="en-US" sz="2000" dirty="0" smtClean="0"/>
              <a:t>For both security and integrity, system needs to be aware of certain rules that users  must not violate</a:t>
            </a:r>
          </a:p>
          <a:p>
            <a:pPr lvl="1"/>
            <a:r>
              <a:rPr lang="en-US" sz="2000" dirty="0" smtClean="0"/>
              <a:t>These rules must be specified by the DBA in some suitable language and must be maintained in the system catalogue.</a:t>
            </a:r>
          </a:p>
          <a:p>
            <a:pPr lvl="1"/>
            <a:r>
              <a:rPr lang="en-US" sz="2000" dirty="0" smtClean="0"/>
              <a:t>In both the cases DBMS must monitor users operation to ensure that the rules are enforced.</a:t>
            </a:r>
            <a:endParaRPr lang="en-US" sz="2000" dirty="0"/>
          </a:p>
          <a:p>
            <a:pPr lvl="1"/>
            <a:endParaRPr lang="en-US" sz="2000" dirty="0" smtClean="0"/>
          </a:p>
          <a:p>
            <a:pPr lvl="1"/>
            <a:endParaRPr lang="en-US" sz="2000" dirty="0"/>
          </a:p>
          <a:p>
            <a:pPr lvl="1"/>
            <a:endParaRPr lang="en-US" sz="2000" dirty="0"/>
          </a:p>
          <a:p>
            <a:pPr>
              <a:buFont typeface="Wingdings" pitchFamily="2" charset="2"/>
              <a:buNone/>
            </a:pPr>
            <a:endParaRPr lang="en-US" sz="2800" dirty="0"/>
          </a:p>
          <a:p>
            <a:pPr>
              <a:buFont typeface="Wingdings" pitchFamily="2" charset="2"/>
              <a:buNone/>
            </a:pPr>
            <a:r>
              <a:rPr lang="en-IN"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ate Placeholder 3"/>
          <p:cNvSpPr>
            <a:spLocks noGrp="1"/>
          </p:cNvSpPr>
          <p:nvPr>
            <p:ph type="dt" sz="half" idx="10"/>
          </p:nvPr>
        </p:nvSpPr>
        <p:spPr/>
        <p:txBody>
          <a:bodyPr/>
          <a:lstStyle/>
          <a:p>
            <a:r>
              <a:rPr lang="en-US" smtClean="0"/>
              <a:t>DBMS</a:t>
            </a:r>
            <a:endParaRPr lang="en-GB"/>
          </a:p>
        </p:txBody>
      </p:sp>
      <p:sp>
        <p:nvSpPr>
          <p:cNvPr id="68" name="Footer Placeholder 4"/>
          <p:cNvSpPr>
            <a:spLocks noGrp="1"/>
          </p:cNvSpPr>
          <p:nvPr>
            <p:ph type="ftr" sz="quarter" idx="11"/>
          </p:nvPr>
        </p:nvSpPr>
        <p:spPr/>
        <p:txBody>
          <a:bodyPr/>
          <a:lstStyle/>
          <a:p>
            <a:r>
              <a:rPr lang="en-GB" smtClean="0"/>
              <a:t>Snigdha Biswas</a:t>
            </a:r>
            <a:endParaRPr lang="en-GB"/>
          </a:p>
        </p:txBody>
      </p:sp>
      <p:sp>
        <p:nvSpPr>
          <p:cNvPr id="69" name="Slide Number Placeholder 5"/>
          <p:cNvSpPr>
            <a:spLocks noGrp="1"/>
          </p:cNvSpPr>
          <p:nvPr>
            <p:ph type="sldNum" sz="quarter" idx="12"/>
          </p:nvPr>
        </p:nvSpPr>
        <p:spPr/>
        <p:txBody>
          <a:bodyPr/>
          <a:lstStyle/>
          <a:p>
            <a:fld id="{F6582E3E-6543-432D-B0B4-BA874D61B4B9}" type="slidenum">
              <a:rPr lang="en-GB"/>
              <a:pPr/>
              <a:t>10</a:t>
            </a:fld>
            <a:endParaRPr lang="en-GB"/>
          </a:p>
        </p:txBody>
      </p:sp>
      <p:sp>
        <p:nvSpPr>
          <p:cNvPr id="316418" name="Rectangle 2"/>
          <p:cNvSpPr>
            <a:spLocks noGrp="1" noChangeArrowheads="1"/>
          </p:cNvSpPr>
          <p:nvPr>
            <p:ph type="title"/>
          </p:nvPr>
        </p:nvSpPr>
        <p:spPr/>
        <p:txBody>
          <a:bodyPr/>
          <a:lstStyle/>
          <a:p>
            <a:r>
              <a:rPr lang="en-US" dirty="0" smtClean="0"/>
              <a:t>INTEGRITY</a:t>
            </a:r>
            <a:endParaRPr lang="en-GB" dirty="0"/>
          </a:p>
        </p:txBody>
      </p:sp>
      <p:sp>
        <p:nvSpPr>
          <p:cNvPr id="316419" name="Rectangle 3"/>
          <p:cNvSpPr>
            <a:spLocks noGrp="1" noChangeArrowheads="1"/>
          </p:cNvSpPr>
          <p:nvPr>
            <p:ph type="body" idx="1"/>
          </p:nvPr>
        </p:nvSpPr>
        <p:spPr/>
        <p:txBody>
          <a:bodyPr/>
          <a:lstStyle/>
          <a:p>
            <a:pPr>
              <a:buNone/>
            </a:pPr>
            <a:r>
              <a:rPr lang="en-GB" dirty="0" smtClean="0"/>
              <a:t>Relation Rule – </a:t>
            </a:r>
          </a:p>
          <a:p>
            <a:pPr lvl="1">
              <a:buNone/>
            </a:pPr>
            <a:r>
              <a:rPr lang="en-GB" dirty="0" smtClean="0"/>
              <a:t>Is a rule that refers to the given relation only.</a:t>
            </a:r>
          </a:p>
          <a:p>
            <a:pPr lvl="1">
              <a:buNone/>
            </a:pPr>
            <a:r>
              <a:rPr lang="en-GB" dirty="0" smtClean="0"/>
              <a:t>Relation rules are always checked immediately</a:t>
            </a:r>
          </a:p>
          <a:p>
            <a:pPr lvl="1">
              <a:buNone/>
            </a:pPr>
            <a:endParaRPr lang="en-GB" dirty="0" smtClean="0"/>
          </a:p>
          <a:p>
            <a:pPr lvl="1">
              <a:buNone/>
            </a:pPr>
            <a:endParaRPr lang="en-GB" dirty="0"/>
          </a:p>
        </p:txBody>
      </p:sp>
      <p:sp>
        <p:nvSpPr>
          <p:cNvPr id="316464" name="Text Box 48"/>
          <p:cNvSpPr txBox="1">
            <a:spLocks noChangeArrowheads="1"/>
          </p:cNvSpPr>
          <p:nvPr/>
        </p:nvSpPr>
        <p:spPr bwMode="auto">
          <a:xfrm>
            <a:off x="2346325" y="2541588"/>
            <a:ext cx="184150" cy="274637"/>
          </a:xfrm>
          <a:prstGeom prst="rect">
            <a:avLst/>
          </a:prstGeom>
          <a:noFill/>
          <a:ln w="25400">
            <a:noFill/>
            <a:miter lim="800000"/>
            <a:headEnd/>
            <a:tailEnd/>
          </a:ln>
          <a:effectLst/>
        </p:spPr>
        <p:txBody>
          <a:bodyPr wrap="none">
            <a:spAutoFit/>
          </a:bodyPr>
          <a:lstStyle/>
          <a:p>
            <a:pPr>
              <a:buFont typeface="Wingdings" pitchFamily="2" charset="2"/>
              <a:buNone/>
            </a:pPr>
            <a:endParaRPr lang="en-GB"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52DDAD8-B08F-4775-B025-2DAB018C0B8F}" type="slidenum">
              <a:rPr lang="en-GB"/>
              <a:pPr/>
              <a:t>11</a:t>
            </a:fld>
            <a:endParaRPr lang="en-GB"/>
          </a:p>
        </p:txBody>
      </p:sp>
      <p:sp>
        <p:nvSpPr>
          <p:cNvPr id="306178" name="Rectangle 2"/>
          <p:cNvSpPr>
            <a:spLocks noGrp="1" noChangeArrowheads="1"/>
          </p:cNvSpPr>
          <p:nvPr>
            <p:ph type="title"/>
          </p:nvPr>
        </p:nvSpPr>
        <p:spPr/>
        <p:txBody>
          <a:bodyPr/>
          <a:lstStyle/>
          <a:p>
            <a:r>
              <a:rPr lang="en-US" dirty="0" smtClean="0"/>
              <a:t>INTEGRITY</a:t>
            </a:r>
            <a:endParaRPr lang="en-GB" dirty="0"/>
          </a:p>
        </p:txBody>
      </p:sp>
      <p:sp>
        <p:nvSpPr>
          <p:cNvPr id="306179" name="Rectangle 3"/>
          <p:cNvSpPr>
            <a:spLocks noGrp="1" noChangeArrowheads="1"/>
          </p:cNvSpPr>
          <p:nvPr>
            <p:ph type="body" idx="1"/>
          </p:nvPr>
        </p:nvSpPr>
        <p:spPr/>
        <p:txBody>
          <a:bodyPr/>
          <a:lstStyle/>
          <a:p>
            <a:pPr>
              <a:lnSpc>
                <a:spcPct val="90000"/>
              </a:lnSpc>
            </a:pPr>
            <a:r>
              <a:rPr lang="en-US" sz="2800" dirty="0" smtClean="0"/>
              <a:t>Database Rule-</a:t>
            </a:r>
          </a:p>
          <a:p>
            <a:pPr lvl="1">
              <a:lnSpc>
                <a:spcPct val="90000"/>
              </a:lnSpc>
            </a:pPr>
            <a:r>
              <a:rPr lang="en-US" sz="2000" dirty="0" smtClean="0"/>
              <a:t>Is a rule that inter relates two or more distinct relation.</a:t>
            </a:r>
          </a:p>
          <a:p>
            <a:pPr lvl="1">
              <a:lnSpc>
                <a:spcPct val="90000"/>
              </a:lnSpc>
            </a:pPr>
            <a:r>
              <a:rPr lang="en-US" sz="2000" dirty="0" smtClean="0"/>
              <a:t>Database rules are not checked immediately, checking is deferred until end of transaction (COMMIT)</a:t>
            </a:r>
          </a:p>
          <a:p>
            <a:pPr lvl="1">
              <a:lnSpc>
                <a:spcPct val="90000"/>
              </a:lnSpc>
            </a:pPr>
            <a:r>
              <a:rPr lang="en-US" sz="2000" dirty="0" smtClean="0"/>
              <a:t>Database rules inter relate several distinct relations- several distinct UPDATE operation will be needed in order to update</a:t>
            </a:r>
            <a:r>
              <a:rPr lang="en-US" sz="2000" dirty="0"/>
              <a:t> </a:t>
            </a:r>
            <a:r>
              <a:rPr lang="en-US" sz="2000" dirty="0" smtClean="0"/>
              <a:t>all of those database relations</a:t>
            </a:r>
          </a:p>
          <a:p>
            <a:pPr lvl="1">
              <a:lnSpc>
                <a:spcPct val="90000"/>
              </a:lnSpc>
            </a:pPr>
            <a:r>
              <a:rPr lang="en-US" sz="2000" dirty="0" smtClean="0"/>
              <a:t>Database rules are not checked immediately, instead of checking are deferred until end- of- transaction (COMMIT).</a:t>
            </a:r>
          </a:p>
          <a:p>
            <a:pPr lvl="1">
              <a:lnSpc>
                <a:spcPct val="90000"/>
              </a:lnSpc>
            </a:pPr>
            <a:r>
              <a:rPr lang="en-US" sz="2000" dirty="0" smtClean="0"/>
              <a:t>The default action is not REJECT but ROLLBACK, because we cannot leave the database in an incorrect state.</a:t>
            </a:r>
          </a:p>
          <a:p>
            <a:pPr lvl="1">
              <a:lnSpc>
                <a:spcPct val="90000"/>
              </a:lnSpc>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69D17B8-83BF-4232-B913-7DB22014EBAA}" type="slidenum">
              <a:rPr lang="en-GB"/>
              <a:pPr/>
              <a:t>12</a:t>
            </a:fld>
            <a:endParaRPr lang="en-GB"/>
          </a:p>
        </p:txBody>
      </p:sp>
      <p:sp>
        <p:nvSpPr>
          <p:cNvPr id="307202" name="Rectangle 2"/>
          <p:cNvSpPr>
            <a:spLocks noGrp="1" noChangeArrowheads="1"/>
          </p:cNvSpPr>
          <p:nvPr>
            <p:ph type="title"/>
          </p:nvPr>
        </p:nvSpPr>
        <p:spPr/>
        <p:txBody>
          <a:bodyPr/>
          <a:lstStyle/>
          <a:p>
            <a:r>
              <a:rPr lang="en-US" dirty="0" smtClean="0"/>
              <a:t>INTEGRITY</a:t>
            </a:r>
            <a:endParaRPr lang="en-GB" dirty="0"/>
          </a:p>
        </p:txBody>
      </p:sp>
      <p:sp>
        <p:nvSpPr>
          <p:cNvPr id="307203" name="Rectangle 3"/>
          <p:cNvSpPr>
            <a:spLocks noGrp="1" noChangeArrowheads="1"/>
          </p:cNvSpPr>
          <p:nvPr>
            <p:ph type="body" idx="1"/>
          </p:nvPr>
        </p:nvSpPr>
        <p:spPr/>
        <p:txBody>
          <a:bodyPr/>
          <a:lstStyle/>
          <a:p>
            <a:r>
              <a:rPr lang="en-US" sz="2800" dirty="0" smtClean="0"/>
              <a:t>State vs. Transition Rules :</a:t>
            </a:r>
          </a:p>
          <a:p>
            <a:pPr lvl="1"/>
            <a:r>
              <a:rPr lang="en-US" sz="2400" dirty="0" smtClean="0"/>
              <a:t>All the examples, we have seen have been state rules.</a:t>
            </a:r>
          </a:p>
          <a:p>
            <a:pPr lvl="1"/>
            <a:r>
              <a:rPr lang="en-US" sz="2400" dirty="0" smtClean="0"/>
              <a:t>They have been considered with the correct state of the database.</a:t>
            </a:r>
          </a:p>
          <a:p>
            <a:pPr lvl="1"/>
            <a:r>
              <a:rPr lang="en-US" sz="2400" dirty="0" smtClean="0"/>
              <a:t>Sometimes its is necessary to consider Transition from one state to another.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934F64C-1F0B-432F-BB1D-936C2020CC10}" type="slidenum">
              <a:rPr lang="en-GB"/>
              <a:pPr/>
              <a:t>13</a:t>
            </a:fld>
            <a:endParaRPr lang="en-GB"/>
          </a:p>
        </p:txBody>
      </p:sp>
      <p:sp>
        <p:nvSpPr>
          <p:cNvPr id="313346" name="Rectangle 2"/>
          <p:cNvSpPr>
            <a:spLocks noGrp="1" noChangeArrowheads="1"/>
          </p:cNvSpPr>
          <p:nvPr>
            <p:ph type="title"/>
          </p:nvPr>
        </p:nvSpPr>
        <p:spPr/>
        <p:txBody>
          <a:bodyPr/>
          <a:lstStyle/>
          <a:p>
            <a:r>
              <a:rPr lang="en-US" dirty="0" smtClean="0"/>
              <a:t>INTEGRITY</a:t>
            </a:r>
            <a:endParaRPr lang="en-GB" dirty="0"/>
          </a:p>
        </p:txBody>
      </p:sp>
      <p:sp>
        <p:nvSpPr>
          <p:cNvPr id="313347" name="Rectangle 3"/>
          <p:cNvSpPr>
            <a:spLocks noGrp="1" noChangeArrowheads="1"/>
          </p:cNvSpPr>
          <p:nvPr>
            <p:ph type="body" idx="1"/>
          </p:nvPr>
        </p:nvSpPr>
        <p:spPr/>
        <p:txBody>
          <a:bodyPr/>
          <a:lstStyle/>
          <a:p>
            <a:r>
              <a:rPr lang="en-US" sz="2400" dirty="0" smtClean="0"/>
              <a:t>Candidate and Foreign Keys :</a:t>
            </a:r>
          </a:p>
          <a:p>
            <a:pPr lvl="1"/>
            <a:r>
              <a:rPr lang="en-US" sz="2400" dirty="0" smtClean="0"/>
              <a:t>Certain syntactic short hands are desirable with respect to candidate and foreign keys.</a:t>
            </a:r>
          </a:p>
          <a:p>
            <a:pPr lvl="1"/>
            <a:r>
              <a:rPr lang="en-US" sz="2400" dirty="0" smtClean="0"/>
              <a:t>This will lead to triggered procedures.</a:t>
            </a:r>
          </a:p>
          <a:p>
            <a:pPr lvl="1"/>
            <a:r>
              <a:rPr lang="en-US" sz="2400" dirty="0" smtClean="0"/>
              <a:t>The purpose of triggered procedure is to carry out some compensating action to bring the database back into a state of integrity again.</a:t>
            </a:r>
            <a:endParaRPr lang="en-US" sz="1600" dirty="0" smtClean="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INTEGRITY</a:t>
            </a:r>
            <a:endParaRPr lang="en-IN" dirty="0"/>
          </a:p>
        </p:txBody>
      </p:sp>
      <p:sp>
        <p:nvSpPr>
          <p:cNvPr id="3" name="Content Placeholder 2"/>
          <p:cNvSpPr>
            <a:spLocks noGrp="1"/>
          </p:cNvSpPr>
          <p:nvPr>
            <p:ph idx="1"/>
          </p:nvPr>
        </p:nvSpPr>
        <p:spPr/>
        <p:txBody>
          <a:bodyPr/>
          <a:lstStyle/>
          <a:p>
            <a:r>
              <a:rPr lang="en-IN" dirty="0" smtClean="0"/>
              <a:t>SQL Support :</a:t>
            </a:r>
          </a:p>
          <a:p>
            <a:pPr lvl="1"/>
            <a:r>
              <a:rPr lang="en-IN" dirty="0" err="1" smtClean="0"/>
              <a:t>Sql</a:t>
            </a:r>
            <a:r>
              <a:rPr lang="en-IN" dirty="0" smtClean="0"/>
              <a:t> provides</a:t>
            </a:r>
          </a:p>
          <a:p>
            <a:pPr lvl="1"/>
            <a:r>
              <a:rPr lang="en-IN" dirty="0" smtClean="0"/>
              <a:t> Domain rules</a:t>
            </a:r>
          </a:p>
          <a:p>
            <a:pPr lvl="1"/>
            <a:r>
              <a:rPr lang="en-IN" dirty="0" smtClean="0"/>
              <a:t>, Base rules, </a:t>
            </a:r>
          </a:p>
          <a:p>
            <a:pPr lvl="1"/>
            <a:r>
              <a:rPr lang="en-IN" dirty="0" smtClean="0"/>
              <a:t>and General rules</a:t>
            </a:r>
          </a:p>
          <a:p>
            <a:pPr lvl="1"/>
            <a:endParaRPr lang="en-IN" dirty="0" smtClean="0"/>
          </a:p>
          <a:p>
            <a:endParaRPr lang="en-IN" dirty="0" smtClean="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INTEGRITY</a:t>
            </a:r>
            <a:endParaRPr lang="en-IN" dirty="0"/>
          </a:p>
        </p:txBody>
      </p:sp>
      <p:sp>
        <p:nvSpPr>
          <p:cNvPr id="3" name="Content Placeholder 2"/>
          <p:cNvSpPr>
            <a:spLocks noGrp="1"/>
          </p:cNvSpPr>
          <p:nvPr>
            <p:ph idx="1"/>
          </p:nvPr>
        </p:nvSpPr>
        <p:spPr/>
        <p:txBody>
          <a:bodyPr/>
          <a:lstStyle/>
          <a:p>
            <a:r>
              <a:rPr lang="en-IN" sz="2800" dirty="0" err="1" smtClean="0"/>
              <a:t>Sql</a:t>
            </a:r>
            <a:r>
              <a:rPr lang="en-IN" sz="2800" dirty="0" smtClean="0"/>
              <a:t>  domain rules:</a:t>
            </a:r>
          </a:p>
          <a:p>
            <a:pPr lvl="1"/>
            <a:r>
              <a:rPr lang="en-IN" sz="2400" dirty="0" smtClean="0"/>
              <a:t>Is not limited to values in the domain only.  It can involve a constraint of complexity.</a:t>
            </a:r>
          </a:p>
          <a:p>
            <a:r>
              <a:rPr lang="en-IN" sz="2800" dirty="0" err="1" smtClean="0"/>
              <a:t>Sql</a:t>
            </a:r>
            <a:r>
              <a:rPr lang="en-IN" sz="2800" dirty="0" smtClean="0"/>
              <a:t> base rule :</a:t>
            </a:r>
          </a:p>
          <a:p>
            <a:pPr lvl="1"/>
            <a:r>
              <a:rPr lang="en-IN" sz="2400" dirty="0" smtClean="0"/>
              <a:t>Is not limited to referencing just the base table. It can involve a constraint of complexity.</a:t>
            </a:r>
          </a:p>
          <a:p>
            <a:r>
              <a:rPr lang="en-IN" dirty="0" smtClean="0"/>
              <a:t>General rules are created by means of create assertion.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INTEGRITY</a:t>
            </a:r>
            <a:endParaRPr lang="en-IN" dirty="0"/>
          </a:p>
        </p:txBody>
      </p:sp>
      <p:sp>
        <p:nvSpPr>
          <p:cNvPr id="3" name="Content Placeholder 2"/>
          <p:cNvSpPr>
            <a:spLocks noGrp="1"/>
          </p:cNvSpPr>
          <p:nvPr>
            <p:ph idx="1"/>
          </p:nvPr>
        </p:nvSpPr>
        <p:spPr/>
        <p:txBody>
          <a:bodyPr/>
          <a:lstStyle/>
          <a:p>
            <a:r>
              <a:rPr lang="en-IN" dirty="0" smtClean="0"/>
              <a:t>Many systems are quite strong on security.</a:t>
            </a:r>
          </a:p>
          <a:p>
            <a:r>
              <a:rPr lang="en-IN" dirty="0" smtClean="0"/>
              <a:t>No systems (at the time of writing) is really completely satisfactory in the area of integrity.</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16</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7473ABC1-7896-450B-8B68-78E8C21171F5}" type="slidenum">
              <a:rPr lang="en-GB"/>
              <a:pPr/>
              <a:t>2</a:t>
            </a:fld>
            <a:endParaRPr lang="en-GB"/>
          </a:p>
        </p:txBody>
      </p:sp>
      <p:sp>
        <p:nvSpPr>
          <p:cNvPr id="300034" name="Rectangle 2"/>
          <p:cNvSpPr>
            <a:spLocks noGrp="1" noChangeArrowheads="1"/>
          </p:cNvSpPr>
          <p:nvPr>
            <p:ph type="title"/>
          </p:nvPr>
        </p:nvSpPr>
        <p:spPr/>
        <p:txBody>
          <a:bodyPr/>
          <a:lstStyle/>
          <a:p>
            <a:r>
              <a:rPr lang="en-US" dirty="0" smtClean="0"/>
              <a:t>INTEGRITY</a:t>
            </a:r>
            <a:endParaRPr lang="en-GB" dirty="0"/>
          </a:p>
        </p:txBody>
      </p:sp>
      <p:sp>
        <p:nvSpPr>
          <p:cNvPr id="300035" name="Rectangle 3"/>
          <p:cNvSpPr>
            <a:spLocks noGrp="1" noChangeArrowheads="1"/>
          </p:cNvSpPr>
          <p:nvPr>
            <p:ph type="body" idx="1"/>
          </p:nvPr>
        </p:nvSpPr>
        <p:spPr/>
        <p:txBody>
          <a:bodyPr/>
          <a:lstStyle/>
          <a:p>
            <a:pPr>
              <a:lnSpc>
                <a:spcPct val="90000"/>
              </a:lnSpc>
            </a:pPr>
            <a:r>
              <a:rPr lang="en-US" sz="2800" dirty="0" smtClean="0"/>
              <a:t>IMPORTANT POINTS :</a:t>
            </a:r>
          </a:p>
          <a:p>
            <a:pPr lvl="1">
              <a:lnSpc>
                <a:spcPct val="90000"/>
              </a:lnSpc>
            </a:pPr>
            <a:r>
              <a:rPr lang="en-US" sz="2400" dirty="0" smtClean="0"/>
              <a:t>Integrity rules that are applied to the base relations that are supposed to ‘reflect reality’</a:t>
            </a:r>
          </a:p>
          <a:p>
            <a:pPr lvl="1">
              <a:lnSpc>
                <a:spcPct val="90000"/>
              </a:lnSpc>
            </a:pPr>
            <a:r>
              <a:rPr lang="en-US" sz="2400" dirty="0" smtClean="0"/>
              <a:t>Base relations must be constrained to contain correct values.</a:t>
            </a:r>
          </a:p>
          <a:p>
            <a:pPr lvl="1">
              <a:lnSpc>
                <a:spcPct val="90000"/>
              </a:lnSpc>
            </a:pPr>
            <a:r>
              <a:rPr lang="en-US" sz="2400" dirty="0" smtClean="0"/>
              <a:t>Derived relations will inherit certain integrity rules from the relations from which they are derived.</a:t>
            </a:r>
          </a:p>
          <a:p>
            <a:pPr lvl="1">
              <a:lnSpc>
                <a:spcPct val="90000"/>
              </a:lnSpc>
            </a:pPr>
            <a:r>
              <a:rPr lang="en-US" sz="2400" dirty="0" smtClean="0"/>
              <a:t>Also they will be subjected some more additional integrity rules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9AED5002-F29B-4353-B071-1EFC96C8C109}" type="slidenum">
              <a:rPr lang="en-GB"/>
              <a:pPr/>
              <a:t>3</a:t>
            </a:fld>
            <a:endParaRPr lang="en-GB"/>
          </a:p>
        </p:txBody>
      </p:sp>
      <p:sp>
        <p:nvSpPr>
          <p:cNvPr id="301058" name="Rectangle 2"/>
          <p:cNvSpPr>
            <a:spLocks noGrp="1" noChangeArrowheads="1"/>
          </p:cNvSpPr>
          <p:nvPr>
            <p:ph type="title"/>
          </p:nvPr>
        </p:nvSpPr>
        <p:spPr/>
        <p:txBody>
          <a:bodyPr/>
          <a:lstStyle/>
          <a:p>
            <a:r>
              <a:rPr lang="en-US" dirty="0" smtClean="0"/>
              <a:t>INTEGRITY</a:t>
            </a:r>
            <a:endParaRPr lang="en-GB" dirty="0"/>
          </a:p>
        </p:txBody>
      </p:sp>
      <p:sp>
        <p:nvSpPr>
          <p:cNvPr id="301059" name="Rectangle 3"/>
          <p:cNvSpPr>
            <a:spLocks noGrp="1" noChangeArrowheads="1"/>
          </p:cNvSpPr>
          <p:nvPr>
            <p:ph type="body" idx="1"/>
          </p:nvPr>
        </p:nvSpPr>
        <p:spPr/>
        <p:txBody>
          <a:bodyPr/>
          <a:lstStyle/>
          <a:p>
            <a:pPr lvl="1">
              <a:lnSpc>
                <a:spcPct val="90000"/>
              </a:lnSpc>
            </a:pPr>
            <a:r>
              <a:rPr lang="en-US" dirty="0" smtClean="0"/>
              <a:t>Database in a state of integrity means that the database is correct – that it does not violate any integrity rule.</a:t>
            </a:r>
          </a:p>
          <a:p>
            <a:pPr lvl="1">
              <a:lnSpc>
                <a:spcPct val="90000"/>
              </a:lnSpc>
            </a:pPr>
            <a:endParaRPr lang="en-US" dirty="0"/>
          </a:p>
          <a:p>
            <a:pPr lvl="1">
              <a:lnSpc>
                <a:spcPct val="90000"/>
              </a:lnSpc>
              <a:buFont typeface="Wingdings" pitchFamily="2" charset="2"/>
              <a:buNone/>
            </a:pPr>
            <a:r>
              <a:rPr lang="en-US" dirty="0"/>
              <a: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C1F51918-A3B6-45FF-BD8F-7144FDF13FBA}" type="slidenum">
              <a:rPr lang="en-GB"/>
              <a:pPr/>
              <a:t>4</a:t>
            </a:fld>
            <a:endParaRPr lang="en-GB"/>
          </a:p>
        </p:txBody>
      </p:sp>
      <p:sp>
        <p:nvSpPr>
          <p:cNvPr id="303106" name="Rectangle 2"/>
          <p:cNvSpPr>
            <a:spLocks noGrp="1" noChangeArrowheads="1"/>
          </p:cNvSpPr>
          <p:nvPr>
            <p:ph type="title"/>
          </p:nvPr>
        </p:nvSpPr>
        <p:spPr/>
        <p:txBody>
          <a:bodyPr/>
          <a:lstStyle/>
          <a:p>
            <a:r>
              <a:rPr lang="en-US" dirty="0" smtClean="0"/>
              <a:t>INTEGRITY</a:t>
            </a:r>
            <a:endParaRPr lang="en-GB" dirty="0"/>
          </a:p>
        </p:txBody>
      </p:sp>
      <p:sp>
        <p:nvSpPr>
          <p:cNvPr id="303107" name="Rectangle 3"/>
          <p:cNvSpPr>
            <a:spLocks noGrp="1" noChangeArrowheads="1"/>
          </p:cNvSpPr>
          <p:nvPr>
            <p:ph type="body" idx="1"/>
          </p:nvPr>
        </p:nvSpPr>
        <p:spPr/>
        <p:txBody>
          <a:bodyPr/>
          <a:lstStyle/>
          <a:p>
            <a:r>
              <a:rPr lang="en-US" sz="2400" dirty="0" smtClean="0"/>
              <a:t>Generally Integrity rule  has three components :</a:t>
            </a:r>
          </a:p>
          <a:p>
            <a:pPr lvl="1"/>
            <a:r>
              <a:rPr lang="en-US" sz="2000" dirty="0" smtClean="0"/>
              <a:t>A name – The rule will be registered in the system catalog under this name. This name will also appear in any diagnostics produced  by the system in response to an attempted violation of rule.</a:t>
            </a:r>
          </a:p>
          <a:p>
            <a:pPr lvl="1"/>
            <a:r>
              <a:rPr lang="en-US" sz="2000" dirty="0" smtClean="0"/>
              <a:t>The Constraint – That must be satisfied , specified by means of a truth valued expression. The integrity rule is said to be satisfied if an only if the constraint evaluates to true, and violates if and only if the constraint evaluates to false.</a:t>
            </a:r>
          </a:p>
          <a:p>
            <a:pPr lvl="1"/>
            <a:r>
              <a:rPr lang="en-US" sz="2000" dirty="0" smtClean="0"/>
              <a:t>A violation response – specified on  attempted violation clause, telling the system what to do if a user attempts to attempts to </a:t>
            </a:r>
            <a:r>
              <a:rPr lang="en-US" sz="2000" smtClean="0"/>
              <a:t>violate the </a:t>
            </a:r>
            <a:r>
              <a:rPr lang="en-US" sz="2000" dirty="0" smtClean="0"/>
              <a:t>rule.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45C38F5D-D928-4344-ACB1-EB198B8FCA64}" type="slidenum">
              <a:rPr lang="en-GB"/>
              <a:pPr/>
              <a:t>5</a:t>
            </a:fld>
            <a:endParaRPr lang="en-GB"/>
          </a:p>
        </p:txBody>
      </p:sp>
      <p:sp>
        <p:nvSpPr>
          <p:cNvPr id="304130" name="Rectangle 2"/>
          <p:cNvSpPr>
            <a:spLocks noGrp="1" noChangeArrowheads="1"/>
          </p:cNvSpPr>
          <p:nvPr>
            <p:ph type="title"/>
          </p:nvPr>
        </p:nvSpPr>
        <p:spPr/>
        <p:txBody>
          <a:bodyPr/>
          <a:lstStyle/>
          <a:p>
            <a:r>
              <a:rPr lang="en-US" dirty="0" smtClean="0"/>
              <a:t>INTEGRITY</a:t>
            </a:r>
            <a:endParaRPr lang="en-GB" dirty="0"/>
          </a:p>
        </p:txBody>
      </p:sp>
      <p:sp>
        <p:nvSpPr>
          <p:cNvPr id="304131" name="Rectangle 3"/>
          <p:cNvSpPr>
            <a:spLocks noGrp="1" noChangeArrowheads="1"/>
          </p:cNvSpPr>
          <p:nvPr>
            <p:ph type="body" idx="1"/>
          </p:nvPr>
        </p:nvSpPr>
        <p:spPr/>
        <p:txBody>
          <a:bodyPr/>
          <a:lstStyle/>
          <a:p>
            <a:r>
              <a:rPr lang="en-US" dirty="0" smtClean="0"/>
              <a:t>When a CREATE INTEGRITY RULE statement is executed , the system must first check to see whether the current state of the database satisfies the specified constraint. If it does not the new rule must be rejected, otherwise it will be accepted, saved in the catalog and enforced from that point forward.</a:t>
            </a:r>
          </a:p>
          <a:p>
            <a:endParaRPr lang="en-US"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FFD79FBA-E5F5-46D8-8A29-FA267ECFF956}" type="slidenum">
              <a:rPr lang="en-GB"/>
              <a:pPr/>
              <a:t>6</a:t>
            </a:fld>
            <a:endParaRPr lang="en-GB"/>
          </a:p>
        </p:txBody>
      </p:sp>
      <p:sp>
        <p:nvSpPr>
          <p:cNvPr id="293890" name="Rectangle 2"/>
          <p:cNvSpPr>
            <a:spLocks noGrp="1" noChangeArrowheads="1"/>
          </p:cNvSpPr>
          <p:nvPr>
            <p:ph type="title"/>
          </p:nvPr>
        </p:nvSpPr>
        <p:spPr>
          <a:xfrm>
            <a:off x="685800" y="152400"/>
            <a:ext cx="7772400" cy="1143000"/>
          </a:xfrm>
        </p:spPr>
        <p:txBody>
          <a:bodyPr/>
          <a:lstStyle/>
          <a:p>
            <a:r>
              <a:rPr lang="en-US" sz="4000" dirty="0" smtClean="0"/>
              <a:t>INTEGRITY</a:t>
            </a:r>
            <a:endParaRPr lang="en-IN" sz="4000" dirty="0"/>
          </a:p>
        </p:txBody>
      </p:sp>
      <p:sp>
        <p:nvSpPr>
          <p:cNvPr id="293891" name="Rectangle 3"/>
          <p:cNvSpPr>
            <a:spLocks noGrp="1" noChangeArrowheads="1"/>
          </p:cNvSpPr>
          <p:nvPr>
            <p:ph type="body" idx="1"/>
          </p:nvPr>
        </p:nvSpPr>
        <p:spPr>
          <a:xfrm>
            <a:off x="685800" y="1676400"/>
            <a:ext cx="7772400" cy="4114800"/>
          </a:xfrm>
        </p:spPr>
        <p:txBody>
          <a:bodyPr/>
          <a:lstStyle/>
          <a:p>
            <a:pPr>
              <a:lnSpc>
                <a:spcPct val="90000"/>
              </a:lnSpc>
            </a:pPr>
            <a:r>
              <a:rPr lang="en-US" sz="2800" dirty="0" smtClean="0"/>
              <a:t>Integrity rules can be classified into four categories</a:t>
            </a:r>
          </a:p>
          <a:p>
            <a:pPr lvl="1">
              <a:lnSpc>
                <a:spcPct val="90000"/>
              </a:lnSpc>
            </a:pPr>
            <a:r>
              <a:rPr lang="en-US" sz="2400" dirty="0" smtClean="0"/>
              <a:t>A domain rule – legal values for a given domain.</a:t>
            </a:r>
          </a:p>
          <a:p>
            <a:pPr lvl="1">
              <a:lnSpc>
                <a:spcPct val="90000"/>
              </a:lnSpc>
            </a:pPr>
            <a:r>
              <a:rPr lang="en-US" sz="2400" dirty="0" smtClean="0"/>
              <a:t>An Attribute rule – The legal values for a given attribute.</a:t>
            </a:r>
          </a:p>
          <a:p>
            <a:pPr lvl="1">
              <a:lnSpc>
                <a:spcPct val="90000"/>
              </a:lnSpc>
            </a:pPr>
            <a:r>
              <a:rPr lang="en-US" sz="2400" dirty="0" smtClean="0"/>
              <a:t>A relation rule – the legal values for a given relation</a:t>
            </a:r>
          </a:p>
          <a:p>
            <a:pPr lvl="1">
              <a:lnSpc>
                <a:spcPct val="90000"/>
              </a:lnSpc>
            </a:pPr>
            <a:r>
              <a:rPr lang="en-US" sz="2400" dirty="0" smtClean="0"/>
              <a:t>A database rule- The legal values for a given database.</a:t>
            </a:r>
          </a:p>
          <a:p>
            <a:pPr lvl="1">
              <a:lnSpc>
                <a:spcPct val="90000"/>
              </a:lnSpc>
            </a:pPr>
            <a:endParaRPr lang="en-US" sz="2400" dirty="0"/>
          </a:p>
          <a:p>
            <a:pPr lvl="1">
              <a:lnSpc>
                <a:spcPct val="90000"/>
              </a:lnSpc>
            </a:pPr>
            <a:endParaRPr lang="en-US" sz="2400" dirty="0"/>
          </a:p>
          <a:p>
            <a:pPr lvl="1">
              <a:lnSpc>
                <a:spcPct val="90000"/>
              </a:lnSpc>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549BFDB-46A6-436B-B35A-0450BA2623F5}" type="slidenum">
              <a:rPr lang="en-GB"/>
              <a:pPr/>
              <a:t>7</a:t>
            </a:fld>
            <a:endParaRPr lang="en-GB"/>
          </a:p>
        </p:txBody>
      </p:sp>
      <p:sp>
        <p:nvSpPr>
          <p:cNvPr id="294914" name="Rectangle 2"/>
          <p:cNvSpPr>
            <a:spLocks noGrp="1" noChangeArrowheads="1"/>
          </p:cNvSpPr>
          <p:nvPr>
            <p:ph type="title"/>
          </p:nvPr>
        </p:nvSpPr>
        <p:spPr/>
        <p:txBody>
          <a:bodyPr/>
          <a:lstStyle/>
          <a:p>
            <a:r>
              <a:rPr lang="en-US" sz="4000" dirty="0" smtClean="0"/>
              <a:t>INTEGRITY</a:t>
            </a:r>
            <a:endParaRPr lang="en-IN" sz="4000" dirty="0"/>
          </a:p>
        </p:txBody>
      </p:sp>
      <p:sp>
        <p:nvSpPr>
          <p:cNvPr id="294915" name="Rectangle 3"/>
          <p:cNvSpPr>
            <a:spLocks noGrp="1" noChangeArrowheads="1"/>
          </p:cNvSpPr>
          <p:nvPr>
            <p:ph type="body" idx="1"/>
          </p:nvPr>
        </p:nvSpPr>
        <p:spPr/>
        <p:txBody>
          <a:bodyPr/>
          <a:lstStyle/>
          <a:p>
            <a:pPr>
              <a:lnSpc>
                <a:spcPct val="90000"/>
              </a:lnSpc>
              <a:buNone/>
            </a:pPr>
            <a:r>
              <a:rPr lang="en-US" sz="2800" dirty="0" smtClean="0"/>
              <a:t>Domain Rules – </a:t>
            </a:r>
          </a:p>
          <a:p>
            <a:pPr lvl="1">
              <a:lnSpc>
                <a:spcPct val="90000"/>
              </a:lnSpc>
              <a:buNone/>
            </a:pPr>
            <a:r>
              <a:rPr lang="en-US" sz="2400" dirty="0" smtClean="0"/>
              <a:t>The definition of the set of values that go to make up that domain</a:t>
            </a:r>
          </a:p>
          <a:p>
            <a:pPr lvl="1">
              <a:lnSpc>
                <a:spcPct val="90000"/>
              </a:lnSpc>
              <a:buNone/>
            </a:pPr>
            <a:r>
              <a:rPr lang="en-US" sz="2400" dirty="0" smtClean="0"/>
              <a:t>Enumerates the value of that domain.</a:t>
            </a:r>
          </a:p>
          <a:p>
            <a:pPr lvl="1">
              <a:lnSpc>
                <a:spcPct val="90000"/>
              </a:lnSpc>
              <a:buNone/>
            </a:pPr>
            <a:r>
              <a:rPr lang="en-US" sz="2400" dirty="0" smtClean="0"/>
              <a:t>The name of the rule is the name of the domain</a:t>
            </a:r>
          </a:p>
          <a:p>
            <a:pPr lvl="1">
              <a:lnSpc>
                <a:spcPct val="90000"/>
              </a:lnSpc>
              <a:buNone/>
            </a:pPr>
            <a:r>
              <a:rPr lang="en-US" sz="2400" dirty="0" smtClean="0"/>
              <a:t>The constraint for the domain rule referred to explicitly as a domain constraints.</a:t>
            </a:r>
          </a:p>
          <a:p>
            <a:pPr lvl="1">
              <a:lnSpc>
                <a:spcPct val="90000"/>
              </a:lnSpc>
              <a:buNone/>
            </a:pPr>
            <a:r>
              <a:rPr lang="en-US" sz="2400" dirty="0" smtClean="0"/>
              <a:t>Destroying a domain integrity rule can be done by destroying the domain itself.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53FC45C-7E6F-4104-8C85-6CE63F259397}" type="slidenum">
              <a:rPr lang="en-GB"/>
              <a:pPr/>
              <a:t>8</a:t>
            </a:fld>
            <a:endParaRPr lang="en-GB"/>
          </a:p>
        </p:txBody>
      </p:sp>
      <p:sp>
        <p:nvSpPr>
          <p:cNvPr id="314370" name="Rectangle 1026"/>
          <p:cNvSpPr>
            <a:spLocks noGrp="1" noChangeArrowheads="1"/>
          </p:cNvSpPr>
          <p:nvPr>
            <p:ph type="title"/>
          </p:nvPr>
        </p:nvSpPr>
        <p:spPr/>
        <p:txBody>
          <a:bodyPr/>
          <a:lstStyle/>
          <a:p>
            <a:r>
              <a:rPr lang="en-US" dirty="0" smtClean="0"/>
              <a:t>INTEGRITY</a:t>
            </a:r>
            <a:endParaRPr lang="en-GB" dirty="0"/>
          </a:p>
        </p:txBody>
      </p:sp>
      <p:sp>
        <p:nvSpPr>
          <p:cNvPr id="314371" name="Rectangle 1027"/>
          <p:cNvSpPr>
            <a:spLocks noGrp="1" noChangeArrowheads="1"/>
          </p:cNvSpPr>
          <p:nvPr>
            <p:ph type="body" idx="1"/>
          </p:nvPr>
        </p:nvSpPr>
        <p:spPr/>
        <p:txBody>
          <a:bodyPr/>
          <a:lstStyle/>
          <a:p>
            <a:pPr lvl="1"/>
            <a:r>
              <a:rPr lang="en-US" dirty="0" smtClean="0"/>
              <a:t>Attribute Rules –</a:t>
            </a:r>
          </a:p>
          <a:p>
            <a:pPr lvl="2"/>
            <a:r>
              <a:rPr lang="en-US" dirty="0" smtClean="0"/>
              <a:t>Specification of </a:t>
            </a:r>
            <a:r>
              <a:rPr lang="en-US" dirty="0" err="1" smtClean="0"/>
              <a:t>te</a:t>
            </a:r>
            <a:r>
              <a:rPr lang="en-US" dirty="0" smtClean="0"/>
              <a:t> domain from which that attribute draws its values.</a:t>
            </a:r>
          </a:p>
          <a:p>
            <a:pPr lvl="2"/>
            <a:r>
              <a:rPr lang="en-US" dirty="0" smtClean="0"/>
              <a:t>No need for creating separate CREATE ATTRIBUTE INTEGRITY RULE.</a:t>
            </a:r>
          </a:p>
          <a:p>
            <a:pPr lvl="2"/>
            <a:r>
              <a:rPr lang="en-US" dirty="0" smtClean="0"/>
              <a:t>Integrity rule is specified as a direct part of the applicable attribute definition.</a:t>
            </a:r>
          </a:p>
          <a:p>
            <a:pPr lvl="2"/>
            <a:r>
              <a:rPr lang="en-US" dirty="0" smtClean="0"/>
              <a:t>Attribute rules are </a:t>
            </a:r>
            <a:r>
              <a:rPr lang="en-US" dirty="0" err="1" smtClean="0"/>
              <a:t>alayays</a:t>
            </a:r>
            <a:r>
              <a:rPr lang="en-US" dirty="0" smtClean="0"/>
              <a:t> checked immediately. Violation response for an attribute rules is REJECT</a:t>
            </a:r>
          </a:p>
          <a:p>
            <a:pPr lvl="2"/>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F892D8D-D9F5-4F83-86D5-EB21FB3E01D5}" type="slidenum">
              <a:rPr lang="en-GB"/>
              <a:pPr/>
              <a:t>9</a:t>
            </a:fld>
            <a:endParaRPr lang="en-GB"/>
          </a:p>
        </p:txBody>
      </p:sp>
      <p:sp>
        <p:nvSpPr>
          <p:cNvPr id="315394" name="Rectangle 2"/>
          <p:cNvSpPr>
            <a:spLocks noGrp="1" noChangeArrowheads="1"/>
          </p:cNvSpPr>
          <p:nvPr>
            <p:ph type="title"/>
          </p:nvPr>
        </p:nvSpPr>
        <p:spPr/>
        <p:txBody>
          <a:bodyPr/>
          <a:lstStyle/>
          <a:p>
            <a:r>
              <a:rPr lang="en-US" dirty="0" smtClean="0"/>
              <a:t>INTEGRITY</a:t>
            </a:r>
            <a:endParaRPr lang="en-GB" dirty="0"/>
          </a:p>
        </p:txBody>
      </p:sp>
      <p:sp>
        <p:nvSpPr>
          <p:cNvPr id="315395" name="Rectangle 3"/>
          <p:cNvSpPr>
            <a:spLocks noGrp="1" noChangeArrowheads="1"/>
          </p:cNvSpPr>
          <p:nvPr>
            <p:ph type="body" idx="1"/>
          </p:nvPr>
        </p:nvSpPr>
        <p:spPr/>
        <p:txBody>
          <a:bodyPr/>
          <a:lstStyle/>
          <a:p>
            <a:pPr lvl="1"/>
            <a:r>
              <a:rPr lang="en-US" dirty="0" smtClean="0"/>
              <a:t>The constraint for an attribute rule is explicitly defined as an attribute constraint-is derived in an obvious way from the relevant domain-constraint</a:t>
            </a:r>
          </a:p>
          <a:p>
            <a:pPr lvl="1"/>
            <a:r>
              <a:rPr lang="en-US" dirty="0" smtClean="0"/>
              <a:t>An attribute integrity rule can be destroyed only by destroying the attribute itself.</a:t>
            </a:r>
          </a:p>
          <a:p>
            <a:pPr lvl="1"/>
            <a:r>
              <a:rPr lang="en-US" dirty="0" smtClean="0"/>
              <a:t>Attribute integrity rule is nothing more or less than attribute datatype specification.</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13621</TotalTime>
  <Words>929</Words>
  <Application>Microsoft Office PowerPoint</Application>
  <PresentationFormat>On-screen Show (4:3)</PresentationFormat>
  <Paragraphs>136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 Unicode MS</vt:lpstr>
      <vt:lpstr>Batang</vt:lpstr>
      <vt:lpstr>Courier New</vt:lpstr>
      <vt:lpstr>Times New Roman</vt:lpstr>
      <vt:lpstr>Wingdings</vt:lpstr>
      <vt:lpstr>Default Design</vt:lpstr>
      <vt:lpstr>INTEGRITY</vt:lpstr>
      <vt:lpstr>INTEGRITY</vt:lpstr>
      <vt:lpstr>INTEGRITY</vt:lpstr>
      <vt:lpstr>INTEGRITY</vt:lpstr>
      <vt:lpstr>INTEGRITY</vt:lpstr>
      <vt:lpstr>INTEGRITY</vt:lpstr>
      <vt:lpstr>INTEGRITY</vt:lpstr>
      <vt:lpstr>INTEGRITY</vt:lpstr>
      <vt:lpstr>INTEGRITY</vt:lpstr>
      <vt:lpstr>INTEGRITY</vt:lpstr>
      <vt:lpstr>INTEGRITY</vt:lpstr>
      <vt:lpstr>INTEGRITY</vt:lpstr>
      <vt:lpstr>INTEGRITY</vt:lpstr>
      <vt:lpstr>INTEGRITY</vt:lpstr>
      <vt:lpstr>INTEGRITY</vt:lpstr>
      <vt:lpstr>INTEGRITY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332</cp:revision>
  <dcterms:created xsi:type="dcterms:W3CDTF">2007-10-01T11:10:55Z</dcterms:created>
  <dcterms:modified xsi:type="dcterms:W3CDTF">2017-04-25T20:25:20Z</dcterms:modified>
</cp:coreProperties>
</file>