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62" r:id="rId2"/>
    <p:sldId id="368" r:id="rId3"/>
    <p:sldId id="369" r:id="rId4"/>
    <p:sldId id="371" r:id="rId5"/>
    <p:sldId id="372" r:id="rId6"/>
    <p:sldId id="363" r:id="rId7"/>
    <p:sldId id="364" r:id="rId8"/>
    <p:sldId id="380" r:id="rId9"/>
    <p:sldId id="381" r:id="rId10"/>
    <p:sldId id="382" r:id="rId11"/>
    <p:sldId id="374" r:id="rId12"/>
    <p:sldId id="375" r:id="rId13"/>
    <p:sldId id="379" r:id="rId14"/>
    <p:sldId id="383" r:id="rId15"/>
    <p:sldId id="384" r:id="rId16"/>
    <p:sldId id="385" r:id="rId17"/>
    <p:sldId id="386" r:id="rId18"/>
    <p:sldId id="388" r:id="rId19"/>
    <p:sldId id="389" r:id="rId20"/>
    <p:sldId id="390" r:id="rId21"/>
    <p:sldId id="391" r:id="rId22"/>
    <p:sldId id="392" r:id="rId23"/>
    <p:sldId id="393"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5pPr>
    <a:lvl6pPr marL="2286000" algn="l" defTabSz="914400" rtl="0" eaLnBrk="1" latinLnBrk="0" hangingPunct="1">
      <a:defRPr sz="1400" kern="1200">
        <a:solidFill>
          <a:schemeClr val="tx1"/>
        </a:solidFill>
        <a:latin typeface="Batang" pitchFamily="18" charset="-127"/>
        <a:ea typeface="+mn-ea"/>
        <a:cs typeface="+mn-cs"/>
      </a:defRPr>
    </a:lvl6pPr>
    <a:lvl7pPr marL="2743200" algn="l" defTabSz="914400" rtl="0" eaLnBrk="1" latinLnBrk="0" hangingPunct="1">
      <a:defRPr sz="1400" kern="1200">
        <a:solidFill>
          <a:schemeClr val="tx1"/>
        </a:solidFill>
        <a:latin typeface="Batang" pitchFamily="18" charset="-127"/>
        <a:ea typeface="+mn-ea"/>
        <a:cs typeface="+mn-cs"/>
      </a:defRPr>
    </a:lvl7pPr>
    <a:lvl8pPr marL="3200400" algn="l" defTabSz="914400" rtl="0" eaLnBrk="1" latinLnBrk="0" hangingPunct="1">
      <a:defRPr sz="1400" kern="1200">
        <a:solidFill>
          <a:schemeClr val="tx1"/>
        </a:solidFill>
        <a:latin typeface="Batang" pitchFamily="18" charset="-127"/>
        <a:ea typeface="+mn-ea"/>
        <a:cs typeface="+mn-cs"/>
      </a:defRPr>
    </a:lvl8pPr>
    <a:lvl9pPr marL="3657600" algn="l" defTabSz="914400" rtl="0" eaLnBrk="1" latinLnBrk="0" hangingPunct="1">
      <a:defRPr sz="14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63" d="100"/>
          <a:sy n="63" d="100"/>
        </p:scale>
        <p:origin x="1312"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fld id="{EF0C8147-C5B4-4C85-94A4-3A3C969E2540}" type="slidenum">
              <a:rPr lang="en-GB"/>
              <a:pPr/>
              <a:t>‹#›</a:t>
            </a:fld>
            <a:endParaRPr lang="en-GB"/>
          </a:p>
        </p:txBody>
      </p:sp>
    </p:spTree>
    <p:extLst>
      <p:ext uri="{BB962C8B-B14F-4D97-AF65-F5344CB8AC3E}">
        <p14:creationId xmlns:p14="http://schemas.microsoft.com/office/powerpoint/2010/main" val="1306263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67D115A8-A801-4495-8A56-5DE7B31863E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817D12DF-D1B3-4286-8565-59610B2B3B5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BD06844-0FAC-4086-92AC-BA8B2ADF452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0F80523F-6DED-4E0F-8A24-2892005C311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09D6C0B-C449-4893-A09E-958B05A7554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DDAE4A2E-DE1D-43A0-AD62-9424728B207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DBMS</a:t>
            </a:r>
            <a:endParaRPr lang="en-GB"/>
          </a:p>
        </p:txBody>
      </p:sp>
      <p:sp>
        <p:nvSpPr>
          <p:cNvPr id="8" name="Footer Placeholder 7"/>
          <p:cNvSpPr>
            <a:spLocks noGrp="1"/>
          </p:cNvSpPr>
          <p:nvPr>
            <p:ph type="ftr" sz="quarter" idx="11"/>
          </p:nvPr>
        </p:nvSpPr>
        <p:spPr/>
        <p:txBody>
          <a:bodyPr/>
          <a:lstStyle>
            <a:lvl1pPr>
              <a:defRPr/>
            </a:lvl1pPr>
          </a:lstStyle>
          <a:p>
            <a:r>
              <a:rPr lang="en-GB" smtClean="0"/>
              <a:t>Snigdha Biswas</a:t>
            </a:r>
            <a:endParaRPr lang="en-GB"/>
          </a:p>
        </p:txBody>
      </p:sp>
      <p:sp>
        <p:nvSpPr>
          <p:cNvPr id="9" name="Slide Number Placeholder 8"/>
          <p:cNvSpPr>
            <a:spLocks noGrp="1"/>
          </p:cNvSpPr>
          <p:nvPr>
            <p:ph type="sldNum" sz="quarter" idx="12"/>
          </p:nvPr>
        </p:nvSpPr>
        <p:spPr/>
        <p:txBody>
          <a:bodyPr/>
          <a:lstStyle>
            <a:lvl1pPr>
              <a:defRPr/>
            </a:lvl1pPr>
          </a:lstStyle>
          <a:p>
            <a:fld id="{25415E80-2709-4086-8F07-2D6613CD4E3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DBMS</a:t>
            </a:r>
            <a:endParaRPr lang="en-GB"/>
          </a:p>
        </p:txBody>
      </p:sp>
      <p:sp>
        <p:nvSpPr>
          <p:cNvPr id="4" name="Footer Placeholder 3"/>
          <p:cNvSpPr>
            <a:spLocks noGrp="1"/>
          </p:cNvSpPr>
          <p:nvPr>
            <p:ph type="ftr" sz="quarter" idx="11"/>
          </p:nvPr>
        </p:nvSpPr>
        <p:spPr/>
        <p:txBody>
          <a:bodyPr/>
          <a:lstStyle>
            <a:lvl1pPr>
              <a:defRPr/>
            </a:lvl1pPr>
          </a:lstStyle>
          <a:p>
            <a:r>
              <a:rPr lang="en-GB" smtClean="0"/>
              <a:t>Snigdha Biswas</a:t>
            </a:r>
            <a:endParaRPr lang="en-GB"/>
          </a:p>
        </p:txBody>
      </p:sp>
      <p:sp>
        <p:nvSpPr>
          <p:cNvPr id="5" name="Slide Number Placeholder 4"/>
          <p:cNvSpPr>
            <a:spLocks noGrp="1"/>
          </p:cNvSpPr>
          <p:nvPr>
            <p:ph type="sldNum" sz="quarter" idx="12"/>
          </p:nvPr>
        </p:nvSpPr>
        <p:spPr/>
        <p:txBody>
          <a:bodyPr/>
          <a:lstStyle>
            <a:lvl1pPr>
              <a:defRPr/>
            </a:lvl1pPr>
          </a:lstStyle>
          <a:p>
            <a:fld id="{A743ED38-EBCC-484A-8E17-5BF5E64B653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DBMS</a:t>
            </a:r>
            <a:endParaRPr lang="en-GB"/>
          </a:p>
        </p:txBody>
      </p:sp>
      <p:sp>
        <p:nvSpPr>
          <p:cNvPr id="3" name="Footer Placeholder 2"/>
          <p:cNvSpPr>
            <a:spLocks noGrp="1"/>
          </p:cNvSpPr>
          <p:nvPr>
            <p:ph type="ftr" sz="quarter" idx="11"/>
          </p:nvPr>
        </p:nvSpPr>
        <p:spPr/>
        <p:txBody>
          <a:bodyPr/>
          <a:lstStyle>
            <a:lvl1pPr>
              <a:defRPr/>
            </a:lvl1pPr>
          </a:lstStyle>
          <a:p>
            <a:r>
              <a:rPr lang="en-GB" smtClean="0"/>
              <a:t>Snigdha Biswas</a:t>
            </a:r>
            <a:endParaRPr lang="en-GB"/>
          </a:p>
        </p:txBody>
      </p:sp>
      <p:sp>
        <p:nvSpPr>
          <p:cNvPr id="4" name="Slide Number Placeholder 3"/>
          <p:cNvSpPr>
            <a:spLocks noGrp="1"/>
          </p:cNvSpPr>
          <p:nvPr>
            <p:ph type="sldNum" sz="quarter" idx="12"/>
          </p:nvPr>
        </p:nvSpPr>
        <p:spPr/>
        <p:txBody>
          <a:bodyPr/>
          <a:lstStyle>
            <a:lvl1pPr>
              <a:defRPr/>
            </a:lvl1pPr>
          </a:lstStyle>
          <a:p>
            <a:fld id="{815BE90B-43B5-42F9-A880-3C3862B2517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319DD65D-9C32-4D6B-BD19-65B4A6D623C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B9A9718C-5BA7-4452-A428-FC989CDA4B8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r>
              <a:rPr lang="en-US" smtClean="0"/>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r>
              <a:rPr lang="en-GB" smtClean="0"/>
              <a:t>Snigdha Biswas</a:t>
            </a: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fld id="{737C4E69-B946-4773-8D63-9BCE7CA219FA}"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E60DCDF0-62A7-426D-81C2-C1AA9355DDED}" type="slidenum">
              <a:rPr lang="en-GB"/>
              <a:pPr/>
              <a:t>1</a:t>
            </a:fld>
            <a:endParaRPr lang="en-GB"/>
          </a:p>
        </p:txBody>
      </p:sp>
      <p:sp>
        <p:nvSpPr>
          <p:cNvPr id="292866" name="Rectangle 2"/>
          <p:cNvSpPr>
            <a:spLocks noGrp="1" noChangeArrowheads="1"/>
          </p:cNvSpPr>
          <p:nvPr>
            <p:ph type="title"/>
          </p:nvPr>
        </p:nvSpPr>
        <p:spPr/>
        <p:txBody>
          <a:bodyPr/>
          <a:lstStyle/>
          <a:p>
            <a:r>
              <a:rPr lang="en-US" sz="4000" dirty="0" smtClean="0"/>
              <a:t>PARALLEL DATABASE</a:t>
            </a:r>
            <a:endParaRPr lang="en-IN" sz="4000" dirty="0"/>
          </a:p>
        </p:txBody>
      </p:sp>
      <p:sp>
        <p:nvSpPr>
          <p:cNvPr id="292867" name="Rectangle 3"/>
          <p:cNvSpPr>
            <a:spLocks noGrp="1" noChangeArrowheads="1"/>
          </p:cNvSpPr>
          <p:nvPr>
            <p:ph type="body" idx="1"/>
          </p:nvPr>
        </p:nvSpPr>
        <p:spPr/>
        <p:txBody>
          <a:bodyPr/>
          <a:lstStyle/>
          <a:p>
            <a:r>
              <a:rPr lang="en-US" sz="2800" dirty="0" smtClean="0"/>
              <a:t>Parallel Database –</a:t>
            </a:r>
          </a:p>
          <a:p>
            <a:pPr lvl="1">
              <a:buNone/>
            </a:pPr>
            <a:r>
              <a:rPr lang="en-US" sz="2000" dirty="0" smtClean="0"/>
              <a:t> Is a DBMS running across multiple processors and disks that is designed to perform tasks concurrently like</a:t>
            </a:r>
          </a:p>
          <a:p>
            <a:pPr lvl="2">
              <a:buNone/>
            </a:pPr>
            <a:r>
              <a:rPr lang="en-US" sz="1600" dirty="0" smtClean="0"/>
              <a:t> loading data,</a:t>
            </a:r>
          </a:p>
          <a:p>
            <a:pPr lvl="2">
              <a:buNone/>
            </a:pPr>
            <a:r>
              <a:rPr lang="en-US" sz="1600" dirty="0" smtClean="0"/>
              <a:t> building indexes,</a:t>
            </a:r>
          </a:p>
          <a:p>
            <a:pPr lvl="2">
              <a:buNone/>
            </a:pPr>
            <a:r>
              <a:rPr lang="en-US" sz="1600" dirty="0" smtClean="0"/>
              <a:t> and evaluating queries, </a:t>
            </a:r>
          </a:p>
          <a:p>
            <a:pPr lvl="1">
              <a:buNone/>
            </a:pPr>
            <a:r>
              <a:rPr lang="en-US" sz="2000" dirty="0" smtClean="0"/>
              <a:t>When  we have large databases and large numbers of transactions have to be executed per second.</a:t>
            </a:r>
          </a:p>
          <a:p>
            <a:pPr lvl="1">
              <a:buNone/>
            </a:pPr>
            <a:r>
              <a:rPr lang="en-US" sz="2000" dirty="0" smtClean="0"/>
              <a:t>Modern database system is working with an architecture where multiple CPUs are working in parallel on the database to provide the services.</a:t>
            </a:r>
            <a:endParaRPr lang="en-US" sz="2000" dirty="0"/>
          </a:p>
          <a:p>
            <a:pPr>
              <a:buFont typeface="Wingdings" pitchFamily="2" charset="2"/>
              <a:buNone/>
            </a:pPr>
            <a:endParaRPr lang="en-US" sz="2800" dirty="0"/>
          </a:p>
          <a:p>
            <a:pPr>
              <a:buFont typeface="Wingdings" pitchFamily="2" charset="2"/>
              <a:buNone/>
            </a:pPr>
            <a:r>
              <a:rPr lang="en-IN"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a:spLocks noGrp="1"/>
          </p:cNvSpPr>
          <p:nvPr>
            <p:ph type="dt" sz="half" idx="10"/>
          </p:nvPr>
        </p:nvSpPr>
        <p:spPr/>
        <p:txBody>
          <a:bodyPr/>
          <a:lstStyle/>
          <a:p>
            <a:r>
              <a:rPr lang="en-US" smtClean="0"/>
              <a:t>DBMS</a:t>
            </a:r>
            <a:endParaRPr lang="en-GB"/>
          </a:p>
        </p:txBody>
      </p:sp>
      <p:sp>
        <p:nvSpPr>
          <p:cNvPr id="68" name="Footer Placeholder 4"/>
          <p:cNvSpPr>
            <a:spLocks noGrp="1"/>
          </p:cNvSpPr>
          <p:nvPr>
            <p:ph type="ftr" sz="quarter" idx="11"/>
          </p:nvPr>
        </p:nvSpPr>
        <p:spPr/>
        <p:txBody>
          <a:bodyPr/>
          <a:lstStyle/>
          <a:p>
            <a:r>
              <a:rPr lang="en-GB" smtClean="0"/>
              <a:t>Snigdha Biswas</a:t>
            </a:r>
            <a:endParaRPr lang="en-GB"/>
          </a:p>
        </p:txBody>
      </p:sp>
      <p:sp>
        <p:nvSpPr>
          <p:cNvPr id="69" name="Slide Number Placeholder 5"/>
          <p:cNvSpPr>
            <a:spLocks noGrp="1"/>
          </p:cNvSpPr>
          <p:nvPr>
            <p:ph type="sldNum" sz="quarter" idx="12"/>
          </p:nvPr>
        </p:nvSpPr>
        <p:spPr/>
        <p:txBody>
          <a:bodyPr/>
          <a:lstStyle/>
          <a:p>
            <a:fld id="{F6582E3E-6543-432D-B0B4-BA874D61B4B9}" type="slidenum">
              <a:rPr lang="en-GB"/>
              <a:pPr/>
              <a:t>10</a:t>
            </a:fld>
            <a:endParaRPr lang="en-GB"/>
          </a:p>
        </p:txBody>
      </p:sp>
      <p:sp>
        <p:nvSpPr>
          <p:cNvPr id="316418" name="Rectangle 2"/>
          <p:cNvSpPr>
            <a:spLocks noGrp="1" noChangeArrowheads="1"/>
          </p:cNvSpPr>
          <p:nvPr>
            <p:ph type="title"/>
          </p:nvPr>
        </p:nvSpPr>
        <p:spPr/>
        <p:txBody>
          <a:bodyPr/>
          <a:lstStyle/>
          <a:p>
            <a:r>
              <a:rPr lang="en-US" dirty="0" smtClean="0"/>
              <a:t>PARALLEL DATABASE</a:t>
            </a:r>
            <a:endParaRPr lang="en-GB" dirty="0"/>
          </a:p>
        </p:txBody>
      </p:sp>
      <p:sp>
        <p:nvSpPr>
          <p:cNvPr id="316419" name="Rectangle 3"/>
          <p:cNvSpPr>
            <a:spLocks noGrp="1" noChangeArrowheads="1"/>
          </p:cNvSpPr>
          <p:nvPr>
            <p:ph type="body" idx="1"/>
          </p:nvPr>
        </p:nvSpPr>
        <p:spPr/>
        <p:txBody>
          <a:bodyPr/>
          <a:lstStyle/>
          <a:p>
            <a:pPr>
              <a:buNone/>
            </a:pPr>
            <a:r>
              <a:rPr lang="en-GB" sz="2000" dirty="0" smtClean="0"/>
              <a:t>Shared Disk Architecture –</a:t>
            </a:r>
          </a:p>
          <a:p>
            <a:pPr>
              <a:buNone/>
            </a:pPr>
            <a:r>
              <a:rPr lang="en-GB" sz="2000" dirty="0" smtClean="0"/>
              <a:t>Multiple CPUs are attached to an interconnection network</a:t>
            </a:r>
          </a:p>
          <a:p>
            <a:pPr>
              <a:buNone/>
            </a:pPr>
            <a:r>
              <a:rPr lang="en-GB" sz="2000" dirty="0" smtClean="0"/>
              <a:t>Each CPUs has its own memory but all have access to the same disk.</a:t>
            </a:r>
          </a:p>
          <a:p>
            <a:pPr>
              <a:buNone/>
            </a:pPr>
            <a:r>
              <a:rPr lang="en-GB" sz="2000" dirty="0" smtClean="0"/>
              <a:t>Memory is not shared amongst CPUs</a:t>
            </a:r>
          </a:p>
          <a:p>
            <a:pPr>
              <a:buNone/>
            </a:pPr>
            <a:r>
              <a:rPr lang="en-GB" sz="2000" dirty="0" smtClean="0"/>
              <a:t>Each node has its own copy of O.S. and DBMS.</a:t>
            </a:r>
          </a:p>
          <a:p>
            <a:pPr>
              <a:buNone/>
            </a:pPr>
            <a:r>
              <a:rPr lang="en-GB" sz="2000" dirty="0" smtClean="0"/>
              <a:t>It is loosely coupled architecture optimized for that application that are inherently centralized.</a:t>
            </a:r>
          </a:p>
          <a:p>
            <a:pPr>
              <a:buNone/>
            </a:pPr>
            <a:r>
              <a:rPr lang="en-GB" sz="2000" dirty="0" smtClean="0"/>
              <a:t>Each CPU can access all disks directly but each has its own private memory</a:t>
            </a:r>
          </a:p>
          <a:p>
            <a:pPr>
              <a:buNone/>
            </a:pPr>
            <a:r>
              <a:rPr lang="en-GB" sz="2000" dirty="0" smtClean="0"/>
              <a:t>Shared disk system are sometimes referred to as clusters.</a:t>
            </a:r>
          </a:p>
          <a:p>
            <a:pPr lvl="1">
              <a:buNone/>
            </a:pPr>
            <a:endParaRPr lang="en-GB" sz="1800" dirty="0" smtClean="0"/>
          </a:p>
          <a:p>
            <a:pPr lvl="1">
              <a:buNone/>
            </a:pPr>
            <a:endParaRPr lang="en-GB" sz="1800" dirty="0"/>
          </a:p>
        </p:txBody>
      </p:sp>
      <p:sp>
        <p:nvSpPr>
          <p:cNvPr id="316464" name="Text Box 48"/>
          <p:cNvSpPr txBox="1">
            <a:spLocks noChangeArrowheads="1"/>
          </p:cNvSpPr>
          <p:nvPr/>
        </p:nvSpPr>
        <p:spPr bwMode="auto">
          <a:xfrm>
            <a:off x="2346325" y="2541588"/>
            <a:ext cx="184150" cy="274637"/>
          </a:xfrm>
          <a:prstGeom prst="rect">
            <a:avLst/>
          </a:prstGeom>
          <a:noFill/>
          <a:ln w="25400">
            <a:noFill/>
            <a:miter lim="800000"/>
            <a:headEnd/>
            <a:tailEnd/>
          </a:ln>
          <a:effectLst/>
        </p:spPr>
        <p:txBody>
          <a:bodyPr wrap="none">
            <a:spAutoFit/>
          </a:bodyPr>
          <a:lstStyle/>
          <a:p>
            <a:pPr>
              <a:buFont typeface="Wingdings" pitchFamily="2" charset="2"/>
              <a:buNone/>
            </a:pPr>
            <a:endParaRPr lang="en-GB"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52DDAD8-B08F-4775-B025-2DAB018C0B8F}" type="slidenum">
              <a:rPr lang="en-GB"/>
              <a:pPr/>
              <a:t>11</a:t>
            </a:fld>
            <a:endParaRPr lang="en-GB"/>
          </a:p>
        </p:txBody>
      </p:sp>
      <p:sp>
        <p:nvSpPr>
          <p:cNvPr id="306178" name="Rectangle 2"/>
          <p:cNvSpPr>
            <a:spLocks noGrp="1" noChangeArrowheads="1"/>
          </p:cNvSpPr>
          <p:nvPr>
            <p:ph type="title"/>
          </p:nvPr>
        </p:nvSpPr>
        <p:spPr/>
        <p:txBody>
          <a:bodyPr/>
          <a:lstStyle/>
          <a:p>
            <a:r>
              <a:rPr lang="en-US" dirty="0" smtClean="0"/>
              <a:t>PARALLEL DATABASE</a:t>
            </a:r>
            <a:endParaRPr lang="en-GB" dirty="0"/>
          </a:p>
        </p:txBody>
      </p:sp>
      <p:sp>
        <p:nvSpPr>
          <p:cNvPr id="306179" name="Rectangle 3"/>
          <p:cNvSpPr>
            <a:spLocks noGrp="1" noChangeArrowheads="1"/>
          </p:cNvSpPr>
          <p:nvPr>
            <p:ph type="body" idx="1"/>
          </p:nvPr>
        </p:nvSpPr>
        <p:spPr/>
        <p:txBody>
          <a:bodyPr/>
          <a:lstStyle/>
          <a:p>
            <a:pPr>
              <a:lnSpc>
                <a:spcPct val="90000"/>
              </a:lnSpc>
            </a:pPr>
            <a:r>
              <a:rPr lang="en-US" sz="2800" dirty="0" smtClean="0"/>
              <a:t>Advantages of shared disk Architecture –</a:t>
            </a:r>
          </a:p>
          <a:p>
            <a:pPr lvl="1">
              <a:lnSpc>
                <a:spcPct val="90000"/>
              </a:lnSpc>
            </a:pPr>
            <a:r>
              <a:rPr lang="en-US" sz="2400" dirty="0" smtClean="0"/>
              <a:t>The interconnection network is no longer a bottle neck as each CPU has its own memory</a:t>
            </a:r>
          </a:p>
          <a:p>
            <a:pPr lvl="1">
              <a:lnSpc>
                <a:spcPct val="90000"/>
              </a:lnSpc>
            </a:pPr>
            <a:endParaRPr lang="en-US" sz="2400" dirty="0" smtClean="0"/>
          </a:p>
          <a:p>
            <a:pPr lvl="1">
              <a:lnSpc>
                <a:spcPct val="90000"/>
              </a:lnSpc>
            </a:pPr>
            <a:r>
              <a:rPr lang="en-US" sz="2400" dirty="0" smtClean="0"/>
              <a:t>Load balancing is easy </a:t>
            </a:r>
          </a:p>
          <a:p>
            <a:pPr lvl="1">
              <a:lnSpc>
                <a:spcPct val="90000"/>
              </a:lnSpc>
            </a:pPr>
            <a:endParaRPr lang="en-US" sz="2400" dirty="0" smtClean="0"/>
          </a:p>
          <a:p>
            <a:pPr lvl="1">
              <a:lnSpc>
                <a:spcPct val="90000"/>
              </a:lnSpc>
            </a:pPr>
            <a:r>
              <a:rPr lang="en-US" sz="2400" dirty="0" smtClean="0"/>
              <a:t>Better fault tolerance.</a:t>
            </a:r>
          </a:p>
          <a:p>
            <a:pPr lvl="1">
              <a:lnSpc>
                <a:spcPct val="90000"/>
              </a:lnSpc>
            </a:pPr>
            <a:endParaRPr lang="en-US" sz="1600" dirty="0" smtClean="0"/>
          </a:p>
          <a:p>
            <a:pPr lvl="1">
              <a:lnSpc>
                <a:spcPct val="90000"/>
              </a:lnSpc>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69D17B8-83BF-4232-B913-7DB22014EBAA}" type="slidenum">
              <a:rPr lang="en-GB"/>
              <a:pPr/>
              <a:t>12</a:t>
            </a:fld>
            <a:endParaRPr lang="en-GB"/>
          </a:p>
        </p:txBody>
      </p:sp>
      <p:sp>
        <p:nvSpPr>
          <p:cNvPr id="307202" name="Rectangle 2"/>
          <p:cNvSpPr>
            <a:spLocks noGrp="1" noChangeArrowheads="1"/>
          </p:cNvSpPr>
          <p:nvPr>
            <p:ph type="title"/>
          </p:nvPr>
        </p:nvSpPr>
        <p:spPr/>
        <p:txBody>
          <a:bodyPr/>
          <a:lstStyle/>
          <a:p>
            <a:r>
              <a:rPr lang="en-US" dirty="0" smtClean="0"/>
              <a:t>PARALLEL DATABASE</a:t>
            </a:r>
            <a:endParaRPr lang="en-GB" dirty="0"/>
          </a:p>
        </p:txBody>
      </p:sp>
      <p:sp>
        <p:nvSpPr>
          <p:cNvPr id="307203" name="Rectangle 3"/>
          <p:cNvSpPr>
            <a:spLocks noGrp="1" noChangeArrowheads="1"/>
          </p:cNvSpPr>
          <p:nvPr>
            <p:ph type="body" idx="1"/>
          </p:nvPr>
        </p:nvSpPr>
        <p:spPr/>
        <p:txBody>
          <a:bodyPr/>
          <a:lstStyle/>
          <a:p>
            <a:r>
              <a:rPr lang="en-US" sz="2800" dirty="0" smtClean="0"/>
              <a:t>Disadvantage of shared disk architecture –</a:t>
            </a:r>
          </a:p>
          <a:p>
            <a:pPr lvl="1"/>
            <a:r>
              <a:rPr lang="en-US" sz="2400" dirty="0" smtClean="0"/>
              <a:t>As the number of CPUs increases, problems of interference and memory contentions also increases.</a:t>
            </a:r>
          </a:p>
          <a:p>
            <a:pPr lvl="1"/>
            <a:endParaRPr lang="en-US" sz="2400" dirty="0" smtClean="0"/>
          </a:p>
          <a:p>
            <a:pPr lvl="1"/>
            <a:endParaRPr lang="en-US" sz="2400" dirty="0" smtClean="0"/>
          </a:p>
          <a:p>
            <a:pPr lvl="1"/>
            <a:r>
              <a:rPr lang="en-US" sz="2400" dirty="0" smtClean="0"/>
              <a:t>It has scalability problems also.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934F64C-1F0B-432F-BB1D-936C2020CC10}" type="slidenum">
              <a:rPr lang="en-GB"/>
              <a:pPr/>
              <a:t>13</a:t>
            </a:fld>
            <a:endParaRPr lang="en-GB"/>
          </a:p>
        </p:txBody>
      </p:sp>
      <p:sp>
        <p:nvSpPr>
          <p:cNvPr id="313346" name="Rectangle 2"/>
          <p:cNvSpPr>
            <a:spLocks noGrp="1" noChangeArrowheads="1"/>
          </p:cNvSpPr>
          <p:nvPr>
            <p:ph type="title"/>
          </p:nvPr>
        </p:nvSpPr>
        <p:spPr/>
        <p:txBody>
          <a:bodyPr/>
          <a:lstStyle/>
          <a:p>
            <a:r>
              <a:rPr lang="en-US" dirty="0" smtClean="0"/>
              <a:t>PARALLEL DATABASE</a:t>
            </a:r>
            <a:endParaRPr lang="en-GB" dirty="0"/>
          </a:p>
        </p:txBody>
      </p:sp>
      <p:sp>
        <p:nvSpPr>
          <p:cNvPr id="313347" name="Rectangle 3"/>
          <p:cNvSpPr>
            <a:spLocks noGrp="1" noChangeArrowheads="1"/>
          </p:cNvSpPr>
          <p:nvPr>
            <p:ph type="body" idx="1"/>
          </p:nvPr>
        </p:nvSpPr>
        <p:spPr/>
        <p:txBody>
          <a:bodyPr/>
          <a:lstStyle/>
          <a:p>
            <a:r>
              <a:rPr lang="en-US" sz="2400" dirty="0" smtClean="0"/>
              <a:t>Shared-Nothing Architecture –</a:t>
            </a:r>
          </a:p>
          <a:p>
            <a:pPr lvl="1"/>
            <a:r>
              <a:rPr lang="en-US" sz="2000" dirty="0" smtClean="0"/>
              <a:t>It is a multiprocessor architecture, in which each processor has its own memory and disk storage.</a:t>
            </a:r>
          </a:p>
          <a:p>
            <a:pPr lvl="1"/>
            <a:r>
              <a:rPr lang="en-US" sz="2000" dirty="0" smtClean="0"/>
              <a:t>Multiple CPUs are attached to an interconnection network through a node.</a:t>
            </a:r>
          </a:p>
          <a:p>
            <a:pPr lvl="1"/>
            <a:r>
              <a:rPr lang="en-US" sz="2000" dirty="0" smtClean="0"/>
              <a:t>No two CPUs can access the same disk area</a:t>
            </a:r>
          </a:p>
          <a:p>
            <a:pPr lvl="1">
              <a:buNone/>
            </a:pPr>
            <a:r>
              <a:rPr lang="en-US" sz="2000" dirty="0" smtClean="0"/>
              <a:t>    There is no sharing of memory or disk resources</a:t>
            </a:r>
          </a:p>
          <a:p>
            <a:pPr lvl="1">
              <a:buNone/>
            </a:pPr>
            <a:r>
              <a:rPr lang="en-US" sz="2000" dirty="0" smtClean="0"/>
              <a:t>    Each CPU has its own copy of OS and DBMS</a:t>
            </a:r>
          </a:p>
          <a:p>
            <a:pPr lvl="1">
              <a:buNone/>
            </a:pPr>
            <a:r>
              <a:rPr lang="en-US" sz="2000" dirty="0" smtClean="0"/>
              <a:t>This architecture is also known as Massively Parallel Processing (MPP).</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pPr>
              <a:buNone/>
            </a:pPr>
            <a:r>
              <a:rPr lang="en-IN" sz="2000" dirty="0" smtClean="0"/>
              <a:t>  </a:t>
            </a:r>
            <a:r>
              <a:rPr lang="en-IN" sz="2400" dirty="0" smtClean="0"/>
              <a:t> In this scheme, CPUs sharing responsibility for database services usually split up the data among themselves.</a:t>
            </a:r>
          </a:p>
          <a:p>
            <a:pPr>
              <a:buNone/>
            </a:pPr>
            <a:endParaRPr lang="en-IN" sz="2400" dirty="0" smtClean="0"/>
          </a:p>
          <a:p>
            <a:pPr>
              <a:buNone/>
            </a:pPr>
            <a:endParaRPr lang="en-IN" sz="2400" dirty="0" smtClean="0"/>
          </a:p>
          <a:p>
            <a:pPr>
              <a:buNone/>
            </a:pPr>
            <a:r>
              <a:rPr lang="en-IN" sz="2400" dirty="0" smtClean="0"/>
              <a:t>   CPUs now perform transactions and queries by dividing the work and communicating at rate of Mbps.</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Advantages of Shared-nothing architecture –</a:t>
            </a:r>
          </a:p>
          <a:p>
            <a:pPr lvl="1"/>
            <a:r>
              <a:rPr lang="en-IN" sz="2000" dirty="0" smtClean="0"/>
              <a:t>Better scalability as no sharing of resources is done</a:t>
            </a:r>
          </a:p>
          <a:p>
            <a:pPr lvl="1"/>
            <a:endParaRPr lang="en-IN" sz="2000" dirty="0" smtClean="0"/>
          </a:p>
          <a:p>
            <a:pPr lvl="1"/>
            <a:r>
              <a:rPr lang="en-IN" sz="2000" dirty="0" smtClean="0"/>
              <a:t>More no of CPUs can be added as these systems provide linear speed up and linear scale up properties.</a:t>
            </a:r>
          </a:p>
          <a:p>
            <a:pPr lvl="1"/>
            <a:endParaRPr lang="en-IN" sz="2000" dirty="0" smtClean="0"/>
          </a:p>
          <a:p>
            <a:pPr lvl="1"/>
            <a:r>
              <a:rPr lang="en-IN" sz="2000" dirty="0" smtClean="0"/>
              <a:t>Only queries, access to non-local disk and result sets pass through the interconnection network. This minimizes network references.</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400" dirty="0" smtClean="0"/>
              <a:t>Disadvantages of Shared-nothing Architecture </a:t>
            </a:r>
            <a:r>
              <a:rPr lang="en-IN" dirty="0" smtClean="0"/>
              <a:t>–</a:t>
            </a:r>
          </a:p>
          <a:p>
            <a:pPr lvl="1"/>
            <a:r>
              <a:rPr lang="en-IN" sz="2000" dirty="0" smtClean="0"/>
              <a:t>Communication costs are higher as sending data involves software inter connection at both ends.</a:t>
            </a:r>
          </a:p>
          <a:p>
            <a:pPr lvl="1"/>
            <a:r>
              <a:rPr lang="en-IN" sz="2000" dirty="0" smtClean="0"/>
              <a:t>Cost of non-local disk access are higher than the cost of shared disk architecture</a:t>
            </a:r>
          </a:p>
          <a:p>
            <a:pPr lvl="1"/>
            <a:r>
              <a:rPr lang="en-IN" sz="2000" dirty="0" smtClean="0"/>
              <a:t>Adding more CPUs and disk means that the data may need to be redistributed and reorganized</a:t>
            </a:r>
          </a:p>
          <a:p>
            <a:r>
              <a:rPr lang="en-IN" sz="2000" dirty="0" smtClean="0"/>
              <a:t>This technology is typically used for very large databases or the systems that have to process thousands of transactions per seconds. A parallel DBMS can use the underlying architecture to improve the performance of complex query execution using parallel scan, join, and sort technique.</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Parallel Query Evaluation –</a:t>
            </a:r>
          </a:p>
          <a:p>
            <a:r>
              <a:rPr lang="en-IN" dirty="0" smtClean="0"/>
              <a:t>The cost of parallel evaluation includes</a:t>
            </a:r>
          </a:p>
          <a:p>
            <a:pPr lvl="1"/>
            <a:r>
              <a:rPr lang="en-IN" dirty="0" smtClean="0"/>
              <a:t>(a) Start-up cost – cost of initiating the operation at multiple processor</a:t>
            </a:r>
          </a:p>
          <a:p>
            <a:pPr lvl="1"/>
            <a:endParaRPr lang="en-IN" dirty="0" smtClean="0"/>
          </a:p>
          <a:p>
            <a:pPr lvl="1"/>
            <a:r>
              <a:rPr lang="en-IN" dirty="0" smtClean="0"/>
              <a:t>(b) Skew in the distribution of work amongst the processors. Some processors get a large number of </a:t>
            </a:r>
            <a:r>
              <a:rPr lang="en-IN" dirty="0" err="1" smtClean="0"/>
              <a:t>tuples</a:t>
            </a:r>
            <a:r>
              <a:rPr lang="en-IN" dirty="0" smtClean="0"/>
              <a:t> than others </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 c )  Contention – Resource like memory, disks, networks results in delay</a:t>
            </a:r>
          </a:p>
          <a:p>
            <a:endParaRPr lang="en-IN" sz="2800" dirty="0" smtClean="0"/>
          </a:p>
          <a:p>
            <a:r>
              <a:rPr lang="en-IN" sz="2800" dirty="0" smtClean="0"/>
              <a:t>(d) Cost of assembling – Includes the final result by transmitting partial results from each processor .</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Time taken by the parallel operation  is given by</a:t>
            </a:r>
          </a:p>
          <a:p>
            <a:r>
              <a:rPr lang="en-IN" dirty="0" err="1" smtClean="0"/>
              <a:t>Tpart</a:t>
            </a:r>
            <a:r>
              <a:rPr lang="en-IN" dirty="0" smtClean="0"/>
              <a:t> + </a:t>
            </a:r>
            <a:r>
              <a:rPr lang="en-IN" dirty="0" err="1" smtClean="0"/>
              <a:t>Tasm</a:t>
            </a:r>
            <a:r>
              <a:rPr lang="en-IN" dirty="0" smtClean="0"/>
              <a:t> + max (To, T1,…..Tn-1 )</a:t>
            </a:r>
          </a:p>
          <a:p>
            <a:r>
              <a:rPr lang="en-IN" dirty="0" err="1" smtClean="0"/>
              <a:t>Tpart</a:t>
            </a:r>
            <a:r>
              <a:rPr lang="en-IN" dirty="0" smtClean="0"/>
              <a:t> –time for partitioning relation</a:t>
            </a:r>
          </a:p>
          <a:p>
            <a:r>
              <a:rPr lang="en-IN" dirty="0" err="1" smtClean="0"/>
              <a:t>Tasm</a:t>
            </a:r>
            <a:r>
              <a:rPr lang="en-IN" dirty="0" smtClean="0"/>
              <a:t> – time for assembling results</a:t>
            </a:r>
          </a:p>
          <a:p>
            <a:r>
              <a:rPr lang="en-IN" dirty="0" smtClean="0"/>
              <a:t>Ti – Time taken for the operation at processor Pi</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7473ABC1-7896-450B-8B68-78E8C21171F5}" type="slidenum">
              <a:rPr lang="en-GB"/>
              <a:pPr/>
              <a:t>2</a:t>
            </a:fld>
            <a:endParaRPr lang="en-GB"/>
          </a:p>
        </p:txBody>
      </p:sp>
      <p:sp>
        <p:nvSpPr>
          <p:cNvPr id="300034" name="Rectangle 2"/>
          <p:cNvSpPr>
            <a:spLocks noGrp="1" noChangeArrowheads="1"/>
          </p:cNvSpPr>
          <p:nvPr>
            <p:ph type="title"/>
          </p:nvPr>
        </p:nvSpPr>
        <p:spPr/>
        <p:txBody>
          <a:bodyPr/>
          <a:lstStyle/>
          <a:p>
            <a:r>
              <a:rPr lang="en-US" dirty="0" smtClean="0"/>
              <a:t>PARALLEL DATABASE</a:t>
            </a:r>
            <a:endParaRPr lang="en-GB" dirty="0"/>
          </a:p>
        </p:txBody>
      </p:sp>
      <p:sp>
        <p:nvSpPr>
          <p:cNvPr id="300035" name="Rectangle 3"/>
          <p:cNvSpPr>
            <a:spLocks noGrp="1" noChangeArrowheads="1"/>
          </p:cNvSpPr>
          <p:nvPr>
            <p:ph type="body" idx="1"/>
          </p:nvPr>
        </p:nvSpPr>
        <p:spPr/>
        <p:txBody>
          <a:bodyPr/>
          <a:lstStyle/>
          <a:p>
            <a:pPr lvl="1">
              <a:lnSpc>
                <a:spcPct val="90000"/>
              </a:lnSpc>
              <a:buNone/>
            </a:pPr>
            <a:r>
              <a:rPr lang="en-US" sz="2400" dirty="0" smtClean="0"/>
              <a:t>CPUs are working in parallel and located in the same building and communicating with each other at a very high speed  - called the parallel database.</a:t>
            </a:r>
          </a:p>
          <a:p>
            <a:pPr lvl="1">
              <a:lnSpc>
                <a:spcPct val="90000"/>
              </a:lnSpc>
              <a:buNone/>
            </a:pPr>
            <a:r>
              <a:rPr lang="en-US" sz="2400" dirty="0" smtClean="0"/>
              <a:t>Parallel system improves processing and I/O speed by using multiple CPUs and disk in parallel.</a:t>
            </a:r>
          </a:p>
          <a:p>
            <a:pPr lvl="1">
              <a:lnSpc>
                <a:spcPct val="90000"/>
              </a:lnSpc>
              <a:buNone/>
            </a:pPr>
            <a:r>
              <a:rPr lang="en-US" sz="2400" dirty="0" smtClean="0"/>
              <a:t>Parallel processing divides a large task into many smaller tasks and executes the smaller tasks concurrently on several CPUs  and completes it more quickly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400" dirty="0" smtClean="0"/>
              <a:t>If we assume that </a:t>
            </a:r>
            <a:r>
              <a:rPr lang="en-IN" sz="2400" dirty="0" err="1" smtClean="0"/>
              <a:t>tuples</a:t>
            </a:r>
            <a:r>
              <a:rPr lang="en-IN" sz="2400" dirty="0" smtClean="0"/>
              <a:t> are distributed without skew, the number of </a:t>
            </a:r>
            <a:r>
              <a:rPr lang="en-IN" sz="2400" dirty="0" err="1" smtClean="0"/>
              <a:t>tuples</a:t>
            </a:r>
            <a:r>
              <a:rPr lang="en-IN" sz="2400" dirty="0" smtClean="0"/>
              <a:t> sent to each of the processor can be estimated as 1/n of the total number of </a:t>
            </a:r>
            <a:r>
              <a:rPr lang="en-IN" sz="2400" dirty="0" err="1" smtClean="0"/>
              <a:t>tuples</a:t>
            </a:r>
            <a:r>
              <a:rPr lang="en-IN" sz="2400" dirty="0" smtClean="0"/>
              <a:t>.</a:t>
            </a:r>
          </a:p>
          <a:p>
            <a:r>
              <a:rPr lang="en-IN" sz="2400" dirty="0" smtClean="0"/>
              <a:t>Even though breaking down of a single query into a number of parallel steps reduces the size of the average step, it is the time for processing the single slowest step that determines the time taken for processing query as a whole .</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Advantage of Parallel Processing –</a:t>
            </a:r>
          </a:p>
          <a:p>
            <a:r>
              <a:rPr lang="en-IN" sz="2800" dirty="0" smtClean="0"/>
              <a:t>There are many advantages of parallel database like –</a:t>
            </a:r>
          </a:p>
          <a:p>
            <a:pPr lvl="1"/>
            <a:r>
              <a:rPr lang="en-IN" sz="2400" dirty="0" smtClean="0"/>
              <a:t>1. Parallel database has increased the throughput – more number of tasks can be completed in a given time interval  in parallel database.</a:t>
            </a:r>
          </a:p>
          <a:p>
            <a:pPr lvl="1"/>
            <a:r>
              <a:rPr lang="en-IN" sz="2400" dirty="0" smtClean="0"/>
              <a:t>2.Parallel database improves response time- the amount of time needed  is reduced with the use of parallel database to. complete a single task</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pPr lvl="1"/>
            <a:r>
              <a:rPr lang="en-IN" dirty="0" smtClean="0"/>
              <a:t>3. Increased availability – If a site containing a relation goes down, the relation continues to be available if a copy is maintained at another site.</a:t>
            </a:r>
          </a:p>
          <a:p>
            <a:pPr lvl="1"/>
            <a:r>
              <a:rPr lang="en-IN" dirty="0" smtClean="0"/>
              <a:t>4. It is possible to serve large numbers of users.</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Disadvantages of Parallel Databases-</a:t>
            </a:r>
          </a:p>
          <a:p>
            <a:pPr lvl="1"/>
            <a:r>
              <a:rPr lang="en-IN" sz="2400" dirty="0" smtClean="0"/>
              <a:t>1. The start up costs are comparatively high.</a:t>
            </a:r>
          </a:p>
          <a:p>
            <a:pPr lvl="1"/>
            <a:r>
              <a:rPr lang="en-IN" sz="2400" dirty="0" smtClean="0"/>
              <a:t>2. Interference problem – Existing CPUs get slowdown as more CPUs are added, due to increased contention of memory and network bandwidth. </a:t>
            </a:r>
          </a:p>
          <a:p>
            <a:pPr lvl="1"/>
            <a:r>
              <a:rPr lang="en-IN" sz="2400" dirty="0" smtClean="0"/>
              <a:t>3. Data skew- Multiple  disk  contain partitions with widely varying number of </a:t>
            </a:r>
            <a:r>
              <a:rPr lang="en-IN" sz="2400" dirty="0" err="1" smtClean="0"/>
              <a:t>tuples</a:t>
            </a:r>
            <a:r>
              <a:rPr lang="en-IN" sz="2400" dirty="0" smtClean="0"/>
              <a:t>. Skew causes CPUs dealing with large partitions to become performance bottleneck.</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Elements of Parallel Database Processing.</a:t>
            </a:r>
          </a:p>
          <a:p>
            <a:pPr lvl="1"/>
            <a:r>
              <a:rPr lang="en-IN" dirty="0" smtClean="0"/>
              <a:t>1. Speed – up.</a:t>
            </a:r>
          </a:p>
          <a:p>
            <a:pPr lvl="1"/>
            <a:r>
              <a:rPr lang="en-IN" dirty="0" smtClean="0"/>
              <a:t>2. Scale – up</a:t>
            </a:r>
          </a:p>
          <a:p>
            <a:pPr lvl="1"/>
            <a:r>
              <a:rPr lang="en-IN" dirty="0" smtClean="0"/>
              <a:t>3. Synchronization.</a:t>
            </a:r>
          </a:p>
          <a:p>
            <a:pPr lvl="1"/>
            <a:r>
              <a:rPr lang="en-IN" dirty="0" smtClean="0"/>
              <a:t>4. Locking.</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 Speed-up ( </a:t>
            </a:r>
            <a:r>
              <a:rPr lang="en-IN" dirty="0" err="1" smtClean="0"/>
              <a:t>Sk</a:t>
            </a:r>
            <a:r>
              <a:rPr lang="en-IN" dirty="0" smtClean="0"/>
              <a:t>) : </a:t>
            </a:r>
          </a:p>
          <a:p>
            <a:pPr lvl="1"/>
            <a:r>
              <a:rPr lang="en-IN" dirty="0" smtClean="0"/>
              <a:t>It is the property of running  a given task in less time by increasing the degree of parallelism.</a:t>
            </a:r>
          </a:p>
          <a:p>
            <a:pPr lvl="1"/>
            <a:r>
              <a:rPr lang="en-IN" dirty="0" smtClean="0"/>
              <a:t>            </a:t>
            </a:r>
            <a:r>
              <a:rPr lang="en-IN" dirty="0" err="1" smtClean="0"/>
              <a:t>Sk</a:t>
            </a:r>
            <a:r>
              <a:rPr lang="en-IN" dirty="0" smtClean="0"/>
              <a:t> = Ts / </a:t>
            </a:r>
            <a:r>
              <a:rPr lang="en-IN" dirty="0" err="1" smtClean="0"/>
              <a:t>Tp</a:t>
            </a:r>
            <a:endParaRPr lang="en-IN" dirty="0" smtClean="0"/>
          </a:p>
          <a:p>
            <a:pPr lvl="1"/>
            <a:r>
              <a:rPr lang="en-IN" dirty="0" smtClean="0"/>
              <a:t>Where  Ts = Time serial execution.</a:t>
            </a:r>
          </a:p>
          <a:p>
            <a:pPr lvl="1"/>
            <a:r>
              <a:rPr lang="en-IN" dirty="0" smtClean="0"/>
              <a:t>              </a:t>
            </a:r>
            <a:r>
              <a:rPr lang="en-IN" dirty="0" err="1" smtClean="0"/>
              <a:t>Tp</a:t>
            </a:r>
            <a:r>
              <a:rPr lang="en-IN" dirty="0" smtClean="0"/>
              <a:t> = Time parallel execution</a:t>
            </a:r>
          </a:p>
          <a:p>
            <a:pPr lvl="1"/>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Scale – up :</a:t>
            </a:r>
          </a:p>
          <a:p>
            <a:pPr lvl="1"/>
            <a:r>
              <a:rPr lang="en-IN" sz="2400" dirty="0" smtClean="0"/>
              <a:t>Ability  of handling larger tasks by increasing the degree of parallelism in the same time period as the original system.</a:t>
            </a:r>
          </a:p>
          <a:p>
            <a:pPr lvl="1"/>
            <a:r>
              <a:rPr lang="en-IN" sz="2400" dirty="0" smtClean="0"/>
              <a:t>         Scale –up =  </a:t>
            </a:r>
            <a:r>
              <a:rPr lang="en-IN" sz="2400" dirty="0" err="1" smtClean="0"/>
              <a:t>Vp</a:t>
            </a:r>
            <a:r>
              <a:rPr lang="en-IN" sz="2400" dirty="0" smtClean="0"/>
              <a:t> / Vo </a:t>
            </a:r>
          </a:p>
          <a:p>
            <a:pPr lvl="1"/>
            <a:r>
              <a:rPr lang="en-IN" sz="2400" dirty="0" smtClean="0"/>
              <a:t>        </a:t>
            </a:r>
            <a:r>
              <a:rPr lang="en-IN" sz="2400" dirty="0" err="1" smtClean="0"/>
              <a:t>Vp</a:t>
            </a:r>
            <a:r>
              <a:rPr lang="en-IN" sz="2400" dirty="0" smtClean="0"/>
              <a:t> = Parallel or large processing volume</a:t>
            </a:r>
          </a:p>
          <a:p>
            <a:pPr lvl="1"/>
            <a:r>
              <a:rPr lang="en-IN" sz="2400" dirty="0" smtClean="0"/>
              <a:t>         Vo = Original or small processing volume</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Synchronization : It means the coordination of concurrent tasks for successful operation of parallel database. It depends upon</a:t>
            </a:r>
          </a:p>
          <a:p>
            <a:pPr lvl="1"/>
            <a:r>
              <a:rPr lang="en-IN" sz="2400" dirty="0" smtClean="0"/>
              <a:t>Amount of resources (CPUs, memory etc )</a:t>
            </a:r>
          </a:p>
          <a:p>
            <a:pPr lvl="1"/>
            <a:r>
              <a:rPr lang="en-IN" sz="2400" dirty="0" smtClean="0"/>
              <a:t>Number of users or tasks working on this resources.</a:t>
            </a:r>
          </a:p>
          <a:p>
            <a:r>
              <a:rPr lang="en-IN" sz="2800" dirty="0" smtClean="0"/>
              <a:t>More are the concurrent tasks more synchronization is required to coordinate these larger number of tasks</a:t>
            </a:r>
            <a:r>
              <a:rPr lang="en-IN" dirty="0" smtClean="0"/>
              <a:t>.</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Locking –</a:t>
            </a:r>
          </a:p>
          <a:p>
            <a:pPr lvl="1"/>
            <a:r>
              <a:rPr lang="en-IN" dirty="0" smtClean="0"/>
              <a:t>It is defined as a method of synchronising current tasks.</a:t>
            </a:r>
          </a:p>
          <a:p>
            <a:pPr lvl="1"/>
            <a:r>
              <a:rPr lang="en-IN" dirty="0" smtClean="0"/>
              <a:t>A distributed Lock Manager (DLM) is used for external locking. DLM is a part OS.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Parallelism in Query –</a:t>
            </a:r>
          </a:p>
          <a:p>
            <a:pPr lvl="1"/>
            <a:r>
              <a:rPr lang="en-IN" dirty="0" smtClean="0"/>
              <a:t>Real challenge is to allow parallel execution of multiple queries by decomposing into parts that act in parallel. This is achieved by shared-nothing architecture.</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9AED5002-F29B-4353-B071-1EFC96C8C109}" type="slidenum">
              <a:rPr lang="en-GB"/>
              <a:pPr/>
              <a:t>3</a:t>
            </a:fld>
            <a:endParaRPr lang="en-GB"/>
          </a:p>
        </p:txBody>
      </p:sp>
      <p:sp>
        <p:nvSpPr>
          <p:cNvPr id="301058" name="Rectangle 2"/>
          <p:cNvSpPr>
            <a:spLocks noGrp="1" noChangeArrowheads="1"/>
          </p:cNvSpPr>
          <p:nvPr>
            <p:ph type="title"/>
          </p:nvPr>
        </p:nvSpPr>
        <p:spPr/>
        <p:txBody>
          <a:bodyPr/>
          <a:lstStyle/>
          <a:p>
            <a:r>
              <a:rPr lang="en-US" dirty="0" smtClean="0"/>
              <a:t>PARALLEL DATABASE</a:t>
            </a:r>
            <a:endParaRPr lang="en-GB" dirty="0"/>
          </a:p>
        </p:txBody>
      </p:sp>
      <p:sp>
        <p:nvSpPr>
          <p:cNvPr id="301059" name="Rectangle 3"/>
          <p:cNvSpPr>
            <a:spLocks noGrp="1" noChangeArrowheads="1"/>
          </p:cNvSpPr>
          <p:nvPr>
            <p:ph type="body" idx="1"/>
          </p:nvPr>
        </p:nvSpPr>
        <p:spPr/>
        <p:txBody>
          <a:bodyPr/>
          <a:lstStyle/>
          <a:p>
            <a:pPr>
              <a:lnSpc>
                <a:spcPct val="90000"/>
              </a:lnSpc>
            </a:pPr>
            <a:r>
              <a:rPr lang="en-US" dirty="0" smtClean="0"/>
              <a:t>A distributed database system is a database that is physically stored on several computer systems across various sites connected through the network.</a:t>
            </a:r>
          </a:p>
          <a:p>
            <a:pPr>
              <a:lnSpc>
                <a:spcPct val="90000"/>
              </a:lnSpc>
            </a:pPr>
            <a:r>
              <a:rPr lang="en-US" dirty="0" smtClean="0"/>
              <a:t>The computer system in a distributed system does not share main memory or disks. The computer may vary in size and function also.</a:t>
            </a:r>
            <a:endParaRPr lang="en-US" dirty="0"/>
          </a:p>
          <a:p>
            <a:pPr lvl="1">
              <a:lnSpc>
                <a:spcPct val="90000"/>
              </a:lnSpc>
              <a:buFont typeface="Wingdings" pitchFamily="2" charset="2"/>
              <a:buNone/>
            </a:pPr>
            <a:r>
              <a:rPr lang="en-US" dirty="0"/>
              <a:t>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Parallelism in queries has been achieved by following methods.</a:t>
            </a:r>
          </a:p>
          <a:p>
            <a:pPr lvl="1"/>
            <a:r>
              <a:rPr lang="en-IN" dirty="0" smtClean="0"/>
              <a:t>1. I/O parallelism</a:t>
            </a:r>
          </a:p>
          <a:p>
            <a:pPr lvl="1"/>
            <a:r>
              <a:rPr lang="en-IN" dirty="0" smtClean="0"/>
              <a:t>2. Intra- query parallelism</a:t>
            </a:r>
          </a:p>
          <a:p>
            <a:pPr lvl="1"/>
            <a:r>
              <a:rPr lang="en-IN" dirty="0" smtClean="0"/>
              <a:t>3. Inter- query parallelism</a:t>
            </a:r>
          </a:p>
          <a:p>
            <a:pPr lvl="1"/>
            <a:r>
              <a:rPr lang="en-IN" dirty="0" smtClean="0"/>
              <a:t>4. Intra- operation parallelism.</a:t>
            </a:r>
          </a:p>
          <a:p>
            <a:pPr lvl="1"/>
            <a:r>
              <a:rPr lang="en-IN" dirty="0" smtClean="0"/>
              <a:t>5. Inter – operation parallelism. </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I/O parallelism – </a:t>
            </a:r>
          </a:p>
          <a:p>
            <a:pPr lvl="1"/>
            <a:r>
              <a:rPr lang="en-IN" dirty="0" smtClean="0"/>
              <a:t>In which  the relations are partitioned on multiple disks so as to reduce the retrieval time of relation from the disk. Input data is partitioned and each partition is processed in parallel.</a:t>
            </a:r>
          </a:p>
          <a:p>
            <a:pPr lvl="1"/>
            <a:r>
              <a:rPr lang="en-IN" dirty="0" smtClean="0"/>
              <a:t>Results are combined after the processing of all partitioned data. </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sz="2800" dirty="0" smtClean="0"/>
              <a:t>Intra – query  Parallelism –</a:t>
            </a:r>
          </a:p>
          <a:p>
            <a:pPr lvl="1"/>
            <a:r>
              <a:rPr lang="en-IN" sz="2400" dirty="0" smtClean="0"/>
              <a:t>Execution of a single query in parallel on multiple CPUs using shared-nothing parallel architecture . It has two approaches</a:t>
            </a:r>
          </a:p>
          <a:p>
            <a:pPr lvl="2"/>
            <a:r>
              <a:rPr lang="en-IN" sz="2000" dirty="0" smtClean="0"/>
              <a:t>1. First approach – CPU can execute the same task against some portion of the data</a:t>
            </a:r>
          </a:p>
          <a:p>
            <a:pPr lvl="2"/>
            <a:r>
              <a:rPr lang="en-IN" sz="2000" dirty="0" smtClean="0"/>
              <a:t>2. Second approach – The task can be divided into different subtasks with each CPUs executing a different subtask.</a:t>
            </a:r>
          </a:p>
          <a:p>
            <a:pPr lvl="1"/>
            <a:r>
              <a:rPr lang="en-IN" dirty="0" smtClean="0"/>
              <a:t>In both the cases data must be divided amongst the disk in appropriate manner.</a:t>
            </a:r>
          </a:p>
          <a:p>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Inter – query parallelism –</a:t>
            </a:r>
          </a:p>
          <a:p>
            <a:pPr lvl="1"/>
            <a:r>
              <a:rPr lang="en-IN" dirty="0" smtClean="0"/>
              <a:t>Multiple transactions are executed in parallel by each CPU. Also known as parallel transaction processing. DBMS uses transaction dispatching. The incoming requests are routed to the least busy CPU. Overall work load is kept balanced. Another method can be used here is efficient lock management. </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Intra-operation parallelism –</a:t>
            </a:r>
          </a:p>
          <a:p>
            <a:pPr lvl="1"/>
            <a:r>
              <a:rPr lang="en-IN" dirty="0" smtClean="0"/>
              <a:t>In which every operation of a individual task such as sorting, joins, projections are performed in a parallel manner.</a:t>
            </a:r>
          </a:p>
          <a:p>
            <a:pPr lvl="1"/>
            <a:r>
              <a:rPr lang="en-IN" dirty="0" smtClean="0"/>
              <a:t>Number of operations in a typical query is small compared to number of </a:t>
            </a:r>
            <a:r>
              <a:rPr lang="en-IN" dirty="0" err="1" smtClean="0"/>
              <a:t>tuples</a:t>
            </a:r>
            <a:r>
              <a:rPr lang="en-IN" dirty="0" smtClean="0"/>
              <a:t> processed by each operation, intra-operation parallelism scales better with increasing parallelism.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Inter – operation Parallelism –</a:t>
            </a:r>
          </a:p>
          <a:p>
            <a:pPr lvl="1"/>
            <a:r>
              <a:rPr lang="en-IN" dirty="0" smtClean="0"/>
              <a:t>When different operations in a query expression are executed in parallel. Two types</a:t>
            </a:r>
          </a:p>
          <a:p>
            <a:pPr lvl="2"/>
            <a:r>
              <a:rPr lang="en-IN" dirty="0" smtClean="0"/>
              <a:t>( 1) Pipelined parallelism</a:t>
            </a:r>
          </a:p>
          <a:p>
            <a:pPr lvl="2"/>
            <a:endParaRPr lang="en-IN" dirty="0" smtClean="0"/>
          </a:p>
          <a:p>
            <a:pPr lvl="2"/>
            <a:r>
              <a:rPr lang="en-IN" dirty="0" smtClean="0"/>
              <a:t>( 2 ) Independent parallelism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Pipelined Parallelism – </a:t>
            </a:r>
          </a:p>
          <a:p>
            <a:pPr lvl="1"/>
            <a:r>
              <a:rPr lang="en-IN" dirty="0" smtClean="0"/>
              <a:t>The output </a:t>
            </a:r>
            <a:r>
              <a:rPr lang="en-IN" dirty="0" err="1" smtClean="0"/>
              <a:t>tuples</a:t>
            </a:r>
            <a:r>
              <a:rPr lang="en-IN" dirty="0" smtClean="0"/>
              <a:t> of one operation are consumed by second operation, even before the first operation has not produced the entire set of </a:t>
            </a:r>
            <a:r>
              <a:rPr lang="en-IN" dirty="0" err="1" smtClean="0"/>
              <a:t>tuples</a:t>
            </a:r>
            <a:r>
              <a:rPr lang="en-IN" dirty="0" smtClean="0"/>
              <a:t> in its output.</a:t>
            </a:r>
          </a:p>
          <a:p>
            <a:pPr lvl="1"/>
            <a:r>
              <a:rPr lang="en-IN" dirty="0" smtClean="0"/>
              <a:t>These two operations can be run on two separate CPUs.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DATABASE</a:t>
            </a:r>
            <a:endParaRPr lang="en-IN" dirty="0"/>
          </a:p>
        </p:txBody>
      </p:sp>
      <p:sp>
        <p:nvSpPr>
          <p:cNvPr id="3" name="Content Placeholder 2"/>
          <p:cNvSpPr>
            <a:spLocks noGrp="1"/>
          </p:cNvSpPr>
          <p:nvPr>
            <p:ph idx="1"/>
          </p:nvPr>
        </p:nvSpPr>
        <p:spPr/>
        <p:txBody>
          <a:bodyPr/>
          <a:lstStyle/>
          <a:p>
            <a:r>
              <a:rPr lang="en-IN" dirty="0" smtClean="0"/>
              <a:t>Independent parallelism –</a:t>
            </a:r>
          </a:p>
          <a:p>
            <a:pPr lvl="2"/>
            <a:r>
              <a:rPr lang="en-IN" dirty="0" smtClean="0"/>
              <a:t>Operations in a query expressions that do not depend on another can be executed in parallel. </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37</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C1F51918-A3B6-45FF-BD8F-7144FDF13FBA}" type="slidenum">
              <a:rPr lang="en-GB"/>
              <a:pPr/>
              <a:t>4</a:t>
            </a:fld>
            <a:endParaRPr lang="en-GB"/>
          </a:p>
        </p:txBody>
      </p:sp>
      <p:sp>
        <p:nvSpPr>
          <p:cNvPr id="303106" name="Rectangle 2"/>
          <p:cNvSpPr>
            <a:spLocks noGrp="1" noChangeArrowheads="1"/>
          </p:cNvSpPr>
          <p:nvPr>
            <p:ph type="title"/>
          </p:nvPr>
        </p:nvSpPr>
        <p:spPr/>
        <p:txBody>
          <a:bodyPr/>
          <a:lstStyle/>
          <a:p>
            <a:r>
              <a:rPr lang="en-US" dirty="0" smtClean="0"/>
              <a:t>PARALLEL DATABASE</a:t>
            </a:r>
            <a:endParaRPr lang="en-GB" dirty="0"/>
          </a:p>
        </p:txBody>
      </p:sp>
      <p:sp>
        <p:nvSpPr>
          <p:cNvPr id="303107" name="Rectangle 3"/>
          <p:cNvSpPr>
            <a:spLocks noGrp="1" noChangeArrowheads="1"/>
          </p:cNvSpPr>
          <p:nvPr>
            <p:ph type="body" idx="1"/>
          </p:nvPr>
        </p:nvSpPr>
        <p:spPr/>
        <p:txBody>
          <a:bodyPr/>
          <a:lstStyle/>
          <a:p>
            <a:r>
              <a:rPr lang="en-US" sz="2400" dirty="0" smtClean="0"/>
              <a:t>The main difference between the two is –</a:t>
            </a:r>
          </a:p>
          <a:p>
            <a:r>
              <a:rPr lang="en-US" sz="2400" dirty="0" smtClean="0"/>
              <a:t>Former is tightly coupled and later is loosely coupled.</a:t>
            </a:r>
          </a:p>
          <a:p>
            <a:r>
              <a:rPr lang="en-US" sz="2400" dirty="0" smtClean="0"/>
              <a:t>Distributed databases are geographically separated, separately administered and have a slower inter connection,</a:t>
            </a:r>
          </a:p>
          <a:p>
            <a:r>
              <a:rPr lang="en-US" sz="2400" dirty="0" smtClean="0"/>
              <a:t>Another major difference is that we differentiate between local and global transaction in a distributed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45C38F5D-D928-4344-ACB1-EB198B8FCA64}" type="slidenum">
              <a:rPr lang="en-GB"/>
              <a:pPr/>
              <a:t>5</a:t>
            </a:fld>
            <a:endParaRPr lang="en-GB"/>
          </a:p>
        </p:txBody>
      </p:sp>
      <p:sp>
        <p:nvSpPr>
          <p:cNvPr id="304130" name="Rectangle 2"/>
          <p:cNvSpPr>
            <a:spLocks noGrp="1" noChangeArrowheads="1"/>
          </p:cNvSpPr>
          <p:nvPr>
            <p:ph type="title"/>
          </p:nvPr>
        </p:nvSpPr>
        <p:spPr/>
        <p:txBody>
          <a:bodyPr/>
          <a:lstStyle/>
          <a:p>
            <a:r>
              <a:rPr lang="en-US" dirty="0" smtClean="0"/>
              <a:t>PARALLEL DATABASE</a:t>
            </a:r>
            <a:endParaRPr lang="en-GB" dirty="0"/>
          </a:p>
        </p:txBody>
      </p:sp>
      <p:sp>
        <p:nvSpPr>
          <p:cNvPr id="304131" name="Rectangle 3"/>
          <p:cNvSpPr>
            <a:spLocks noGrp="1" noChangeArrowheads="1"/>
          </p:cNvSpPr>
          <p:nvPr>
            <p:ph type="body" idx="1"/>
          </p:nvPr>
        </p:nvSpPr>
        <p:spPr/>
        <p:txBody>
          <a:bodyPr/>
          <a:lstStyle/>
          <a:p>
            <a:r>
              <a:rPr lang="en-US" dirty="0" smtClean="0"/>
              <a:t>Design of Parallel Databases –</a:t>
            </a:r>
          </a:p>
          <a:p>
            <a:r>
              <a:rPr lang="en-US" dirty="0" smtClean="0"/>
              <a:t>There are three main architectural design for parallel DBMS</a:t>
            </a:r>
          </a:p>
          <a:p>
            <a:pPr lvl="1"/>
            <a:r>
              <a:rPr lang="en-US" dirty="0" smtClean="0"/>
              <a:t>(a) Shared Memory Architecture</a:t>
            </a:r>
          </a:p>
          <a:p>
            <a:pPr lvl="1"/>
            <a:r>
              <a:rPr lang="en-US" dirty="0" smtClean="0"/>
              <a:t>(b) Shared Disk Architecture</a:t>
            </a:r>
          </a:p>
          <a:p>
            <a:pPr lvl="1"/>
            <a:r>
              <a:rPr lang="en-US" dirty="0" smtClean="0"/>
              <a:t>(c ) Shared Nothing Architecture</a:t>
            </a:r>
          </a:p>
          <a:p>
            <a:endParaRPr lang="en-US"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FFD79FBA-E5F5-46D8-8A29-FA267ECFF956}" type="slidenum">
              <a:rPr lang="en-GB"/>
              <a:pPr/>
              <a:t>6</a:t>
            </a:fld>
            <a:endParaRPr lang="en-GB"/>
          </a:p>
        </p:txBody>
      </p:sp>
      <p:sp>
        <p:nvSpPr>
          <p:cNvPr id="293890" name="Rectangle 2"/>
          <p:cNvSpPr>
            <a:spLocks noGrp="1" noChangeArrowheads="1"/>
          </p:cNvSpPr>
          <p:nvPr>
            <p:ph type="title"/>
          </p:nvPr>
        </p:nvSpPr>
        <p:spPr>
          <a:xfrm>
            <a:off x="685800" y="152400"/>
            <a:ext cx="7772400" cy="1143000"/>
          </a:xfrm>
        </p:spPr>
        <p:txBody>
          <a:bodyPr/>
          <a:lstStyle/>
          <a:p>
            <a:r>
              <a:rPr lang="en-US" sz="4000" dirty="0" smtClean="0"/>
              <a:t>PARALLEL DATABASE</a:t>
            </a:r>
            <a:endParaRPr lang="en-IN" sz="4000" dirty="0"/>
          </a:p>
        </p:txBody>
      </p:sp>
      <p:sp>
        <p:nvSpPr>
          <p:cNvPr id="293891" name="Rectangle 3"/>
          <p:cNvSpPr>
            <a:spLocks noGrp="1" noChangeArrowheads="1"/>
          </p:cNvSpPr>
          <p:nvPr>
            <p:ph type="body" idx="1"/>
          </p:nvPr>
        </p:nvSpPr>
        <p:spPr>
          <a:xfrm>
            <a:off x="685800" y="1676400"/>
            <a:ext cx="7772400" cy="4114800"/>
          </a:xfrm>
        </p:spPr>
        <p:txBody>
          <a:bodyPr/>
          <a:lstStyle/>
          <a:p>
            <a:pPr>
              <a:lnSpc>
                <a:spcPct val="90000"/>
              </a:lnSpc>
            </a:pPr>
            <a:endParaRPr lang="en-US" dirty="0"/>
          </a:p>
          <a:p>
            <a:pPr>
              <a:lnSpc>
                <a:spcPct val="90000"/>
              </a:lnSpc>
            </a:pPr>
            <a:r>
              <a:rPr lang="en-US" sz="2800" dirty="0" smtClean="0"/>
              <a:t>Shared Memory Architecture –</a:t>
            </a:r>
          </a:p>
          <a:p>
            <a:pPr lvl="1">
              <a:lnSpc>
                <a:spcPct val="90000"/>
              </a:lnSpc>
            </a:pPr>
            <a:r>
              <a:rPr lang="en-US" sz="2400" dirty="0" smtClean="0"/>
              <a:t>There are many CPUs that are attached to an inter connection network.</a:t>
            </a:r>
          </a:p>
          <a:p>
            <a:pPr lvl="1">
              <a:lnSpc>
                <a:spcPct val="90000"/>
              </a:lnSpc>
            </a:pPr>
            <a:r>
              <a:rPr lang="en-US" sz="2400" dirty="0" smtClean="0"/>
              <a:t>They can share a single or global main memory and common disk arrays.</a:t>
            </a:r>
          </a:p>
          <a:p>
            <a:pPr lvl="1">
              <a:lnSpc>
                <a:spcPct val="90000"/>
              </a:lnSpc>
              <a:buNone/>
            </a:pPr>
            <a:endParaRPr lang="en-US" sz="2400" dirty="0" smtClean="0"/>
          </a:p>
          <a:p>
            <a:pPr lvl="1">
              <a:lnSpc>
                <a:spcPct val="90000"/>
              </a:lnSpc>
            </a:pPr>
            <a:r>
              <a:rPr lang="en-US" sz="2400" dirty="0" smtClean="0"/>
              <a:t>Multithreaded DBMS can support this multiple processors.</a:t>
            </a:r>
            <a:endParaRPr lang="en-US" sz="2400" dirty="0"/>
          </a:p>
          <a:p>
            <a:pPr lvl="1">
              <a:lnSpc>
                <a:spcPct val="90000"/>
              </a:lnSpc>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549BFDB-46A6-436B-B35A-0450BA2623F5}" type="slidenum">
              <a:rPr lang="en-GB"/>
              <a:pPr/>
              <a:t>7</a:t>
            </a:fld>
            <a:endParaRPr lang="en-GB"/>
          </a:p>
        </p:txBody>
      </p:sp>
      <p:sp>
        <p:nvSpPr>
          <p:cNvPr id="294914" name="Rectangle 2"/>
          <p:cNvSpPr>
            <a:spLocks noGrp="1" noChangeArrowheads="1"/>
          </p:cNvSpPr>
          <p:nvPr>
            <p:ph type="title"/>
          </p:nvPr>
        </p:nvSpPr>
        <p:spPr/>
        <p:txBody>
          <a:bodyPr/>
          <a:lstStyle/>
          <a:p>
            <a:r>
              <a:rPr lang="en-US" sz="4000" dirty="0" smtClean="0"/>
              <a:t>PARALLEL DATABASE</a:t>
            </a:r>
            <a:endParaRPr lang="en-IN" sz="4000" dirty="0"/>
          </a:p>
        </p:txBody>
      </p:sp>
      <p:sp>
        <p:nvSpPr>
          <p:cNvPr id="294915" name="Rectangle 3"/>
          <p:cNvSpPr>
            <a:spLocks noGrp="1" noChangeArrowheads="1"/>
          </p:cNvSpPr>
          <p:nvPr>
            <p:ph type="body" idx="1"/>
          </p:nvPr>
        </p:nvSpPr>
        <p:spPr/>
        <p:txBody>
          <a:bodyPr/>
          <a:lstStyle/>
          <a:p>
            <a:pPr lvl="1">
              <a:lnSpc>
                <a:spcPct val="90000"/>
              </a:lnSpc>
              <a:buNone/>
            </a:pPr>
            <a:r>
              <a:rPr lang="en-US" sz="2400" dirty="0" smtClean="0"/>
              <a:t>This shared memory is a tightly coupled architecture in which multiple CPUs share memory.</a:t>
            </a:r>
          </a:p>
          <a:p>
            <a:pPr lvl="1">
              <a:lnSpc>
                <a:spcPct val="90000"/>
              </a:lnSpc>
              <a:buNone/>
            </a:pPr>
            <a:endParaRPr lang="en-US" sz="2400" dirty="0" smtClean="0"/>
          </a:p>
          <a:p>
            <a:pPr lvl="1">
              <a:lnSpc>
                <a:spcPct val="90000"/>
              </a:lnSpc>
              <a:buNone/>
            </a:pPr>
            <a:endParaRPr lang="en-US" sz="2400" dirty="0" smtClean="0"/>
          </a:p>
          <a:p>
            <a:pPr lvl="1">
              <a:lnSpc>
                <a:spcPct val="90000"/>
              </a:lnSpc>
              <a:buNone/>
            </a:pPr>
            <a:r>
              <a:rPr lang="en-US" sz="2400" dirty="0" smtClean="0"/>
              <a:t>It is also known as ‘SYMETRIC MULTIPROCESSING’ (SMP).</a:t>
            </a:r>
          </a:p>
          <a:p>
            <a:pPr lvl="1">
              <a:lnSpc>
                <a:spcPct val="90000"/>
              </a:lnSpc>
              <a:buNone/>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53FC45C-7E6F-4104-8C85-6CE63F259397}" type="slidenum">
              <a:rPr lang="en-GB"/>
              <a:pPr/>
              <a:t>8</a:t>
            </a:fld>
            <a:endParaRPr lang="en-GB"/>
          </a:p>
        </p:txBody>
      </p:sp>
      <p:sp>
        <p:nvSpPr>
          <p:cNvPr id="314370" name="Rectangle 1026"/>
          <p:cNvSpPr>
            <a:spLocks noGrp="1" noChangeArrowheads="1"/>
          </p:cNvSpPr>
          <p:nvPr>
            <p:ph type="title"/>
          </p:nvPr>
        </p:nvSpPr>
        <p:spPr/>
        <p:txBody>
          <a:bodyPr/>
          <a:lstStyle/>
          <a:p>
            <a:r>
              <a:rPr lang="en-US" dirty="0" smtClean="0"/>
              <a:t>PARALLEL DATABASE</a:t>
            </a:r>
            <a:endParaRPr lang="en-GB" dirty="0"/>
          </a:p>
        </p:txBody>
      </p:sp>
      <p:sp>
        <p:nvSpPr>
          <p:cNvPr id="314371" name="Rectangle 1027"/>
          <p:cNvSpPr>
            <a:spLocks noGrp="1" noChangeArrowheads="1"/>
          </p:cNvSpPr>
          <p:nvPr>
            <p:ph type="body" idx="1"/>
          </p:nvPr>
        </p:nvSpPr>
        <p:spPr/>
        <p:txBody>
          <a:bodyPr/>
          <a:lstStyle/>
          <a:p>
            <a:r>
              <a:rPr lang="en-US" dirty="0" smtClean="0"/>
              <a:t>Advantages of Shared Memory Architecture –</a:t>
            </a:r>
          </a:p>
          <a:p>
            <a:pPr lvl="1"/>
            <a:r>
              <a:rPr lang="en-US" dirty="0" smtClean="0"/>
              <a:t>1. High Speed data access for a limited no of processors</a:t>
            </a:r>
          </a:p>
          <a:p>
            <a:pPr lvl="1">
              <a:buNone/>
            </a:pPr>
            <a:endParaRPr lang="en-US" dirty="0" smtClean="0"/>
          </a:p>
          <a:p>
            <a:pPr lvl="1"/>
            <a:r>
              <a:rPr lang="en-US" dirty="0" smtClean="0"/>
              <a:t>2. Communication is efficient, lesser overheads.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F892D8D-D9F5-4F83-86D5-EB21FB3E01D5}" type="slidenum">
              <a:rPr lang="en-GB"/>
              <a:pPr/>
              <a:t>9</a:t>
            </a:fld>
            <a:endParaRPr lang="en-GB"/>
          </a:p>
        </p:txBody>
      </p:sp>
      <p:sp>
        <p:nvSpPr>
          <p:cNvPr id="315394" name="Rectangle 2"/>
          <p:cNvSpPr>
            <a:spLocks noGrp="1" noChangeArrowheads="1"/>
          </p:cNvSpPr>
          <p:nvPr>
            <p:ph type="title"/>
          </p:nvPr>
        </p:nvSpPr>
        <p:spPr/>
        <p:txBody>
          <a:bodyPr/>
          <a:lstStyle/>
          <a:p>
            <a:r>
              <a:rPr lang="en-US" dirty="0" smtClean="0"/>
              <a:t>PARALLEL DATABASE</a:t>
            </a:r>
            <a:endParaRPr lang="en-GB" dirty="0"/>
          </a:p>
        </p:txBody>
      </p:sp>
      <p:sp>
        <p:nvSpPr>
          <p:cNvPr id="315395" name="Rectangle 3"/>
          <p:cNvSpPr>
            <a:spLocks noGrp="1" noChangeArrowheads="1"/>
          </p:cNvSpPr>
          <p:nvPr>
            <p:ph type="body" idx="1"/>
          </p:nvPr>
        </p:nvSpPr>
        <p:spPr/>
        <p:txBody>
          <a:bodyPr/>
          <a:lstStyle/>
          <a:p>
            <a:r>
              <a:rPr lang="en-US" dirty="0" smtClean="0"/>
              <a:t>Disadvantages of Shared Memory Architecture –</a:t>
            </a:r>
          </a:p>
          <a:p>
            <a:pPr lvl="1"/>
            <a:r>
              <a:rPr lang="en-US" dirty="0" smtClean="0"/>
              <a:t>It is not scalable beyond 80 to 100 CPUs in parallel as the inter connection network is shared by all CPUs.</a:t>
            </a:r>
          </a:p>
          <a:p>
            <a:pPr lvl="1"/>
            <a:r>
              <a:rPr lang="en-US" dirty="0" smtClean="0"/>
              <a:t>The bus or the interconnection network becomes a bottleneck as the number of CPUs increases.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13928</TotalTime>
  <Words>2005</Words>
  <Application>Microsoft Office PowerPoint</Application>
  <PresentationFormat>On-screen Show (4:3)</PresentationFormat>
  <Paragraphs>308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 Unicode MS</vt:lpstr>
      <vt:lpstr>Batang</vt:lpstr>
      <vt:lpstr>Courier New</vt:lpstr>
      <vt:lpstr>Times New Roman</vt:lpstr>
      <vt:lpstr>Wingdings</vt:lpstr>
      <vt:lpstr>Default Design</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lpstr>PARALLEL DATABASE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365</cp:revision>
  <dcterms:created xsi:type="dcterms:W3CDTF">2007-10-01T11:10:55Z</dcterms:created>
  <dcterms:modified xsi:type="dcterms:W3CDTF">2017-04-20T18:17:57Z</dcterms:modified>
</cp:coreProperties>
</file>