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62" r:id="rId2"/>
    <p:sldId id="368"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436" r:id="rId36"/>
    <p:sldId id="437" r:id="rId37"/>
    <p:sldId id="440" r:id="rId38"/>
    <p:sldId id="441" r:id="rId39"/>
    <p:sldId id="442" r:id="rId40"/>
    <p:sldId id="443" r:id="rId41"/>
    <p:sldId id="444" r:id="rId42"/>
    <p:sldId id="445" r:id="rId43"/>
    <p:sldId id="446" r:id="rId44"/>
    <p:sldId id="447" r:id="rId45"/>
    <p:sldId id="448" r:id="rId46"/>
    <p:sldId id="449" r:id="rId47"/>
    <p:sldId id="450" r:id="rId48"/>
    <p:sldId id="454" r:id="rId49"/>
    <p:sldId id="455" r:id="rId50"/>
    <p:sldId id="452" r:id="rId51"/>
    <p:sldId id="453" r:id="rId52"/>
    <p:sldId id="456" r:id="rId53"/>
    <p:sldId id="457" r:id="rId54"/>
    <p:sldId id="458" r:id="rId55"/>
    <p:sldId id="372" r:id="rId56"/>
    <p:sldId id="363" r:id="rId57"/>
    <p:sldId id="364" r:id="rId58"/>
    <p:sldId id="380" r:id="rId59"/>
    <p:sldId id="381" r:id="rId60"/>
    <p:sldId id="382" r:id="rId61"/>
    <p:sldId id="374" r:id="rId62"/>
    <p:sldId id="375" r:id="rId63"/>
    <p:sldId id="379" r:id="rId64"/>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5pPr>
    <a:lvl6pPr marL="2286000" algn="l" defTabSz="914400" rtl="0" eaLnBrk="1" latinLnBrk="0" hangingPunct="1">
      <a:defRPr sz="1400" kern="1200">
        <a:solidFill>
          <a:schemeClr val="tx1"/>
        </a:solidFill>
        <a:latin typeface="Batang" pitchFamily="18" charset="-127"/>
        <a:ea typeface="+mn-ea"/>
        <a:cs typeface="+mn-cs"/>
      </a:defRPr>
    </a:lvl6pPr>
    <a:lvl7pPr marL="2743200" algn="l" defTabSz="914400" rtl="0" eaLnBrk="1" latinLnBrk="0" hangingPunct="1">
      <a:defRPr sz="1400" kern="1200">
        <a:solidFill>
          <a:schemeClr val="tx1"/>
        </a:solidFill>
        <a:latin typeface="Batang" pitchFamily="18" charset="-127"/>
        <a:ea typeface="+mn-ea"/>
        <a:cs typeface="+mn-cs"/>
      </a:defRPr>
    </a:lvl7pPr>
    <a:lvl8pPr marL="3200400" algn="l" defTabSz="914400" rtl="0" eaLnBrk="1" latinLnBrk="0" hangingPunct="1">
      <a:defRPr sz="1400" kern="1200">
        <a:solidFill>
          <a:schemeClr val="tx1"/>
        </a:solidFill>
        <a:latin typeface="Batang" pitchFamily="18" charset="-127"/>
        <a:ea typeface="+mn-ea"/>
        <a:cs typeface="+mn-cs"/>
      </a:defRPr>
    </a:lvl8pPr>
    <a:lvl9pPr marL="3657600" algn="l" defTabSz="914400" rtl="0" eaLnBrk="1" latinLnBrk="0" hangingPunct="1">
      <a:defRPr sz="1400" kern="1200">
        <a:solidFill>
          <a:schemeClr val="tx1"/>
        </a:solidFill>
        <a:latin typeface="Batang" pitchFamily="18" charset="-127"/>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5" autoAdjust="0"/>
  </p:normalViewPr>
  <p:slideViewPr>
    <p:cSldViewPr>
      <p:cViewPr varScale="1">
        <p:scale>
          <a:sx n="60" d="100"/>
          <a:sy n="60" d="100"/>
        </p:scale>
        <p:origin x="1386"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200">
                <a:latin typeface="Times New Roman" charset="0"/>
              </a:defRPr>
            </a:lvl1pPr>
          </a:lstStyle>
          <a:p>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Times New Roman" charset="0"/>
              </a:defRPr>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sz="1200">
                <a:latin typeface="Times New Roman" charset="0"/>
              </a:defRPr>
            </a:lvl1pPr>
          </a:lstStyle>
          <a:p>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Times New Roman" charset="0"/>
              </a:defRPr>
            </a:lvl1pPr>
          </a:lstStyle>
          <a:p>
            <a:fld id="{EF0C8147-C5B4-4C85-94A4-3A3C969E2540}" type="slidenum">
              <a:rPr lang="en-GB"/>
              <a:pPr/>
              <a:t>‹#›</a:t>
            </a:fld>
            <a:endParaRPr lang="en-GB"/>
          </a:p>
        </p:txBody>
      </p:sp>
    </p:spTree>
    <p:extLst>
      <p:ext uri="{BB962C8B-B14F-4D97-AF65-F5344CB8AC3E}">
        <p14:creationId xmlns:p14="http://schemas.microsoft.com/office/powerpoint/2010/main" val="3107578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0C8147-C5B4-4C85-94A4-3A3C969E2540}" type="slidenum">
              <a:rPr lang="en-GB" smtClean="0"/>
              <a:pPr/>
              <a:t>2</a:t>
            </a:fld>
            <a:endParaRPr lang="en-GB"/>
          </a:p>
        </p:txBody>
      </p:sp>
    </p:spTree>
    <p:extLst>
      <p:ext uri="{BB962C8B-B14F-4D97-AF65-F5344CB8AC3E}">
        <p14:creationId xmlns:p14="http://schemas.microsoft.com/office/powerpoint/2010/main" val="34175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0C8147-C5B4-4C85-94A4-3A3C969E2540}" type="slidenum">
              <a:rPr lang="en-GB" smtClean="0"/>
              <a:pPr/>
              <a:t>25</a:t>
            </a:fld>
            <a:endParaRPr lang="en-GB"/>
          </a:p>
        </p:txBody>
      </p:sp>
    </p:spTree>
    <p:extLst>
      <p:ext uri="{BB962C8B-B14F-4D97-AF65-F5344CB8AC3E}">
        <p14:creationId xmlns:p14="http://schemas.microsoft.com/office/powerpoint/2010/main" val="17526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67D115A8-A801-4495-8A56-5DE7B31863E5}"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817D12DF-D1B3-4286-8565-59610B2B3B5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ABD06844-0FAC-4086-92AC-BA8B2ADF4526}"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0F80523F-6DED-4E0F-8A24-2892005C311F}"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A09D6C0B-C449-4893-A09E-958B05A75542}"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DDAE4A2E-DE1D-43A0-AD62-9424728B207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r>
              <a:rPr lang="en-US" smtClean="0"/>
              <a:t>DBMS</a:t>
            </a:r>
            <a:endParaRPr lang="en-GB"/>
          </a:p>
        </p:txBody>
      </p:sp>
      <p:sp>
        <p:nvSpPr>
          <p:cNvPr id="8" name="Footer Placeholder 7"/>
          <p:cNvSpPr>
            <a:spLocks noGrp="1"/>
          </p:cNvSpPr>
          <p:nvPr>
            <p:ph type="ftr" sz="quarter" idx="11"/>
          </p:nvPr>
        </p:nvSpPr>
        <p:spPr/>
        <p:txBody>
          <a:bodyPr/>
          <a:lstStyle>
            <a:lvl1pPr>
              <a:defRPr/>
            </a:lvl1pPr>
          </a:lstStyle>
          <a:p>
            <a:r>
              <a:rPr lang="en-GB" smtClean="0"/>
              <a:t>Snigdha Biswas</a:t>
            </a:r>
            <a:endParaRPr lang="en-GB"/>
          </a:p>
        </p:txBody>
      </p:sp>
      <p:sp>
        <p:nvSpPr>
          <p:cNvPr id="9" name="Slide Number Placeholder 8"/>
          <p:cNvSpPr>
            <a:spLocks noGrp="1"/>
          </p:cNvSpPr>
          <p:nvPr>
            <p:ph type="sldNum" sz="quarter" idx="12"/>
          </p:nvPr>
        </p:nvSpPr>
        <p:spPr/>
        <p:txBody>
          <a:bodyPr/>
          <a:lstStyle>
            <a:lvl1pPr>
              <a:defRPr/>
            </a:lvl1pPr>
          </a:lstStyle>
          <a:p>
            <a:fld id="{25415E80-2709-4086-8F07-2D6613CD4E32}"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r>
              <a:rPr lang="en-US" smtClean="0"/>
              <a:t>DBMS</a:t>
            </a:r>
            <a:endParaRPr lang="en-GB"/>
          </a:p>
        </p:txBody>
      </p:sp>
      <p:sp>
        <p:nvSpPr>
          <p:cNvPr id="4" name="Footer Placeholder 3"/>
          <p:cNvSpPr>
            <a:spLocks noGrp="1"/>
          </p:cNvSpPr>
          <p:nvPr>
            <p:ph type="ftr" sz="quarter" idx="11"/>
          </p:nvPr>
        </p:nvSpPr>
        <p:spPr/>
        <p:txBody>
          <a:bodyPr/>
          <a:lstStyle>
            <a:lvl1pPr>
              <a:defRPr/>
            </a:lvl1pPr>
          </a:lstStyle>
          <a:p>
            <a:r>
              <a:rPr lang="en-GB" smtClean="0"/>
              <a:t>Snigdha Biswas</a:t>
            </a:r>
            <a:endParaRPr lang="en-GB"/>
          </a:p>
        </p:txBody>
      </p:sp>
      <p:sp>
        <p:nvSpPr>
          <p:cNvPr id="5" name="Slide Number Placeholder 4"/>
          <p:cNvSpPr>
            <a:spLocks noGrp="1"/>
          </p:cNvSpPr>
          <p:nvPr>
            <p:ph type="sldNum" sz="quarter" idx="12"/>
          </p:nvPr>
        </p:nvSpPr>
        <p:spPr/>
        <p:txBody>
          <a:bodyPr/>
          <a:lstStyle>
            <a:lvl1pPr>
              <a:defRPr/>
            </a:lvl1pPr>
          </a:lstStyle>
          <a:p>
            <a:fld id="{A743ED38-EBCC-484A-8E17-5BF5E64B6536}"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DBMS</a:t>
            </a:r>
            <a:endParaRPr lang="en-GB"/>
          </a:p>
        </p:txBody>
      </p:sp>
      <p:sp>
        <p:nvSpPr>
          <p:cNvPr id="3" name="Footer Placeholder 2"/>
          <p:cNvSpPr>
            <a:spLocks noGrp="1"/>
          </p:cNvSpPr>
          <p:nvPr>
            <p:ph type="ftr" sz="quarter" idx="11"/>
          </p:nvPr>
        </p:nvSpPr>
        <p:spPr/>
        <p:txBody>
          <a:bodyPr/>
          <a:lstStyle>
            <a:lvl1pPr>
              <a:defRPr/>
            </a:lvl1pPr>
          </a:lstStyle>
          <a:p>
            <a:r>
              <a:rPr lang="en-GB" smtClean="0"/>
              <a:t>Snigdha Biswas</a:t>
            </a:r>
            <a:endParaRPr lang="en-GB"/>
          </a:p>
        </p:txBody>
      </p:sp>
      <p:sp>
        <p:nvSpPr>
          <p:cNvPr id="4" name="Slide Number Placeholder 3"/>
          <p:cNvSpPr>
            <a:spLocks noGrp="1"/>
          </p:cNvSpPr>
          <p:nvPr>
            <p:ph type="sldNum" sz="quarter" idx="12"/>
          </p:nvPr>
        </p:nvSpPr>
        <p:spPr/>
        <p:txBody>
          <a:bodyPr/>
          <a:lstStyle>
            <a:lvl1pPr>
              <a:defRPr/>
            </a:lvl1pPr>
          </a:lstStyle>
          <a:p>
            <a:fld id="{815BE90B-43B5-42F9-A880-3C3862B2517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319DD65D-9C32-4D6B-BD19-65B4A6D623CA}"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B9A9718C-5BA7-4452-A428-FC989CDA4B8F}"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a:latin typeface="Times New Roman" charset="0"/>
              </a:defRPr>
            </a:lvl1pPr>
          </a:lstStyle>
          <a:p>
            <a:r>
              <a:rPr lang="en-US" smtClean="0"/>
              <a:t>DBMS</a:t>
            </a: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a:latin typeface="Times New Roman" charset="0"/>
              </a:defRPr>
            </a:lvl1pPr>
          </a:lstStyle>
          <a:p>
            <a:r>
              <a:rPr lang="en-GB" smtClean="0"/>
              <a:t>Snigdha Biswas</a:t>
            </a: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a:latin typeface="Times New Roman" charset="0"/>
              </a:defRPr>
            </a:lvl1pPr>
          </a:lstStyle>
          <a:p>
            <a:fld id="{737C4E69-B946-4773-8D63-9BCE7CA219FA}"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Courier New" pitchFamily="49" charset="0"/>
        </a:defRPr>
      </a:lvl2pPr>
      <a:lvl3pPr algn="ctr" rtl="0" fontAlgn="base">
        <a:spcBef>
          <a:spcPct val="0"/>
        </a:spcBef>
        <a:spcAft>
          <a:spcPct val="0"/>
        </a:spcAft>
        <a:defRPr sz="4400" b="1">
          <a:solidFill>
            <a:schemeClr val="tx2"/>
          </a:solidFill>
          <a:latin typeface="Courier New" pitchFamily="49" charset="0"/>
        </a:defRPr>
      </a:lvl3pPr>
      <a:lvl4pPr algn="ctr" rtl="0" fontAlgn="base">
        <a:spcBef>
          <a:spcPct val="0"/>
        </a:spcBef>
        <a:spcAft>
          <a:spcPct val="0"/>
        </a:spcAft>
        <a:defRPr sz="4400" b="1">
          <a:solidFill>
            <a:schemeClr val="tx2"/>
          </a:solidFill>
          <a:latin typeface="Courier New" pitchFamily="49" charset="0"/>
        </a:defRPr>
      </a:lvl4pPr>
      <a:lvl5pPr algn="ctr" rtl="0" fontAlgn="base">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fontAlgn="base">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800">
          <a:solidFill>
            <a:schemeClr val="tx1"/>
          </a:solidFill>
          <a:latin typeface="+mn-lt"/>
        </a:defRPr>
      </a:lvl2pPr>
      <a:lvl3pPr marL="1143000" indent="-228600" algn="l" rtl="0" fontAlgn="base">
        <a:spcBef>
          <a:spcPct val="20000"/>
        </a:spcBef>
        <a:spcAft>
          <a:spcPct val="0"/>
        </a:spcAft>
        <a:buFont typeface="Wingdings" pitchFamily="2" charset="2"/>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E60DCDF0-62A7-426D-81C2-C1AA9355DDED}" type="slidenum">
              <a:rPr lang="en-GB"/>
              <a:pPr/>
              <a:t>1</a:t>
            </a:fld>
            <a:endParaRPr lang="en-GB"/>
          </a:p>
        </p:txBody>
      </p:sp>
      <p:sp>
        <p:nvSpPr>
          <p:cNvPr id="292866" name="Rectangle 2"/>
          <p:cNvSpPr>
            <a:spLocks noGrp="1" noChangeArrowheads="1"/>
          </p:cNvSpPr>
          <p:nvPr>
            <p:ph type="title"/>
          </p:nvPr>
        </p:nvSpPr>
        <p:spPr/>
        <p:txBody>
          <a:bodyPr/>
          <a:lstStyle/>
          <a:p>
            <a:r>
              <a:rPr lang="en-US" sz="4000" dirty="0" smtClean="0"/>
              <a:t>CLIENT/SERVER SYSTEM</a:t>
            </a:r>
            <a:endParaRPr lang="en-IN" sz="4000" dirty="0"/>
          </a:p>
        </p:txBody>
      </p:sp>
      <p:sp>
        <p:nvSpPr>
          <p:cNvPr id="292867" name="Rectangle 3"/>
          <p:cNvSpPr>
            <a:spLocks noGrp="1" noChangeArrowheads="1"/>
          </p:cNvSpPr>
          <p:nvPr>
            <p:ph type="body" idx="1"/>
          </p:nvPr>
        </p:nvSpPr>
        <p:spPr/>
        <p:txBody>
          <a:bodyPr/>
          <a:lstStyle/>
          <a:p>
            <a:r>
              <a:rPr lang="en-US" sz="2400" dirty="0" smtClean="0"/>
              <a:t>Client-server is a term, used to describe a computing model for development of computerized system.  </a:t>
            </a:r>
          </a:p>
          <a:p>
            <a:r>
              <a:rPr lang="en-US" sz="2400" dirty="0" smtClean="0"/>
              <a:t> This type is based on the distribution of functions between two types of independent autonomous entities </a:t>
            </a:r>
          </a:p>
          <a:p>
            <a:pPr lvl="1"/>
            <a:r>
              <a:rPr lang="en-US" sz="2400" dirty="0" smtClean="0"/>
              <a:t>Client</a:t>
            </a:r>
          </a:p>
          <a:p>
            <a:pPr lvl="1">
              <a:buNone/>
            </a:pPr>
            <a:r>
              <a:rPr lang="en-US" sz="2400" dirty="0" smtClean="0"/>
              <a:t> </a:t>
            </a:r>
          </a:p>
          <a:p>
            <a:pPr lvl="1"/>
            <a:r>
              <a:rPr lang="en-US" sz="2400" dirty="0" smtClean="0"/>
              <a:t>Server</a:t>
            </a:r>
          </a:p>
          <a:p>
            <a:pPr lvl="1">
              <a:buNone/>
            </a:pPr>
            <a:r>
              <a:rPr lang="en-US" sz="2400" dirty="0" smtClean="0"/>
              <a:t> </a:t>
            </a:r>
            <a:endParaRPr lang="en-US" sz="2400" dirty="0"/>
          </a:p>
          <a:p>
            <a:pPr>
              <a:buFont typeface="Wingdings" pitchFamily="2" charset="2"/>
              <a:buNone/>
            </a:pPr>
            <a:endParaRPr lang="en-US" sz="2800" dirty="0"/>
          </a:p>
          <a:p>
            <a:pPr>
              <a:buFont typeface="Wingdings" pitchFamily="2" charset="2"/>
              <a:buNone/>
            </a:pPr>
            <a:r>
              <a:rPr lang="en-IN" sz="2800"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Client/server system has become so popular because</a:t>
            </a:r>
          </a:p>
          <a:p>
            <a:pPr lvl="1"/>
            <a:r>
              <a:rPr lang="en-IN" dirty="0" smtClean="0"/>
              <a:t>It is potentially capable of making good use of hardware and software resources</a:t>
            </a:r>
          </a:p>
          <a:p>
            <a:pPr lvl="1"/>
            <a:endParaRPr lang="en-IN" dirty="0"/>
          </a:p>
          <a:p>
            <a:pPr marL="457200" lvl="1" indent="0">
              <a:buNone/>
            </a:pPr>
            <a:endParaRPr lang="en-IN" dirty="0" smtClean="0"/>
          </a:p>
          <a:p>
            <a:pPr lvl="1"/>
            <a:r>
              <a:rPr lang="en-IN" dirty="0" smtClean="0"/>
              <a:t>Efficient resource utilization is the KEY.</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10</a:t>
            </a:fld>
            <a:endParaRPr lang="en-GB"/>
          </a:p>
        </p:txBody>
      </p:sp>
    </p:spTree>
    <p:extLst>
      <p:ext uri="{BB962C8B-B14F-4D97-AF65-F5344CB8AC3E}">
        <p14:creationId xmlns:p14="http://schemas.microsoft.com/office/powerpoint/2010/main" val="747549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28" y="281752"/>
            <a:ext cx="7772400" cy="1143000"/>
          </a:xfrm>
        </p:spPr>
        <p:txBody>
          <a:bodyPr/>
          <a:lstStyle/>
          <a:p>
            <a:r>
              <a:rPr lang="en-IN" dirty="0" smtClean="0"/>
              <a:t>CLIENT/SERVER SYSTEM</a:t>
            </a:r>
            <a:endParaRPr lang="en-IN" dirty="0"/>
          </a:p>
        </p:txBody>
      </p:sp>
      <p:sp>
        <p:nvSpPr>
          <p:cNvPr id="3" name="Content Placeholder 2"/>
          <p:cNvSpPr>
            <a:spLocks noGrp="1"/>
          </p:cNvSpPr>
          <p:nvPr>
            <p:ph idx="1"/>
          </p:nvPr>
        </p:nvSpPr>
        <p:spPr>
          <a:xfrm>
            <a:off x="539552" y="1412776"/>
            <a:ext cx="7772400" cy="4114800"/>
          </a:xfrm>
        </p:spPr>
        <p:txBody>
          <a:bodyPr/>
          <a:lstStyle/>
          <a:p>
            <a:r>
              <a:rPr lang="en-IN" sz="2400" dirty="0" smtClean="0"/>
              <a:t>Efficiency is a function of three characteristics :</a:t>
            </a:r>
          </a:p>
          <a:p>
            <a:pPr lvl="1"/>
            <a:r>
              <a:rPr lang="en-IN" sz="2000" dirty="0" smtClean="0"/>
              <a:t>Focus on building system that are independent of any hardware software platform.</a:t>
            </a:r>
          </a:p>
          <a:p>
            <a:pPr lvl="1"/>
            <a:endParaRPr lang="en-IN" sz="2000" dirty="0" smtClean="0"/>
          </a:p>
          <a:p>
            <a:pPr lvl="1"/>
            <a:r>
              <a:rPr lang="en-IN" sz="2000" dirty="0" smtClean="0"/>
              <a:t>Optimize the distribution of the processing activities among the different computer platform using the best characteristics of each platform.</a:t>
            </a:r>
            <a:endParaRPr lang="en-IN" sz="2000" dirty="0"/>
          </a:p>
          <a:p>
            <a:pPr lvl="1"/>
            <a:endParaRPr lang="en-IN" sz="2000" dirty="0" smtClean="0"/>
          </a:p>
          <a:p>
            <a:pPr lvl="1"/>
            <a:r>
              <a:rPr lang="en-IN" sz="2000" dirty="0" smtClean="0"/>
              <a:t>Make use of a combination of  techniques, methodologies, and specialized tools to develop systems, that are user- friendly, cost effective, and able to communicate across hardware and software boundaries.</a:t>
            </a:r>
          </a:p>
          <a:p>
            <a:pPr lvl="1"/>
            <a:endParaRPr lang="en-IN" sz="20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11</a:t>
            </a:fld>
            <a:endParaRPr lang="en-GB"/>
          </a:p>
        </p:txBody>
      </p:sp>
    </p:spTree>
    <p:extLst>
      <p:ext uri="{BB962C8B-B14F-4D97-AF65-F5344CB8AC3E}">
        <p14:creationId xmlns:p14="http://schemas.microsoft.com/office/powerpoint/2010/main" val="2200737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MIS expectation of client/server system:</a:t>
            </a:r>
          </a:p>
          <a:p>
            <a:r>
              <a:rPr lang="en-IN" sz="2800" dirty="0" smtClean="0"/>
              <a:t>MIS manager evaluates the expected client/server benefits on the basis of the following  criteria:</a:t>
            </a:r>
          </a:p>
          <a:p>
            <a:pPr lvl="1"/>
            <a:r>
              <a:rPr lang="en-IN" sz="2400" dirty="0" smtClean="0"/>
              <a:t>Reduced development and implementation cost :</a:t>
            </a:r>
          </a:p>
          <a:p>
            <a:pPr lvl="2"/>
            <a:r>
              <a:rPr lang="en-IN" sz="2000" dirty="0" smtClean="0"/>
              <a:t>MIS management expects client/server systems to be less expensive to develop and maintain than centralized main frame alternatives, because the of price of PC hardware and software technology is going down.</a:t>
            </a:r>
            <a:endParaRPr lang="en-IN" sz="20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12</a:t>
            </a:fld>
            <a:endParaRPr lang="en-GB"/>
          </a:p>
        </p:txBody>
      </p:sp>
    </p:spTree>
    <p:extLst>
      <p:ext uri="{BB962C8B-B14F-4D97-AF65-F5344CB8AC3E}">
        <p14:creationId xmlns:p14="http://schemas.microsoft.com/office/powerpoint/2010/main" val="2158350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lvl="1"/>
            <a:r>
              <a:rPr lang="en-IN" dirty="0" smtClean="0"/>
              <a:t>Reduced development time and increased programmer productivity :</a:t>
            </a:r>
          </a:p>
          <a:p>
            <a:pPr lvl="2"/>
            <a:r>
              <a:rPr lang="en-IN" dirty="0" smtClean="0"/>
              <a:t>Most of the coding time of traditional mainframe programmers was spent on the maintenance of the character based application. Little programming time was dedicated to new application development –leading to application backlogs. In contrast client/server system allows programmer to spend more time adding value to a system.</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13</a:t>
            </a:fld>
            <a:endParaRPr lang="en-GB"/>
          </a:p>
        </p:txBody>
      </p:sp>
    </p:spTree>
    <p:extLst>
      <p:ext uri="{BB962C8B-B14F-4D97-AF65-F5344CB8AC3E}">
        <p14:creationId xmlns:p14="http://schemas.microsoft.com/office/powerpoint/2010/main" val="1701765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Extended system life cycle through scalability and portability:</a:t>
            </a:r>
          </a:p>
          <a:p>
            <a:pPr lvl="1"/>
            <a:r>
              <a:rPr lang="en-IN" sz="2400" dirty="0" smtClean="0"/>
              <a:t>The pace of the changing competitive condition in the modern business environment determines the application’s longevity. When technology or market condition changes rapidly,  application must be changed accordingly. Client/server system allow the processes to be executed on the platform they are best fits each function.</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14</a:t>
            </a:fld>
            <a:endParaRPr lang="en-GB"/>
          </a:p>
        </p:txBody>
      </p:sp>
    </p:spTree>
    <p:extLst>
      <p:ext uri="{BB962C8B-B14F-4D97-AF65-F5344CB8AC3E}">
        <p14:creationId xmlns:p14="http://schemas.microsoft.com/office/powerpoint/2010/main" val="2036609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Reduced system operational cost :</a:t>
            </a:r>
          </a:p>
          <a:p>
            <a:pPr lvl="1"/>
            <a:r>
              <a:rPr lang="en-IN" dirty="0" smtClean="0"/>
              <a:t>Right mix of hardware and software on different platforms is expected to reduce the total client/server implementation  cost. Client/server system can be assigned to people who have a more flexible job description, overall productivity tends to be enhanced.</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15</a:t>
            </a:fld>
            <a:endParaRPr lang="en-GB"/>
          </a:p>
        </p:txBody>
      </p:sp>
    </p:spTree>
    <p:extLst>
      <p:ext uri="{BB962C8B-B14F-4D97-AF65-F5344CB8AC3E}">
        <p14:creationId xmlns:p14="http://schemas.microsoft.com/office/powerpoint/2010/main" val="2633721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Change of MIS function from development to end user support :</a:t>
            </a:r>
          </a:p>
          <a:p>
            <a:pPr lvl="1"/>
            <a:r>
              <a:rPr lang="en-IN" dirty="0" smtClean="0"/>
              <a:t>Client/server computing changes the MIS focus from maintaining limited end user ‘read only’ system to developing widespread and more dynamic end user data access.</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16</a:t>
            </a:fld>
            <a:endParaRPr lang="en-GB"/>
          </a:p>
        </p:txBody>
      </p:sp>
    </p:spTree>
    <p:extLst>
      <p:ext uri="{BB962C8B-B14F-4D97-AF65-F5344CB8AC3E}">
        <p14:creationId xmlns:p14="http://schemas.microsoft.com/office/powerpoint/2010/main" val="955874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HOW components interact :</a:t>
            </a:r>
          </a:p>
          <a:p>
            <a:pPr lvl="1"/>
            <a:r>
              <a:rPr lang="en-IN" sz="2400" dirty="0" smtClean="0"/>
              <a:t>The communication middleware makes it possible for the client and server process to work together.</a:t>
            </a:r>
          </a:p>
          <a:p>
            <a:pPr lvl="1"/>
            <a:r>
              <a:rPr lang="en-IN" sz="2400" dirty="0" smtClean="0"/>
              <a:t>Its presence creates some price by creating</a:t>
            </a:r>
          </a:p>
          <a:p>
            <a:pPr lvl="1"/>
            <a:r>
              <a:rPr lang="en-IN" dirty="0" smtClean="0"/>
              <a:t> </a:t>
            </a:r>
            <a:r>
              <a:rPr lang="en-IN" sz="2400" dirty="0" smtClean="0"/>
              <a:t>substantial additional overhead, </a:t>
            </a:r>
          </a:p>
          <a:p>
            <a:pPr lvl="1"/>
            <a:r>
              <a:rPr lang="en-IN" sz="2400" dirty="0" smtClean="0"/>
              <a:t>adding system failure  points and </a:t>
            </a:r>
          </a:p>
          <a:p>
            <a:pPr lvl="1"/>
            <a:r>
              <a:rPr lang="en-IN" sz="2400" dirty="0" smtClean="0"/>
              <a:t>in general adding complexity to the system’s implementation.</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17</a:t>
            </a:fld>
            <a:endParaRPr lang="en-GB"/>
          </a:p>
        </p:txBody>
      </p:sp>
    </p:spTree>
    <p:extLst>
      <p:ext uri="{BB962C8B-B14F-4D97-AF65-F5344CB8AC3E}">
        <p14:creationId xmlns:p14="http://schemas.microsoft.com/office/powerpoint/2010/main" val="3916222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The client process is in charge of</a:t>
            </a:r>
          </a:p>
          <a:p>
            <a:pPr lvl="1"/>
            <a:r>
              <a:rPr lang="en-IN" sz="2400" dirty="0" smtClean="0"/>
              <a:t> end user interface,</a:t>
            </a:r>
          </a:p>
          <a:p>
            <a:pPr lvl="1"/>
            <a:r>
              <a:rPr lang="en-IN" sz="2400" dirty="0" smtClean="0"/>
              <a:t>Some portion of the local data validation</a:t>
            </a:r>
          </a:p>
          <a:p>
            <a:pPr lvl="1"/>
            <a:r>
              <a:rPr lang="en-IN" sz="2400" dirty="0" smtClean="0"/>
              <a:t>Some processing logic</a:t>
            </a:r>
          </a:p>
          <a:p>
            <a:pPr lvl="1"/>
            <a:r>
              <a:rPr lang="en-IN" sz="2400" dirty="0" smtClean="0"/>
              <a:t>And data presentation</a:t>
            </a:r>
          </a:p>
          <a:p>
            <a:r>
              <a:rPr lang="en-IN" sz="2800" dirty="0" smtClean="0"/>
              <a:t>The communication middleware ensures that the message between clients and servers are properly routed  and delivered.</a:t>
            </a:r>
            <a:endParaRPr lang="en-IN" sz="28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18</a:t>
            </a:fld>
            <a:endParaRPr lang="en-GB"/>
          </a:p>
        </p:txBody>
      </p:sp>
    </p:spTree>
    <p:extLst>
      <p:ext uri="{BB962C8B-B14F-4D97-AF65-F5344CB8AC3E}">
        <p14:creationId xmlns:p14="http://schemas.microsoft.com/office/powerpoint/2010/main" val="1054370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lvl="1"/>
            <a:r>
              <a:rPr lang="en-IN" dirty="0" smtClean="0"/>
              <a:t>SQL requests are handled by the database server</a:t>
            </a:r>
          </a:p>
          <a:p>
            <a:pPr lvl="2"/>
            <a:r>
              <a:rPr lang="en-IN" dirty="0" smtClean="0"/>
              <a:t>Validates the request</a:t>
            </a:r>
          </a:p>
          <a:p>
            <a:pPr lvl="2"/>
            <a:r>
              <a:rPr lang="en-IN" dirty="0" smtClean="0"/>
              <a:t>Executes them</a:t>
            </a:r>
          </a:p>
          <a:p>
            <a:pPr lvl="2"/>
            <a:r>
              <a:rPr lang="en-IN" dirty="0" smtClean="0"/>
              <a:t>Sends the results to the clients.</a:t>
            </a:r>
          </a:p>
          <a:p>
            <a:pPr marL="457200" lvl="1" indent="0">
              <a:buNone/>
            </a:pP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19</a:t>
            </a:fld>
            <a:endParaRPr lang="en-GB"/>
          </a:p>
        </p:txBody>
      </p:sp>
    </p:spTree>
    <p:extLst>
      <p:ext uri="{BB962C8B-B14F-4D97-AF65-F5344CB8AC3E}">
        <p14:creationId xmlns:p14="http://schemas.microsoft.com/office/powerpoint/2010/main" val="1336496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7473ABC1-7896-450B-8B68-78E8C21171F5}" type="slidenum">
              <a:rPr lang="en-GB"/>
              <a:pPr/>
              <a:t>2</a:t>
            </a:fld>
            <a:endParaRPr lang="en-GB"/>
          </a:p>
        </p:txBody>
      </p:sp>
      <p:sp>
        <p:nvSpPr>
          <p:cNvPr id="300034" name="Rectangle 2"/>
          <p:cNvSpPr>
            <a:spLocks noGrp="1" noChangeArrowheads="1"/>
          </p:cNvSpPr>
          <p:nvPr>
            <p:ph type="title"/>
          </p:nvPr>
        </p:nvSpPr>
        <p:spPr/>
        <p:txBody>
          <a:bodyPr/>
          <a:lstStyle/>
          <a:p>
            <a:r>
              <a:rPr lang="en-US" dirty="0" smtClean="0"/>
              <a:t>CLIENT/SERVER SYSTEM</a:t>
            </a:r>
            <a:endParaRPr lang="en-GB" dirty="0"/>
          </a:p>
        </p:txBody>
      </p:sp>
      <p:sp>
        <p:nvSpPr>
          <p:cNvPr id="300035" name="Rectangle 3"/>
          <p:cNvSpPr>
            <a:spLocks noGrp="1" noChangeArrowheads="1"/>
          </p:cNvSpPr>
          <p:nvPr>
            <p:ph type="body" idx="1"/>
          </p:nvPr>
        </p:nvSpPr>
        <p:spPr/>
        <p:txBody>
          <a:bodyPr/>
          <a:lstStyle/>
          <a:p>
            <a:pPr lvl="1">
              <a:lnSpc>
                <a:spcPct val="90000"/>
              </a:lnSpc>
              <a:buNone/>
            </a:pPr>
            <a:r>
              <a:rPr lang="en-US" sz="2400" dirty="0" smtClean="0"/>
              <a:t>Client –</a:t>
            </a:r>
          </a:p>
          <a:p>
            <a:pPr lvl="2">
              <a:lnSpc>
                <a:spcPct val="90000"/>
              </a:lnSpc>
              <a:buNone/>
            </a:pPr>
            <a:r>
              <a:rPr lang="en-US" dirty="0" smtClean="0"/>
              <a:t>Is any process that requests specific services from server process.</a:t>
            </a:r>
            <a:endParaRPr lang="en-US" sz="2000" dirty="0" smtClean="0"/>
          </a:p>
          <a:p>
            <a:pPr lvl="1">
              <a:lnSpc>
                <a:spcPct val="90000"/>
              </a:lnSpc>
              <a:buNone/>
            </a:pPr>
            <a:r>
              <a:rPr lang="en-US" dirty="0" smtClean="0"/>
              <a:t>Server –</a:t>
            </a:r>
          </a:p>
          <a:p>
            <a:pPr lvl="2">
              <a:lnSpc>
                <a:spcPct val="90000"/>
              </a:lnSpc>
              <a:buNone/>
            </a:pPr>
            <a:r>
              <a:rPr lang="en-US" dirty="0" smtClean="0"/>
              <a:t>Is a process that provides requested services for the clients.</a:t>
            </a:r>
          </a:p>
          <a:p>
            <a:pPr lvl="1">
              <a:lnSpc>
                <a:spcPct val="90000"/>
              </a:lnSpc>
              <a:buNone/>
            </a:pPr>
            <a:r>
              <a:rPr lang="en-US" dirty="0" smtClean="0"/>
              <a:t>Clients and servers can reside  on the same or different computers connected by a network.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Clients /server architecture must conform to some basic principles if they had to interact properly. These principles are equally applicable to clients, server and middleware components :</a:t>
            </a:r>
          </a:p>
          <a:p>
            <a:pPr lvl="1"/>
            <a:r>
              <a:rPr lang="en-IN" sz="2400" dirty="0" smtClean="0"/>
              <a:t>Hardware independence- requires that the client, server and communication middleware must run on multiple hardware platform</a:t>
            </a:r>
            <a:r>
              <a:rPr lang="en-IN" dirty="0" smtClean="0"/>
              <a:t>.</a:t>
            </a:r>
            <a:endParaRPr lang="en-IN" dirty="0"/>
          </a:p>
        </p:txBody>
      </p:sp>
      <p:sp>
        <p:nvSpPr>
          <p:cNvPr id="4" name="Date Placeholder 3"/>
          <p:cNvSpPr>
            <a:spLocks noGrp="1"/>
          </p:cNvSpPr>
          <p:nvPr>
            <p:ph type="dt" sz="half" idx="10"/>
          </p:nvPr>
        </p:nvSpPr>
        <p:spPr/>
        <p:txBody>
          <a:bodyPr/>
          <a:lstStyle/>
          <a:p>
            <a:r>
              <a:rPr lang="en-US" dirty="0" smtClean="0"/>
              <a:t>DBMS</a:t>
            </a:r>
            <a:endParaRPr lang="en-GB" dirty="0"/>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20</a:t>
            </a:fld>
            <a:endParaRPr lang="en-GB"/>
          </a:p>
        </p:txBody>
      </p:sp>
    </p:spTree>
    <p:extLst>
      <p:ext uri="{BB962C8B-B14F-4D97-AF65-F5344CB8AC3E}">
        <p14:creationId xmlns:p14="http://schemas.microsoft.com/office/powerpoint/2010/main" val="67888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Software independence:</a:t>
            </a:r>
          </a:p>
          <a:p>
            <a:pPr lvl="1"/>
            <a:r>
              <a:rPr lang="en-IN" dirty="0" smtClean="0"/>
              <a:t>Client, server and communication middleware support multiple operating system such as WINDOWs, OS/2, LINUX, UNIX etc. multiple network protocol such as IPX and TCP/IP and multiple application such as spreadsheets, databases, email etc.</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21</a:t>
            </a:fld>
            <a:endParaRPr lang="en-GB"/>
          </a:p>
        </p:txBody>
      </p:sp>
    </p:spTree>
    <p:extLst>
      <p:ext uri="{BB962C8B-B14F-4D97-AF65-F5344CB8AC3E}">
        <p14:creationId xmlns:p14="http://schemas.microsoft.com/office/powerpoint/2010/main" val="1770942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Open access to services:</a:t>
            </a:r>
          </a:p>
          <a:p>
            <a:pPr lvl="1"/>
            <a:r>
              <a:rPr lang="en-IN" dirty="0"/>
              <a:t> </a:t>
            </a:r>
            <a:r>
              <a:rPr lang="en-IN" dirty="0" smtClean="0"/>
              <a:t>all clients in the system must have open access to all the services provided within the network.</a:t>
            </a:r>
          </a:p>
          <a:p>
            <a:pPr lvl="1"/>
            <a:r>
              <a:rPr lang="en-IN" dirty="0" smtClean="0"/>
              <a:t>These services must not be dependent on the location of the client or server.</a:t>
            </a:r>
          </a:p>
          <a:p>
            <a:pPr lvl="1"/>
            <a:r>
              <a:rPr lang="en-IN" dirty="0" smtClean="0"/>
              <a:t>Provision of on-demand service is one of the main objective of the client-server system</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22</a:t>
            </a:fld>
            <a:endParaRPr lang="en-GB"/>
          </a:p>
        </p:txBody>
      </p:sp>
    </p:spTree>
    <p:extLst>
      <p:ext uri="{BB962C8B-B14F-4D97-AF65-F5344CB8AC3E}">
        <p14:creationId xmlns:p14="http://schemas.microsoft.com/office/powerpoint/2010/main" val="2211855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Process distribution:</a:t>
            </a:r>
          </a:p>
          <a:p>
            <a:pPr lvl="1"/>
            <a:r>
              <a:rPr lang="en-IN" dirty="0" smtClean="0"/>
              <a:t>Processing of information is distributed amongst client and servers. The division of the application processing load must conform to the following rules:</a:t>
            </a:r>
          </a:p>
          <a:p>
            <a:pPr lvl="2"/>
            <a:r>
              <a:rPr lang="en-IN" dirty="0" smtClean="0"/>
              <a:t>Client and server must be autonomous entities with clearly defined boundaries and functions. It enhances the modularity and flexibility of the system.</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23</a:t>
            </a:fld>
            <a:endParaRPr lang="en-GB"/>
          </a:p>
        </p:txBody>
      </p:sp>
    </p:spTree>
    <p:extLst>
      <p:ext uri="{BB962C8B-B14F-4D97-AF65-F5344CB8AC3E}">
        <p14:creationId xmlns:p14="http://schemas.microsoft.com/office/powerpoint/2010/main" val="1688608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lvl="1"/>
            <a:r>
              <a:rPr lang="en-IN" dirty="0" smtClean="0"/>
              <a:t>Local utilization of resources must be maximized. This system must fully utilize the processing power of the host computer.</a:t>
            </a:r>
          </a:p>
          <a:p>
            <a:pPr lvl="1"/>
            <a:r>
              <a:rPr lang="en-IN" dirty="0" smtClean="0"/>
              <a:t>Scalability and flexibility :</a:t>
            </a:r>
          </a:p>
          <a:p>
            <a:pPr lvl="2"/>
            <a:r>
              <a:rPr lang="en-IN" dirty="0" smtClean="0"/>
              <a:t>Requires client/server system must be easily upgradable to run, on more powerful hardware and software platform.</a:t>
            </a:r>
          </a:p>
          <a:p>
            <a:pPr lvl="2"/>
            <a:r>
              <a:rPr lang="en-IN" dirty="0" smtClean="0"/>
              <a:t>Interoperability and integration require that client and server process be seamlessly integrated to form a system.</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24</a:t>
            </a:fld>
            <a:endParaRPr lang="en-GB"/>
          </a:p>
        </p:txBody>
      </p:sp>
    </p:spTree>
    <p:extLst>
      <p:ext uri="{BB962C8B-B14F-4D97-AF65-F5344CB8AC3E}">
        <p14:creationId xmlns:p14="http://schemas.microsoft.com/office/powerpoint/2010/main" val="2016978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Standards :</a:t>
            </a:r>
          </a:p>
          <a:p>
            <a:pPr lvl="1"/>
            <a:r>
              <a:rPr lang="en-IN" sz="2000" dirty="0" smtClean="0"/>
              <a:t>All the principles must be based on standards applied within client/server architecture. Standard must govern the</a:t>
            </a:r>
            <a:endParaRPr lang="en-IN" sz="2400" dirty="0" smtClean="0"/>
          </a:p>
          <a:p>
            <a:pPr lvl="1"/>
            <a:r>
              <a:rPr lang="en-IN" sz="2400" dirty="0" smtClean="0"/>
              <a:t> </a:t>
            </a:r>
            <a:r>
              <a:rPr lang="en-IN" sz="2000" dirty="0" smtClean="0"/>
              <a:t>user interface,</a:t>
            </a:r>
          </a:p>
          <a:p>
            <a:pPr lvl="1"/>
            <a:r>
              <a:rPr lang="en-IN" sz="2000" dirty="0" smtClean="0"/>
              <a:t> data access,</a:t>
            </a:r>
          </a:p>
          <a:p>
            <a:pPr lvl="1"/>
            <a:r>
              <a:rPr lang="en-IN" sz="2000" dirty="0" smtClean="0"/>
              <a:t> network protocol,</a:t>
            </a:r>
          </a:p>
          <a:p>
            <a:pPr lvl="1"/>
            <a:r>
              <a:rPr lang="en-IN" sz="2000" dirty="0" smtClean="0"/>
              <a:t>inter process communication.</a:t>
            </a:r>
          </a:p>
          <a:p>
            <a:pPr lvl="1"/>
            <a:endParaRPr lang="en-IN" sz="2000" dirty="0"/>
          </a:p>
          <a:p>
            <a:pPr marL="457200" lvl="1" indent="0">
              <a:buNone/>
            </a:pPr>
            <a:endParaRPr lang="en-IN" sz="2000" dirty="0" smtClean="0"/>
          </a:p>
          <a:p>
            <a:r>
              <a:rPr lang="en-IN" sz="2000" dirty="0" smtClean="0"/>
              <a:t>Truly universal standard for all components does not exists.</a:t>
            </a:r>
            <a:endParaRPr lang="en-IN" sz="20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25</a:t>
            </a:fld>
            <a:endParaRPr lang="en-GB"/>
          </a:p>
        </p:txBody>
      </p:sp>
    </p:spTree>
    <p:extLst>
      <p:ext uri="{BB962C8B-B14F-4D97-AF65-F5344CB8AC3E}">
        <p14:creationId xmlns:p14="http://schemas.microsoft.com/office/powerpoint/2010/main" val="3063003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Client Components:</a:t>
            </a:r>
          </a:p>
          <a:p>
            <a:pPr lvl="1"/>
            <a:r>
              <a:rPr lang="en-IN" dirty="0" smtClean="0"/>
              <a:t>Client is proactive and always initiate the conversation with the servers.</a:t>
            </a:r>
          </a:p>
          <a:p>
            <a:pPr lvl="1"/>
            <a:r>
              <a:rPr lang="en-IN" dirty="0" smtClean="0"/>
              <a:t>The client have</a:t>
            </a:r>
          </a:p>
          <a:p>
            <a:pPr lvl="2"/>
            <a:r>
              <a:rPr lang="en-IN" dirty="0" smtClean="0"/>
              <a:t>Hardware</a:t>
            </a:r>
          </a:p>
          <a:p>
            <a:pPr lvl="2"/>
            <a:r>
              <a:rPr lang="en-IN" dirty="0" smtClean="0"/>
              <a:t>Software</a:t>
            </a:r>
          </a:p>
          <a:p>
            <a:pPr lvl="2"/>
            <a:r>
              <a:rPr lang="en-IN" dirty="0" smtClean="0"/>
              <a:t>A graphical user interface(GUI)</a:t>
            </a:r>
          </a:p>
          <a:p>
            <a:pPr lvl="2"/>
            <a:r>
              <a:rPr lang="en-IN" dirty="0" smtClean="0"/>
              <a:t>Communication capabilities</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26</a:t>
            </a:fld>
            <a:endParaRPr lang="en-GB"/>
          </a:p>
        </p:txBody>
      </p:sp>
    </p:spTree>
    <p:extLst>
      <p:ext uri="{BB962C8B-B14F-4D97-AF65-F5344CB8AC3E}">
        <p14:creationId xmlns:p14="http://schemas.microsoft.com/office/powerpoint/2010/main" val="4392655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Client process require a lot of hardware process, they should be stationed in a computer with sufficient processing power.</a:t>
            </a:r>
          </a:p>
          <a:p>
            <a:r>
              <a:rPr lang="en-IN" sz="2400" dirty="0" smtClean="0"/>
              <a:t>This will help to create a system with </a:t>
            </a:r>
          </a:p>
          <a:p>
            <a:r>
              <a:rPr lang="en-IN" sz="2400" dirty="0" smtClean="0"/>
              <a:t>multimedia capabilities, which can handle multiple data types like </a:t>
            </a:r>
          </a:p>
          <a:p>
            <a:pPr lvl="1"/>
            <a:r>
              <a:rPr lang="en-IN" sz="2000" dirty="0" smtClean="0"/>
              <a:t>voice,</a:t>
            </a:r>
          </a:p>
          <a:p>
            <a:pPr lvl="1"/>
            <a:r>
              <a:rPr lang="en-IN" sz="2000" dirty="0" smtClean="0"/>
              <a:t> images,</a:t>
            </a:r>
          </a:p>
          <a:p>
            <a:pPr lvl="1"/>
            <a:r>
              <a:rPr lang="en-IN" sz="2000" dirty="0" smtClean="0"/>
              <a:t> </a:t>
            </a:r>
            <a:r>
              <a:rPr lang="en-IN" sz="2000" dirty="0" err="1" smtClean="0"/>
              <a:t>vedio</a:t>
            </a:r>
            <a:r>
              <a:rPr lang="en-IN" sz="2000" dirty="0" smtClean="0"/>
              <a:t> etc. </a:t>
            </a:r>
          </a:p>
          <a:p>
            <a:r>
              <a:rPr lang="en-IN" sz="2400" dirty="0" smtClean="0"/>
              <a:t>Client process also require large amount of hard disk space and physical memory.</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27</a:t>
            </a:fld>
            <a:endParaRPr lang="en-GB"/>
          </a:p>
        </p:txBody>
      </p:sp>
    </p:spTree>
    <p:extLst>
      <p:ext uri="{BB962C8B-B14F-4D97-AF65-F5344CB8AC3E}">
        <p14:creationId xmlns:p14="http://schemas.microsoft.com/office/powerpoint/2010/main" val="991629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Client should have access to an operating system with at least some multitasking capabilities.</a:t>
            </a:r>
          </a:p>
          <a:p>
            <a:r>
              <a:rPr lang="en-IN" sz="2400" dirty="0" smtClean="0"/>
              <a:t>To interact efficiently in a client/server, the client must be able to connect and communicate with other computer in a network. Therefore the combination of hardware, operating system  must also provide adequate connectivity to multiple network operating system.</a:t>
            </a:r>
          </a:p>
          <a:p>
            <a:r>
              <a:rPr lang="en-IN" sz="2400" dirty="0" smtClean="0"/>
              <a:t>Client operation runs on top of OS and connects with the communication middleware to access service available in the network.</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28</a:t>
            </a:fld>
            <a:endParaRPr lang="en-GB"/>
          </a:p>
        </p:txBody>
      </p:sp>
    </p:spTree>
    <p:extLst>
      <p:ext uri="{BB962C8B-B14F-4D97-AF65-F5344CB8AC3E}">
        <p14:creationId xmlns:p14="http://schemas.microsoft.com/office/powerpoint/2010/main" val="3000277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Server Component :</a:t>
            </a:r>
          </a:p>
          <a:p>
            <a:pPr lvl="1"/>
            <a:r>
              <a:rPr lang="en-IN" sz="2000" dirty="0" smtClean="0"/>
              <a:t>Server is reactive, always waits for the client’s request. It provides</a:t>
            </a:r>
          </a:p>
          <a:p>
            <a:pPr lvl="2"/>
            <a:r>
              <a:rPr lang="en-IN" sz="1800" dirty="0" smtClean="0"/>
              <a:t>File services for a LAN – a computer with a big fast hard disk is shared among different  users . A client connected to the network can store files on the file server as if it is another local hard disk.</a:t>
            </a:r>
          </a:p>
          <a:p>
            <a:pPr lvl="2"/>
            <a:r>
              <a:rPr lang="en-IN" sz="1800" dirty="0" smtClean="0"/>
              <a:t>Print services for LAN environment in which PC with one or more printers attached is shared among several client. A client can access any one of the printers.</a:t>
            </a:r>
            <a:endParaRPr lang="en-IN" sz="1800" dirty="0"/>
          </a:p>
          <a:p>
            <a:pPr lvl="2"/>
            <a:r>
              <a:rPr lang="en-IN" sz="1800" dirty="0" smtClean="0"/>
              <a:t>Communication services let client PC connected to the communication server access to other host computers to which client is not directly connected.</a:t>
            </a:r>
            <a:endParaRPr lang="en-IN" sz="18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29</a:t>
            </a:fld>
            <a:endParaRPr lang="en-GB"/>
          </a:p>
        </p:txBody>
      </p:sp>
    </p:spTree>
    <p:extLst>
      <p:ext uri="{BB962C8B-B14F-4D97-AF65-F5344CB8AC3E}">
        <p14:creationId xmlns:p14="http://schemas.microsoft.com/office/powerpoint/2010/main" val="3590341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CLENT/SERVER SYSTEM</a:t>
            </a:r>
            <a:endParaRPr lang="en-IN" dirty="0"/>
          </a:p>
        </p:txBody>
      </p:sp>
      <p:sp>
        <p:nvSpPr>
          <p:cNvPr id="3" name="Content Placeholder 2"/>
          <p:cNvSpPr>
            <a:spLocks noGrp="1"/>
          </p:cNvSpPr>
          <p:nvPr>
            <p:ph idx="1"/>
          </p:nvPr>
        </p:nvSpPr>
        <p:spPr/>
        <p:txBody>
          <a:bodyPr/>
          <a:lstStyle/>
          <a:p>
            <a:r>
              <a:rPr lang="en-IN" dirty="0" smtClean="0"/>
              <a:t>Evolution of client server information system:</a:t>
            </a:r>
          </a:p>
          <a:p>
            <a:pPr lvl="1"/>
            <a:r>
              <a:rPr lang="en-IN" dirty="0" smtClean="0"/>
              <a:t>In mid 1970, corporate data resided within big and expensive mainframes that were driven by complex operating systems</a:t>
            </a:r>
          </a:p>
          <a:p>
            <a:pPr lvl="1"/>
            <a:r>
              <a:rPr lang="en-IN" dirty="0" smtClean="0"/>
              <a:t>Dumb terminals connected to front end processors, communicated with the mainframe to produce required information.</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a:t>
            </a:fld>
            <a:endParaRPr lang="en-GB"/>
          </a:p>
        </p:txBody>
      </p:sp>
    </p:spTree>
    <p:extLst>
      <p:ext uri="{BB962C8B-B14F-4D97-AF65-F5344CB8AC3E}">
        <p14:creationId xmlns:p14="http://schemas.microsoft.com/office/powerpoint/2010/main" val="8539116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Server components:</a:t>
            </a:r>
          </a:p>
          <a:p>
            <a:pPr lvl="1"/>
            <a:r>
              <a:rPr lang="en-IN" dirty="0" smtClean="0"/>
              <a:t>Database services – Given the existence of a database server, the client sends SQL request to the server. Server receives the SQL code, validates it, execute it, and sends only the results to the client. </a:t>
            </a:r>
          </a:p>
          <a:p>
            <a:pPr lvl="1"/>
            <a:r>
              <a:rPr lang="en-IN" dirty="0" smtClean="0"/>
              <a:t>The data and the database engine are located in the database server computer.</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30</a:t>
            </a:fld>
            <a:endParaRPr lang="en-GB"/>
          </a:p>
        </p:txBody>
      </p:sp>
    </p:spTree>
    <p:extLst>
      <p:ext uri="{BB962C8B-B14F-4D97-AF65-F5344CB8AC3E}">
        <p14:creationId xmlns:p14="http://schemas.microsoft.com/office/powerpoint/2010/main" val="844523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LIENT/SERVER SYSTEM</a:t>
            </a:r>
            <a:endParaRPr lang="en-IN" dirty="0"/>
          </a:p>
        </p:txBody>
      </p:sp>
      <p:sp>
        <p:nvSpPr>
          <p:cNvPr id="3" name="Content Placeholder 2"/>
          <p:cNvSpPr>
            <a:spLocks noGrp="1"/>
          </p:cNvSpPr>
          <p:nvPr>
            <p:ph idx="1"/>
          </p:nvPr>
        </p:nvSpPr>
        <p:spPr/>
        <p:txBody>
          <a:bodyPr/>
          <a:lstStyle/>
          <a:p>
            <a:r>
              <a:rPr lang="en-IN" dirty="0" smtClean="0"/>
              <a:t>Server Component :</a:t>
            </a:r>
          </a:p>
          <a:p>
            <a:pPr lvl="1"/>
            <a:r>
              <a:rPr lang="en-IN" dirty="0" smtClean="0"/>
              <a:t>Transaction services :</a:t>
            </a:r>
          </a:p>
          <a:p>
            <a:pPr lvl="2"/>
            <a:r>
              <a:rPr lang="en-IN" dirty="0" smtClean="0"/>
              <a:t>Are provided by the transaction server that are connected to the database server.</a:t>
            </a:r>
          </a:p>
          <a:p>
            <a:pPr lvl="2"/>
            <a:r>
              <a:rPr lang="en-IN" dirty="0" smtClean="0"/>
              <a:t>Transaction server contains the database transaction code or procedures that manipulate the data in the database</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31</a:t>
            </a:fld>
            <a:endParaRPr lang="en-GB"/>
          </a:p>
        </p:txBody>
      </p:sp>
    </p:spTree>
    <p:extLst>
      <p:ext uri="{BB962C8B-B14F-4D97-AF65-F5344CB8AC3E}">
        <p14:creationId xmlns:p14="http://schemas.microsoft.com/office/powerpoint/2010/main" val="1843336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If client/server system is properly implemented , the following server process benefits will be available.</a:t>
            </a:r>
          </a:p>
          <a:p>
            <a:pPr lvl="1"/>
            <a:r>
              <a:rPr lang="en-IN" sz="2000" dirty="0" smtClean="0"/>
              <a:t>Location independence-server process can be located any where in the network.</a:t>
            </a:r>
          </a:p>
          <a:p>
            <a:pPr lvl="1"/>
            <a:r>
              <a:rPr lang="en-IN" sz="2000" dirty="0" smtClean="0"/>
              <a:t>Resource optimization-The server process may be shared by several client process</a:t>
            </a:r>
          </a:p>
          <a:p>
            <a:pPr lvl="1"/>
            <a:r>
              <a:rPr lang="en-IN" sz="2000" dirty="0" smtClean="0"/>
              <a:t>Scalability-The server process can be upgraded to run on more powerful platform</a:t>
            </a:r>
          </a:p>
          <a:p>
            <a:pPr lvl="1"/>
            <a:r>
              <a:rPr lang="en-IN" sz="2000" dirty="0" smtClean="0"/>
              <a:t>Interoperability and integration-The server process should be able to work in a ‘plug and play’ environment.</a:t>
            </a:r>
            <a:endParaRPr lang="en-IN" sz="20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32</a:t>
            </a:fld>
            <a:endParaRPr lang="en-GB"/>
          </a:p>
        </p:txBody>
      </p:sp>
    </p:spTree>
    <p:extLst>
      <p:ext uri="{BB962C8B-B14F-4D97-AF65-F5344CB8AC3E}">
        <p14:creationId xmlns:p14="http://schemas.microsoft.com/office/powerpoint/2010/main" val="1378215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Communication and middleware component:</a:t>
            </a:r>
          </a:p>
          <a:p>
            <a:pPr lvl="1"/>
            <a:r>
              <a:rPr lang="en-IN" sz="2000" dirty="0" smtClean="0"/>
              <a:t>Middleware software provides the means through which clients and servers communicate to perform specific actions.</a:t>
            </a:r>
          </a:p>
          <a:p>
            <a:pPr lvl="1"/>
            <a:r>
              <a:rPr lang="en-IN" sz="2000" dirty="0" smtClean="0"/>
              <a:t>Also provides the specialized service to the client process that insulates the front end application programmer from the internal workings of the database server and network protocols.</a:t>
            </a:r>
            <a:endParaRPr lang="en-IN" sz="2000" dirty="0"/>
          </a:p>
          <a:p>
            <a:pPr lvl="1"/>
            <a:r>
              <a:rPr lang="en-IN" sz="2000" dirty="0" smtClean="0"/>
              <a:t>Also middleware can be used in different types of scenarios like </a:t>
            </a:r>
          </a:p>
          <a:p>
            <a:pPr lvl="2"/>
            <a:r>
              <a:rPr lang="en-IN" sz="1600" dirty="0" smtClean="0"/>
              <a:t>email,</a:t>
            </a:r>
          </a:p>
          <a:p>
            <a:pPr lvl="2"/>
            <a:r>
              <a:rPr lang="en-IN" sz="1600" dirty="0" smtClean="0"/>
              <a:t> fax or </a:t>
            </a:r>
          </a:p>
          <a:p>
            <a:pPr lvl="2"/>
            <a:r>
              <a:rPr lang="en-IN" sz="1600" dirty="0" smtClean="0"/>
              <a:t>network protocol translation.</a:t>
            </a:r>
            <a:endParaRPr lang="en-IN" sz="16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33</a:t>
            </a:fld>
            <a:endParaRPr lang="en-GB"/>
          </a:p>
        </p:txBody>
      </p:sp>
    </p:spTree>
    <p:extLst>
      <p:ext uri="{BB962C8B-B14F-4D97-AF65-F5344CB8AC3E}">
        <p14:creationId xmlns:p14="http://schemas.microsoft.com/office/powerpoint/2010/main" val="2440905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Communication and middleware component </a:t>
            </a:r>
          </a:p>
          <a:p>
            <a:pPr lvl="1"/>
            <a:r>
              <a:rPr lang="en-IN" sz="2400" dirty="0" smtClean="0"/>
              <a:t>The use of database middleware gives</a:t>
            </a:r>
          </a:p>
          <a:p>
            <a:pPr lvl="1"/>
            <a:r>
              <a:rPr lang="en-IN" sz="2400" dirty="0" smtClean="0"/>
              <a:t>Network independence – allowing the front-end application to access data without regard to the network protocols.</a:t>
            </a:r>
          </a:p>
          <a:p>
            <a:pPr lvl="1"/>
            <a:r>
              <a:rPr lang="en-IN" sz="2400" dirty="0" smtClean="0"/>
              <a:t>Database server independence-allowing the front end application to access data from the multiple  database servers without having to write code that is specific to each  database server.</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Biswasis</a:t>
            </a:r>
            <a:r>
              <a:rPr lang="en-GB" dirty="0" smtClean="0"/>
              <a:t> </a:t>
            </a:r>
            <a:endParaRPr lang="en-GB" dirty="0"/>
          </a:p>
        </p:txBody>
      </p:sp>
      <p:sp>
        <p:nvSpPr>
          <p:cNvPr id="6" name="Slide Number Placeholder 5"/>
          <p:cNvSpPr>
            <a:spLocks noGrp="1"/>
          </p:cNvSpPr>
          <p:nvPr>
            <p:ph type="sldNum" sz="quarter" idx="12"/>
          </p:nvPr>
        </p:nvSpPr>
        <p:spPr/>
        <p:txBody>
          <a:bodyPr/>
          <a:lstStyle/>
          <a:p>
            <a:fld id="{0F80523F-6DED-4E0F-8A24-2892005C311F}" type="slidenum">
              <a:rPr lang="en-GB" smtClean="0"/>
              <a:pPr/>
              <a:t>34</a:t>
            </a:fld>
            <a:endParaRPr lang="en-GB"/>
          </a:p>
        </p:txBody>
      </p:sp>
    </p:spTree>
    <p:extLst>
      <p:ext uri="{BB962C8B-B14F-4D97-AF65-F5344CB8AC3E}">
        <p14:creationId xmlns:p14="http://schemas.microsoft.com/office/powerpoint/2010/main" val="3663608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Flow of data and control information in a client/server system may be better understood by ‘Open Source Interconnection’(OSI) network reference model.</a:t>
            </a:r>
          </a:p>
          <a:p>
            <a:r>
              <a:rPr lang="en-IN" dirty="0" smtClean="0"/>
              <a:t>This model published in 1984, developed by ‘International Standard for Organization’(ISO)</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35</a:t>
            </a:fld>
            <a:endParaRPr lang="en-GB"/>
          </a:p>
        </p:txBody>
      </p:sp>
    </p:spTree>
    <p:extLst>
      <p:ext uri="{BB962C8B-B14F-4D97-AF65-F5344CB8AC3E}">
        <p14:creationId xmlns:p14="http://schemas.microsoft.com/office/powerpoint/2010/main" val="4902504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The OSI model is based on seven layers, which are isolated from one another.</a:t>
            </a:r>
          </a:p>
          <a:p>
            <a:r>
              <a:rPr lang="en-IN" dirty="0" smtClean="0"/>
              <a:t>No layer needs to know the details of another layer in order to operate.</a:t>
            </a:r>
          </a:p>
          <a:p>
            <a:r>
              <a:rPr lang="en-IN" dirty="0" smtClean="0"/>
              <a:t>Each layer provides a specific service to the layer above it</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36</a:t>
            </a:fld>
            <a:endParaRPr lang="en-GB"/>
          </a:p>
        </p:txBody>
      </p:sp>
    </p:spTree>
    <p:extLst>
      <p:ext uri="{BB962C8B-B14F-4D97-AF65-F5344CB8AC3E}">
        <p14:creationId xmlns:p14="http://schemas.microsoft.com/office/powerpoint/2010/main" val="3234287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In OSI model , the application and presentation layers provide services to the local computer to deal with the preparation and formatting of the data to be sent.</a:t>
            </a:r>
          </a:p>
          <a:p>
            <a:r>
              <a:rPr lang="en-IN" sz="2400" dirty="0" smtClean="0"/>
              <a:t>The session, transport, network , data-link and physical layers provide services to the layers above them to secure data delivery from one network node to another.</a:t>
            </a:r>
          </a:p>
          <a:p>
            <a:r>
              <a:rPr lang="en-IN" sz="2400" dirty="0" smtClean="0"/>
              <a:t>The objective of the bottom layer is to hide the network complexity to all the layers above them.</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37</a:t>
            </a:fld>
            <a:endParaRPr lang="en-GB"/>
          </a:p>
        </p:txBody>
      </p:sp>
    </p:spTree>
    <p:extLst>
      <p:ext uri="{BB962C8B-B14F-4D97-AF65-F5344CB8AC3E}">
        <p14:creationId xmlns:p14="http://schemas.microsoft.com/office/powerpoint/2010/main" val="939569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The application and presentation layer provide end user application oriented functions.</a:t>
            </a:r>
          </a:p>
          <a:p>
            <a:r>
              <a:rPr lang="en-IN" dirty="0" smtClean="0"/>
              <a:t>The session layer ensures and controls program-to-program communication.</a:t>
            </a:r>
          </a:p>
          <a:p>
            <a:r>
              <a:rPr lang="en-IN" dirty="0" smtClean="0"/>
              <a:t>The transport, network, data link and physical layer provide network oriented function.</a:t>
            </a:r>
          </a:p>
          <a:p>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38</a:t>
            </a:fld>
            <a:endParaRPr lang="en-GB"/>
          </a:p>
        </p:txBody>
      </p:sp>
    </p:spTree>
    <p:extLst>
      <p:ext uri="{BB962C8B-B14F-4D97-AF65-F5344CB8AC3E}">
        <p14:creationId xmlns:p14="http://schemas.microsoft.com/office/powerpoint/2010/main" val="34929709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000" dirty="0" smtClean="0"/>
              <a:t>How the data flows?</a:t>
            </a:r>
          </a:p>
          <a:p>
            <a:r>
              <a:rPr lang="en-IN" sz="2000" dirty="0" smtClean="0"/>
              <a:t>Client application generates a SQL request.</a:t>
            </a:r>
          </a:p>
          <a:p>
            <a:r>
              <a:rPr lang="en-IN" sz="2000" dirty="0" smtClean="0"/>
              <a:t>The SQL request is send down to presentation layer, where it is changed to a format which the SQL server engine can understand. Actions include translating ASCII characters, indicating precision numbers and date formats etc.</a:t>
            </a:r>
          </a:p>
          <a:p>
            <a:r>
              <a:rPr lang="en-IN" sz="2000" dirty="0" smtClean="0"/>
              <a:t>SQL request is handed down to the session layer. Session layer establishes the connection of the client process with the server process. Session layer verifies the end user. User will have to enter his ID and password to access the database server, after that additional message may be transmitted between client-server process. Session layer will identify which message are data message and which are control message.</a:t>
            </a:r>
            <a:endParaRPr lang="en-IN" sz="20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39</a:t>
            </a:fld>
            <a:endParaRPr lang="en-GB"/>
          </a:p>
        </p:txBody>
      </p:sp>
    </p:spTree>
    <p:extLst>
      <p:ext uri="{BB962C8B-B14F-4D97-AF65-F5344CB8AC3E}">
        <p14:creationId xmlns:p14="http://schemas.microsoft.com/office/powerpoint/2010/main" val="908059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Computing style , partly dictated by available hardware and software, and partly made possible by relatively static data environment, usually suited for large companies that could afford the high cost of such computing. This computing style imposed a rigid control of application, strict limits to end user data access and complex MIS department action.</a:t>
            </a:r>
            <a:endParaRPr lang="en-IN" sz="28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a:t>
            </a:fld>
            <a:endParaRPr lang="en-GB"/>
          </a:p>
        </p:txBody>
      </p:sp>
    </p:spTree>
    <p:extLst>
      <p:ext uri="{BB962C8B-B14F-4D97-AF65-F5344CB8AC3E}">
        <p14:creationId xmlns:p14="http://schemas.microsoft.com/office/powerpoint/2010/main" val="13830569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CLLIENT/SERVER SYSTEM</a:t>
            </a:r>
            <a:endParaRPr lang="en-IN" dirty="0"/>
          </a:p>
        </p:txBody>
      </p:sp>
      <p:sp>
        <p:nvSpPr>
          <p:cNvPr id="3" name="Content Placeholder 2"/>
          <p:cNvSpPr>
            <a:spLocks noGrp="1"/>
          </p:cNvSpPr>
          <p:nvPr>
            <p:ph idx="1"/>
          </p:nvPr>
        </p:nvSpPr>
        <p:spPr/>
        <p:txBody>
          <a:bodyPr/>
          <a:lstStyle/>
          <a:p>
            <a:r>
              <a:rPr lang="en-IN" dirty="0" smtClean="0"/>
              <a:t>After session is established and validated, SQL request is sent to the transport layer.</a:t>
            </a:r>
          </a:p>
          <a:p>
            <a:r>
              <a:rPr lang="en-IN" dirty="0" smtClean="0"/>
              <a:t>It generates some error validation checksum and</a:t>
            </a:r>
          </a:p>
          <a:p>
            <a:r>
              <a:rPr lang="en-IN" dirty="0" smtClean="0"/>
              <a:t>Add some transport layer specific ID information</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40</a:t>
            </a:fld>
            <a:endParaRPr lang="en-GB"/>
          </a:p>
        </p:txBody>
      </p:sp>
    </p:spTree>
    <p:extLst>
      <p:ext uri="{BB962C8B-B14F-4D97-AF65-F5344CB8AC3E}">
        <p14:creationId xmlns:p14="http://schemas.microsoft.com/office/powerpoint/2010/main" val="3366410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When several process run on the client, each process may be executing a different database server</a:t>
            </a:r>
          </a:p>
          <a:p>
            <a:r>
              <a:rPr lang="en-IN" dirty="0" smtClean="0"/>
              <a:t>Transport layer ID helps the transport layer to identify which data correspond to which session. </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41</a:t>
            </a:fld>
            <a:endParaRPr lang="en-GB"/>
          </a:p>
        </p:txBody>
      </p:sp>
    </p:spTree>
    <p:extLst>
      <p:ext uri="{BB962C8B-B14F-4D97-AF65-F5344CB8AC3E}">
        <p14:creationId xmlns:p14="http://schemas.microsoft.com/office/powerpoint/2010/main" val="34953813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Once the transport layer performs its function, SQL request is handed down to network layer.</a:t>
            </a:r>
          </a:p>
          <a:p>
            <a:r>
              <a:rPr lang="en-IN" sz="2400" dirty="0" smtClean="0"/>
              <a:t>Network layer identifies the address of the receiving nodes(where the server is located) </a:t>
            </a:r>
          </a:p>
          <a:p>
            <a:r>
              <a:rPr lang="en-IN" sz="2400" dirty="0" smtClean="0"/>
              <a:t>Add the address of the next node in the path, divide the SQL request into several smaller packets, and adds a sequence number to each packet to ensure that they are assembled in the correct order.</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42</a:t>
            </a:fld>
            <a:endParaRPr lang="en-GB"/>
          </a:p>
        </p:txBody>
      </p:sp>
    </p:spTree>
    <p:extLst>
      <p:ext uri="{BB962C8B-B14F-4D97-AF65-F5344CB8AC3E}">
        <p14:creationId xmlns:p14="http://schemas.microsoft.com/office/powerpoint/2010/main" val="24159672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The packet is handed to the data-link layer.</a:t>
            </a:r>
          </a:p>
          <a:p>
            <a:r>
              <a:rPr lang="en-IN" sz="2400" dirty="0" smtClean="0"/>
              <a:t>Data-link layer adds more control information.</a:t>
            </a:r>
          </a:p>
          <a:p>
            <a:r>
              <a:rPr lang="en-IN" sz="2400" dirty="0" smtClean="0"/>
              <a:t>Such control  information depends on the network and on which physical media are used.</a:t>
            </a:r>
          </a:p>
          <a:p>
            <a:r>
              <a:rPr lang="en-IN" sz="2400" dirty="0" smtClean="0"/>
              <a:t>This information is added at the beginning(header) and at the end(trailer) of the packet .</a:t>
            </a:r>
          </a:p>
          <a:p>
            <a:r>
              <a:rPr lang="en-IN" sz="2400" dirty="0" smtClean="0"/>
              <a:t>This is called a frame</a:t>
            </a:r>
          </a:p>
          <a:p>
            <a:r>
              <a:rPr lang="en-IN" sz="2400" dirty="0" smtClean="0"/>
              <a:t>The data-link layer sends the frame to the next node.</a:t>
            </a:r>
          </a:p>
          <a:p>
            <a:r>
              <a:rPr lang="en-IN" sz="2400" dirty="0" smtClean="0"/>
              <a:t>Data-link layer  is responsible  for sharing the network medium, and ensuring that no frame is lost</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43</a:t>
            </a:fld>
            <a:endParaRPr lang="en-GB"/>
          </a:p>
        </p:txBody>
      </p:sp>
    </p:spTree>
    <p:extLst>
      <p:ext uri="{BB962C8B-B14F-4D97-AF65-F5344CB8AC3E}">
        <p14:creationId xmlns:p14="http://schemas.microsoft.com/office/powerpoint/2010/main" val="2267621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When the frame is safe to send, data-link layer hands the frame down to the physical layer which transforms it into a collection of ones and zeros(bits)</a:t>
            </a:r>
          </a:p>
          <a:p>
            <a:r>
              <a:rPr lang="en-IN" sz="2800" dirty="0" smtClean="0"/>
              <a:t>Transmit the bits through the network cable.</a:t>
            </a:r>
          </a:p>
          <a:p>
            <a:r>
              <a:rPr lang="en-IN" sz="2800" dirty="0" smtClean="0"/>
              <a:t>The physical layer does not interpret the data, its only function is to transmit the signals</a:t>
            </a:r>
            <a:r>
              <a:rPr lang="en-IN" dirty="0" smtClean="0"/>
              <a:t>.</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44</a:t>
            </a:fld>
            <a:endParaRPr lang="en-GB"/>
          </a:p>
        </p:txBody>
      </p:sp>
    </p:spTree>
    <p:extLst>
      <p:ext uri="{BB962C8B-B14F-4D97-AF65-F5344CB8AC3E}">
        <p14:creationId xmlns:p14="http://schemas.microsoft.com/office/powerpoint/2010/main" val="9703696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The signals transmitted by the physical layer are received at the server end  by the physical layer.</a:t>
            </a:r>
          </a:p>
          <a:p>
            <a:r>
              <a:rPr lang="en-IN" dirty="0" smtClean="0"/>
              <a:t>Which passes the data to the data-link layer.</a:t>
            </a:r>
          </a:p>
          <a:p>
            <a:r>
              <a:rPr lang="en-IN" dirty="0" smtClean="0"/>
              <a:t>Data-link layer reconstructs the bits into frames and validate them.</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45</a:t>
            </a:fld>
            <a:endParaRPr lang="en-GB"/>
          </a:p>
        </p:txBody>
      </p:sp>
    </p:spTree>
    <p:extLst>
      <p:ext uri="{BB962C8B-B14F-4D97-AF65-F5344CB8AC3E}">
        <p14:creationId xmlns:p14="http://schemas.microsoft.com/office/powerpoint/2010/main" val="42921969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Data-ink layer of the client and the server, may exchange additional messages to verify that the data were received correctly and that no transmission is required.</a:t>
            </a:r>
          </a:p>
          <a:p>
            <a:pPr marL="0" indent="0">
              <a:buNone/>
            </a:pPr>
            <a:endParaRPr lang="en-IN" sz="2800" dirty="0" smtClean="0"/>
          </a:p>
          <a:p>
            <a:r>
              <a:rPr lang="en-IN" sz="2800" dirty="0" smtClean="0"/>
              <a:t>Then the data-ink layer stripes the header and trailer information from the packet and sends the packet up to the network layer.</a:t>
            </a:r>
            <a:endParaRPr lang="en-IN" sz="28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46</a:t>
            </a:fld>
            <a:endParaRPr lang="en-GB"/>
          </a:p>
        </p:txBody>
      </p:sp>
    </p:spTree>
    <p:extLst>
      <p:ext uri="{BB962C8B-B14F-4D97-AF65-F5344CB8AC3E}">
        <p14:creationId xmlns:p14="http://schemas.microsoft.com/office/powerpoint/2010/main" val="8275277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000" dirty="0" smtClean="0"/>
              <a:t>The network layer checks the packet’s destination address.</a:t>
            </a:r>
          </a:p>
          <a:p>
            <a:r>
              <a:rPr lang="en-IN" sz="2000" dirty="0" smtClean="0"/>
              <a:t>If the final destination is some other node in the network,</a:t>
            </a:r>
          </a:p>
          <a:p>
            <a:r>
              <a:rPr lang="en-IN" sz="2000" dirty="0" smtClean="0"/>
              <a:t>Network layer identifies it, sends the packet down to the data-link layer for transmission to that node.</a:t>
            </a:r>
          </a:p>
          <a:p>
            <a:r>
              <a:rPr lang="en-IN" sz="2000" dirty="0" smtClean="0"/>
              <a:t>If the destination is the current node, network layer assembles the packets and assigns appropriate sequence number.</a:t>
            </a:r>
          </a:p>
          <a:p>
            <a:r>
              <a:rPr lang="en-IN" sz="2000" dirty="0" smtClean="0"/>
              <a:t>Network layer generates the SQL request , sends it to the transport layer.</a:t>
            </a:r>
          </a:p>
          <a:p>
            <a:r>
              <a:rPr lang="en-IN" sz="2000" dirty="0" smtClean="0"/>
              <a:t>Transport layer provides additional validation checks and then routes the message to the proper session using transport ID.</a:t>
            </a:r>
            <a:endParaRPr lang="en-IN" sz="20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47</a:t>
            </a:fld>
            <a:endParaRPr lang="en-GB"/>
          </a:p>
        </p:txBody>
      </p:sp>
    </p:spTree>
    <p:extLst>
      <p:ext uri="{BB962C8B-B14F-4D97-AF65-F5344CB8AC3E}">
        <p14:creationId xmlns:p14="http://schemas.microsoft.com/office/powerpoint/2010/main" val="16853147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Most of the client server conversation takes place in the session layer. If the communication between the client and the server is broken, session layer tries to re-establish the session. Session layer identifies and validates the request and then sends it to the presentation layer.</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48</a:t>
            </a:fld>
            <a:endParaRPr lang="en-GB"/>
          </a:p>
        </p:txBody>
      </p:sp>
    </p:spTree>
    <p:extLst>
      <p:ext uri="{BB962C8B-B14F-4D97-AF65-F5344CB8AC3E}">
        <p14:creationId xmlns:p14="http://schemas.microsoft.com/office/powerpoint/2010/main" val="28146340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The presentation layer provides the  additional validation and formatting.</a:t>
            </a:r>
          </a:p>
          <a:p>
            <a:r>
              <a:rPr lang="en-IN" dirty="0" smtClean="0"/>
              <a:t>Finally the SQL request is sent to the database server or application layer , where it </a:t>
            </a:r>
            <a:r>
              <a:rPr lang="en-IN" smtClean="0"/>
              <a:t>is executed.</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49</a:t>
            </a:fld>
            <a:endParaRPr lang="en-GB"/>
          </a:p>
        </p:txBody>
      </p:sp>
    </p:spTree>
    <p:extLst>
      <p:ext uri="{BB962C8B-B14F-4D97-AF65-F5344CB8AC3E}">
        <p14:creationId xmlns:p14="http://schemas.microsoft.com/office/powerpoint/2010/main" val="525256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In 1980s introduction to micro computer, users were able to manipulate data locally, with the help of relatively easy to use software system.</a:t>
            </a:r>
          </a:p>
          <a:p>
            <a:r>
              <a:rPr lang="en-IN" dirty="0" smtClean="0"/>
              <a:t>Data on which the software operated still resided in the main frame. Users often re entered the necessary data manually.</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5</a:t>
            </a:fld>
            <a:endParaRPr lang="en-GB"/>
          </a:p>
        </p:txBody>
      </p:sp>
    </p:spTree>
    <p:extLst>
      <p:ext uri="{BB962C8B-B14F-4D97-AF65-F5344CB8AC3E}">
        <p14:creationId xmlns:p14="http://schemas.microsoft.com/office/powerpoint/2010/main" val="4592219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Network Protocols :</a:t>
            </a:r>
          </a:p>
          <a:p>
            <a:r>
              <a:rPr lang="en-IN" sz="2400" dirty="0" smtClean="0"/>
              <a:t>Is a set of rules that determines how messages between computers are </a:t>
            </a:r>
          </a:p>
          <a:p>
            <a:pPr lvl="1"/>
            <a:r>
              <a:rPr lang="en-IN" sz="2000" dirty="0" smtClean="0"/>
              <a:t>Sent</a:t>
            </a:r>
          </a:p>
          <a:p>
            <a:pPr lvl="1"/>
            <a:r>
              <a:rPr lang="en-IN" sz="2000" dirty="0" smtClean="0"/>
              <a:t>Interpreted</a:t>
            </a:r>
          </a:p>
          <a:p>
            <a:pPr lvl="1"/>
            <a:r>
              <a:rPr lang="en-IN" sz="2000" dirty="0" smtClean="0"/>
              <a:t>Processed</a:t>
            </a:r>
          </a:p>
          <a:p>
            <a:r>
              <a:rPr lang="en-IN" sz="2400" dirty="0" smtClean="0"/>
              <a:t>Network protocols enables computer to interact in a network, and work at different levels of OSI</a:t>
            </a:r>
          </a:p>
          <a:p>
            <a:r>
              <a:rPr lang="en-IN" sz="2400" dirty="0" smtClean="0"/>
              <a:t>Other terms are used to label the network protocols are LAN protocols and Transport protocols</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50</a:t>
            </a:fld>
            <a:endParaRPr lang="en-GB"/>
          </a:p>
        </p:txBody>
      </p:sp>
    </p:spTree>
    <p:extLst>
      <p:ext uri="{BB962C8B-B14F-4D97-AF65-F5344CB8AC3E}">
        <p14:creationId xmlns:p14="http://schemas.microsoft.com/office/powerpoint/2010/main" val="21581611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The main network protocols are:</a:t>
            </a:r>
          </a:p>
          <a:p>
            <a:pPr lvl="1"/>
            <a:r>
              <a:rPr lang="en-IN" sz="2000" dirty="0" smtClean="0"/>
              <a:t>Transmission Control </a:t>
            </a:r>
            <a:r>
              <a:rPr lang="en-IN" sz="2000" dirty="0"/>
              <a:t>P</a:t>
            </a:r>
            <a:r>
              <a:rPr lang="en-IN" sz="2000" dirty="0" smtClean="0"/>
              <a:t>rotocol/Internet </a:t>
            </a:r>
            <a:r>
              <a:rPr lang="en-IN" sz="2000" dirty="0"/>
              <a:t>P</a:t>
            </a:r>
            <a:r>
              <a:rPr lang="en-IN" sz="2000" dirty="0" smtClean="0"/>
              <a:t>rotocol (TCP/IP)- is the official protocol of the internet, a worldwide network of heterogeneous computer system.</a:t>
            </a:r>
          </a:p>
          <a:p>
            <a:pPr lvl="1"/>
            <a:r>
              <a:rPr lang="en-IN" sz="2000" dirty="0" smtClean="0"/>
              <a:t>TCP/IP is the main communication protocol used by the UNIX system, is supported by the most computer system at the midrange and PC level.</a:t>
            </a:r>
          </a:p>
          <a:p>
            <a:pPr lvl="1"/>
            <a:r>
              <a:rPr lang="en-IN" sz="2000" dirty="0" smtClean="0"/>
              <a:t>UNIX is the is the preferred operating system, for medium and large scale database servers, TCP/IP is an important player in the client/server system.</a:t>
            </a:r>
            <a:endParaRPr lang="en-IN" sz="20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51</a:t>
            </a:fld>
            <a:endParaRPr lang="en-GB"/>
          </a:p>
        </p:txBody>
      </p:sp>
    </p:spTree>
    <p:extLst>
      <p:ext uri="{BB962C8B-B14F-4D97-AF65-F5344CB8AC3E}">
        <p14:creationId xmlns:p14="http://schemas.microsoft.com/office/powerpoint/2010/main" val="38046410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Internetwork Packet Exchange/ Sequenced Packet Exchange(IPX/SPX)</a:t>
            </a:r>
          </a:p>
          <a:p>
            <a:pPr lvl="1"/>
            <a:r>
              <a:rPr lang="en-IN" dirty="0" smtClean="0"/>
              <a:t>Communication protocol developed by Novell, world’s leading LAN operating system. </a:t>
            </a:r>
          </a:p>
          <a:p>
            <a:pPr lvl="1"/>
            <a:r>
              <a:rPr lang="en-IN" dirty="0" smtClean="0"/>
              <a:t>It does not behave well when integrated into MANs or WANs</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52</a:t>
            </a:fld>
            <a:endParaRPr lang="en-GB"/>
          </a:p>
        </p:txBody>
      </p:sp>
    </p:spTree>
    <p:extLst>
      <p:ext uri="{BB962C8B-B14F-4D97-AF65-F5344CB8AC3E}">
        <p14:creationId xmlns:p14="http://schemas.microsoft.com/office/powerpoint/2010/main" val="3657721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Network Basic Input / Output system(NetBIOS)- originally developed by IBM in 1984</a:t>
            </a:r>
          </a:p>
          <a:p>
            <a:r>
              <a:rPr lang="en-IN" dirty="0" smtClean="0"/>
              <a:t>As a standard for PC application communications.</a:t>
            </a:r>
          </a:p>
          <a:p>
            <a:r>
              <a:rPr lang="en-IN" dirty="0" smtClean="0"/>
              <a:t>Limitations , it is un usable in geographically dispersed internetworks.</a:t>
            </a:r>
          </a:p>
          <a:p>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53</a:t>
            </a:fld>
            <a:endParaRPr lang="en-GB"/>
          </a:p>
        </p:txBody>
      </p:sp>
    </p:spTree>
    <p:extLst>
      <p:ext uri="{BB962C8B-B14F-4D97-AF65-F5344CB8AC3E}">
        <p14:creationId xmlns:p14="http://schemas.microsoft.com/office/powerpoint/2010/main" val="9936254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CIENT/SERVER SYSTEM</a:t>
            </a:r>
            <a:endParaRPr lang="en-IN" dirty="0"/>
          </a:p>
        </p:txBody>
      </p:sp>
      <p:sp>
        <p:nvSpPr>
          <p:cNvPr id="3" name="Content Placeholder 2"/>
          <p:cNvSpPr>
            <a:spLocks noGrp="1"/>
          </p:cNvSpPr>
          <p:nvPr>
            <p:ph idx="1"/>
          </p:nvPr>
        </p:nvSpPr>
        <p:spPr/>
        <p:txBody>
          <a:bodyPr/>
          <a:lstStyle/>
          <a:p>
            <a:r>
              <a:rPr lang="en-IN" dirty="0" smtClean="0"/>
              <a:t>Application Program-to Program communication(APPC)-</a:t>
            </a:r>
          </a:p>
          <a:p>
            <a:pPr lvl="1"/>
            <a:r>
              <a:rPr lang="en-IN" dirty="0" smtClean="0"/>
              <a:t>Communication protocol used by the IBM mainframe architecture- system network Architecture(SNA)</a:t>
            </a:r>
          </a:p>
          <a:p>
            <a:pPr lvl="1"/>
            <a:r>
              <a:rPr lang="en-IN" dirty="0" smtClean="0"/>
              <a:t>Allows communication between PCs and Mainframe applications such as DB2 running on </a:t>
            </a:r>
            <a:r>
              <a:rPr lang="en-IN" smtClean="0"/>
              <a:t>the mainframe.</a:t>
            </a:r>
            <a:endParaRPr lang="en-IN"/>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54</a:t>
            </a:fld>
            <a:endParaRPr lang="en-GB"/>
          </a:p>
        </p:txBody>
      </p:sp>
    </p:spTree>
    <p:extLst>
      <p:ext uri="{BB962C8B-B14F-4D97-AF65-F5344CB8AC3E}">
        <p14:creationId xmlns:p14="http://schemas.microsoft.com/office/powerpoint/2010/main" val="22417551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45C38F5D-D928-4344-ACB1-EB198B8FCA64}" type="slidenum">
              <a:rPr lang="en-GB"/>
              <a:pPr/>
              <a:t>55</a:t>
            </a:fld>
            <a:endParaRPr lang="en-GB"/>
          </a:p>
        </p:txBody>
      </p:sp>
      <p:sp>
        <p:nvSpPr>
          <p:cNvPr id="304130" name="Rectangle 2"/>
          <p:cNvSpPr>
            <a:spLocks noGrp="1" noChangeArrowheads="1"/>
          </p:cNvSpPr>
          <p:nvPr>
            <p:ph type="title"/>
          </p:nvPr>
        </p:nvSpPr>
        <p:spPr/>
        <p:txBody>
          <a:bodyPr/>
          <a:lstStyle/>
          <a:p>
            <a:r>
              <a:rPr lang="en-US" dirty="0" smtClean="0"/>
              <a:t>CLIENT/SERVER SYSTEM</a:t>
            </a:r>
            <a:endParaRPr lang="en-GB" dirty="0"/>
          </a:p>
        </p:txBody>
      </p:sp>
      <p:sp>
        <p:nvSpPr>
          <p:cNvPr id="304131" name="Rectangle 3"/>
          <p:cNvSpPr>
            <a:spLocks noGrp="1" noChangeArrowheads="1"/>
          </p:cNvSpPr>
          <p:nvPr>
            <p:ph type="body" idx="1"/>
          </p:nvPr>
        </p:nvSpPr>
        <p:spPr/>
        <p:txBody>
          <a:bodyPr/>
          <a:lstStyle/>
          <a:p>
            <a:r>
              <a:rPr lang="en-US" dirty="0" smtClean="0"/>
              <a:t>Client/server architecture is based on a set of principles :</a:t>
            </a:r>
          </a:p>
          <a:p>
            <a:pPr lvl="1"/>
            <a:r>
              <a:rPr lang="en-US" dirty="0" smtClean="0"/>
              <a:t>Hardware independence</a:t>
            </a:r>
          </a:p>
          <a:p>
            <a:pPr lvl="1"/>
            <a:r>
              <a:rPr lang="en-US" dirty="0" smtClean="0"/>
              <a:t>Software independence</a:t>
            </a:r>
          </a:p>
          <a:p>
            <a:pPr lvl="1"/>
            <a:r>
              <a:rPr lang="en-US" dirty="0" smtClean="0"/>
              <a:t>Open access to service</a:t>
            </a:r>
          </a:p>
          <a:p>
            <a:pPr lvl="1"/>
            <a:r>
              <a:rPr lang="en-US" dirty="0" smtClean="0"/>
              <a:t>Process distribution</a:t>
            </a:r>
          </a:p>
          <a:p>
            <a:pPr lvl="1"/>
            <a:r>
              <a:rPr lang="en-US" dirty="0" smtClean="0"/>
              <a:t>Standards</a:t>
            </a:r>
          </a:p>
          <a:p>
            <a:pPr>
              <a:buNone/>
            </a:pPr>
            <a:endParaRPr lang="en-US" sz="4000" dirty="0" smtClean="0"/>
          </a:p>
          <a:p>
            <a:endParaRPr lang="en-GB"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FFD79FBA-E5F5-46D8-8A29-FA267ECFF956}" type="slidenum">
              <a:rPr lang="en-GB"/>
              <a:pPr/>
              <a:t>56</a:t>
            </a:fld>
            <a:endParaRPr lang="en-GB"/>
          </a:p>
        </p:txBody>
      </p:sp>
      <p:sp>
        <p:nvSpPr>
          <p:cNvPr id="293890" name="Rectangle 2"/>
          <p:cNvSpPr>
            <a:spLocks noGrp="1" noChangeArrowheads="1"/>
          </p:cNvSpPr>
          <p:nvPr>
            <p:ph type="title"/>
          </p:nvPr>
        </p:nvSpPr>
        <p:spPr>
          <a:xfrm>
            <a:off x="685800" y="152400"/>
            <a:ext cx="7772400" cy="1143000"/>
          </a:xfrm>
        </p:spPr>
        <p:txBody>
          <a:bodyPr/>
          <a:lstStyle/>
          <a:p>
            <a:r>
              <a:rPr lang="en-US" sz="4000" dirty="0" smtClean="0"/>
              <a:t>CLIENT/SERVER SYSTEM</a:t>
            </a:r>
            <a:endParaRPr lang="en-IN" sz="4000" dirty="0"/>
          </a:p>
        </p:txBody>
      </p:sp>
      <p:sp>
        <p:nvSpPr>
          <p:cNvPr id="293891" name="Rectangle 3"/>
          <p:cNvSpPr>
            <a:spLocks noGrp="1" noChangeArrowheads="1"/>
          </p:cNvSpPr>
          <p:nvPr>
            <p:ph type="body" idx="1"/>
          </p:nvPr>
        </p:nvSpPr>
        <p:spPr>
          <a:xfrm>
            <a:off x="685800" y="1676400"/>
            <a:ext cx="7772400" cy="4114800"/>
          </a:xfrm>
        </p:spPr>
        <p:txBody>
          <a:bodyPr/>
          <a:lstStyle/>
          <a:p>
            <a:pPr>
              <a:lnSpc>
                <a:spcPct val="90000"/>
              </a:lnSpc>
            </a:pPr>
            <a:endParaRPr lang="en-US" dirty="0"/>
          </a:p>
          <a:p>
            <a:pPr>
              <a:lnSpc>
                <a:spcPct val="90000"/>
              </a:lnSpc>
            </a:pPr>
            <a:r>
              <a:rPr lang="en-US" sz="2800" dirty="0" smtClean="0"/>
              <a:t>Client process is generally based on a graphical user interface (GUI) application or front end, that request services from the back end or server application.</a:t>
            </a:r>
          </a:p>
          <a:p>
            <a:pPr>
              <a:lnSpc>
                <a:spcPct val="90000"/>
              </a:lnSpc>
            </a:pPr>
            <a:r>
              <a:rPr lang="en-US" sz="2800" dirty="0" smtClean="0"/>
              <a:t>Client process and Server process communicate through communications middleware.</a:t>
            </a:r>
            <a:endParaRPr lang="en-US" sz="2000" dirty="0" smtClean="0"/>
          </a:p>
          <a:p>
            <a:pPr lvl="1">
              <a:lnSpc>
                <a:spcPct val="90000"/>
              </a:lnSpc>
            </a:pPr>
            <a:endParaRPr lang="en-US" sz="2000" dirty="0" smtClean="0"/>
          </a:p>
          <a:p>
            <a:pPr lvl="1">
              <a:lnSpc>
                <a:spcPct val="90000"/>
              </a:lnSpc>
            </a:pPr>
            <a:endParaRPr lang="en-US" sz="2000" dirty="0" smtClean="0"/>
          </a:p>
          <a:p>
            <a:pPr lvl="1">
              <a:lnSpc>
                <a:spcPct val="90000"/>
              </a:lnSpc>
            </a:pPr>
            <a:endParaRPr lang="en-US" sz="2000" dirty="0" smtClean="0"/>
          </a:p>
          <a:p>
            <a:pPr lvl="1">
              <a:lnSpc>
                <a:spcPct val="90000"/>
              </a:lnSpc>
            </a:pPr>
            <a:endParaRPr lang="en-US" sz="2000" dirty="0" smtClean="0"/>
          </a:p>
          <a:p>
            <a:pPr lvl="1">
              <a:lnSpc>
                <a:spcPct val="90000"/>
              </a:lnSpc>
            </a:pPr>
            <a:endParaRPr lang="en-US" sz="2000" dirty="0" smtClean="0"/>
          </a:p>
          <a:p>
            <a:pPr lvl="1">
              <a:lnSpc>
                <a:spcPct val="90000"/>
              </a:lnSpc>
            </a:pPr>
            <a:endParaRPr lang="en-US" sz="2000" dirty="0" smtClean="0"/>
          </a:p>
          <a:p>
            <a:pPr lvl="1">
              <a:lnSpc>
                <a:spcPct val="90000"/>
              </a:lnSpc>
            </a:pPr>
            <a:endParaRPr lang="en-US" sz="2000" dirty="0" smtClean="0"/>
          </a:p>
          <a:p>
            <a:pPr lvl="1">
              <a:lnSpc>
                <a:spcPct val="90000"/>
              </a:lnSpc>
            </a:pPr>
            <a:endParaRPr lang="en-US" sz="2000" dirty="0" smtClean="0"/>
          </a:p>
          <a:p>
            <a:pPr lvl="1">
              <a:lnSpc>
                <a:spcPct val="90000"/>
              </a:lnSpc>
            </a:pPr>
            <a:endParaRPr lang="en-US" sz="2000" dirty="0" smtClean="0"/>
          </a:p>
          <a:p>
            <a:pPr lvl="1">
              <a:lnSpc>
                <a:spcPct val="90000"/>
              </a:lnSpc>
            </a:pPr>
            <a:endParaRPr lang="en-US" sz="2000" dirty="0" smtClean="0"/>
          </a:p>
          <a:p>
            <a:pPr lvl="1">
              <a:lnSpc>
                <a:spcPct val="90000"/>
              </a:lnSpc>
            </a:pPr>
            <a:r>
              <a:rPr lang="en-US" sz="2000" dirty="0" smtClean="0"/>
              <a:t>9</a:t>
            </a:r>
            <a:endParaRPr lang="en-US" sz="2000" dirty="0"/>
          </a:p>
          <a:p>
            <a:pPr lvl="1">
              <a:lnSpc>
                <a:spcPct val="90000"/>
              </a:lnSpc>
            </a:pPr>
            <a:endParaRPr lang="en-IN"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C549BFDB-46A6-436B-B35A-0450BA2623F5}" type="slidenum">
              <a:rPr lang="en-GB"/>
              <a:pPr/>
              <a:t>57</a:t>
            </a:fld>
            <a:endParaRPr lang="en-GB"/>
          </a:p>
        </p:txBody>
      </p:sp>
      <p:sp>
        <p:nvSpPr>
          <p:cNvPr id="294914" name="Rectangle 2"/>
          <p:cNvSpPr>
            <a:spLocks noGrp="1" noChangeArrowheads="1"/>
          </p:cNvSpPr>
          <p:nvPr>
            <p:ph type="title"/>
          </p:nvPr>
        </p:nvSpPr>
        <p:spPr/>
        <p:txBody>
          <a:bodyPr/>
          <a:lstStyle/>
          <a:p>
            <a:r>
              <a:rPr lang="en-US" sz="4000" dirty="0" smtClean="0"/>
              <a:t>CLIENT/SERVER SYSTEM</a:t>
            </a:r>
            <a:endParaRPr lang="en-IN" sz="4000" dirty="0"/>
          </a:p>
        </p:txBody>
      </p:sp>
      <p:sp>
        <p:nvSpPr>
          <p:cNvPr id="294915" name="Rectangle 3"/>
          <p:cNvSpPr>
            <a:spLocks noGrp="1" noChangeArrowheads="1"/>
          </p:cNvSpPr>
          <p:nvPr>
            <p:ph type="body" idx="1"/>
          </p:nvPr>
        </p:nvSpPr>
        <p:spPr/>
        <p:txBody>
          <a:bodyPr/>
          <a:lstStyle/>
          <a:p>
            <a:pPr lvl="1">
              <a:lnSpc>
                <a:spcPct val="90000"/>
              </a:lnSpc>
              <a:buNone/>
            </a:pPr>
            <a:r>
              <a:rPr lang="en-US" sz="2400" dirty="0" smtClean="0"/>
              <a:t>This process can provide several different type of services like –</a:t>
            </a:r>
          </a:p>
          <a:p>
            <a:pPr lvl="2">
              <a:lnSpc>
                <a:spcPct val="90000"/>
              </a:lnSpc>
              <a:buNone/>
            </a:pPr>
            <a:r>
              <a:rPr lang="en-US" sz="1600" dirty="0" smtClean="0"/>
              <a:t>	</a:t>
            </a:r>
            <a:r>
              <a:rPr lang="en-US" sz="2000" dirty="0" smtClean="0"/>
              <a:t>File , print, fax, communications, database, transaction, CD-ROM services etc.</a:t>
            </a:r>
          </a:p>
          <a:p>
            <a:pPr lvl="2">
              <a:lnSpc>
                <a:spcPct val="90000"/>
              </a:lnSpc>
              <a:buNone/>
            </a:pPr>
            <a:endParaRPr lang="en-US" sz="2000" dirty="0" smtClean="0"/>
          </a:p>
          <a:p>
            <a:pPr lvl="2">
              <a:lnSpc>
                <a:spcPct val="90000"/>
              </a:lnSpc>
              <a:buNone/>
            </a:pPr>
            <a:endParaRPr lang="en-US" sz="1600" dirty="0" smtClean="0"/>
          </a:p>
          <a:p>
            <a:pPr lvl="1">
              <a:lnSpc>
                <a:spcPct val="90000"/>
              </a:lnSpc>
              <a:buNone/>
            </a:pPr>
            <a:r>
              <a:rPr lang="en-US" sz="2000" dirty="0" smtClean="0"/>
              <a:t>The server process is characterized by</a:t>
            </a:r>
          </a:p>
          <a:p>
            <a:pPr lvl="2">
              <a:lnSpc>
                <a:spcPct val="90000"/>
              </a:lnSpc>
              <a:buNone/>
            </a:pPr>
            <a:r>
              <a:rPr lang="en-US" sz="2000" dirty="0" smtClean="0"/>
              <a:t> Location independence</a:t>
            </a:r>
          </a:p>
          <a:p>
            <a:pPr lvl="2">
              <a:lnSpc>
                <a:spcPct val="90000"/>
              </a:lnSpc>
              <a:buNone/>
            </a:pPr>
            <a:r>
              <a:rPr lang="en-US" sz="2000" dirty="0" smtClean="0"/>
              <a:t>Resource usage optimization</a:t>
            </a:r>
          </a:p>
          <a:p>
            <a:pPr lvl="2">
              <a:lnSpc>
                <a:spcPct val="90000"/>
              </a:lnSpc>
              <a:buNone/>
            </a:pPr>
            <a:r>
              <a:rPr lang="en-US" sz="2000" dirty="0" smtClean="0"/>
              <a:t>Scalability</a:t>
            </a:r>
          </a:p>
          <a:p>
            <a:pPr lvl="2">
              <a:lnSpc>
                <a:spcPct val="90000"/>
              </a:lnSpc>
              <a:buNone/>
            </a:pPr>
            <a:r>
              <a:rPr lang="en-US" sz="2000" dirty="0" smtClean="0"/>
              <a:t>Interoperability with other systems</a:t>
            </a:r>
          </a:p>
          <a:p>
            <a:pPr lvl="1">
              <a:lnSpc>
                <a:spcPct val="90000"/>
              </a:lnSpc>
              <a:buNone/>
            </a:pPr>
            <a:r>
              <a:rPr lang="en-US" dirty="0" smtClean="0"/>
              <a:t> </a:t>
            </a:r>
          </a:p>
          <a:p>
            <a:pPr lvl="1">
              <a:lnSpc>
                <a:spcPct val="90000"/>
              </a:lnSpc>
              <a:buNone/>
            </a:pPr>
            <a:endParaRPr lang="en-US" sz="24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E53FC45C-7E6F-4104-8C85-6CE63F259397}" type="slidenum">
              <a:rPr lang="en-GB"/>
              <a:pPr/>
              <a:t>58</a:t>
            </a:fld>
            <a:endParaRPr lang="en-GB"/>
          </a:p>
        </p:txBody>
      </p:sp>
      <p:sp>
        <p:nvSpPr>
          <p:cNvPr id="314370" name="Rectangle 1026"/>
          <p:cNvSpPr>
            <a:spLocks noGrp="1" noChangeArrowheads="1"/>
          </p:cNvSpPr>
          <p:nvPr>
            <p:ph type="title"/>
          </p:nvPr>
        </p:nvSpPr>
        <p:spPr/>
        <p:txBody>
          <a:bodyPr/>
          <a:lstStyle/>
          <a:p>
            <a:r>
              <a:rPr lang="en-US" dirty="0" smtClean="0"/>
              <a:t>CLIENT/SERVER SYSTEM</a:t>
            </a:r>
            <a:endParaRPr lang="en-GB" dirty="0"/>
          </a:p>
        </p:txBody>
      </p:sp>
      <p:sp>
        <p:nvSpPr>
          <p:cNvPr id="314371" name="Rectangle 1027"/>
          <p:cNvSpPr>
            <a:spLocks noGrp="1" noChangeArrowheads="1"/>
          </p:cNvSpPr>
          <p:nvPr>
            <p:ph type="body" idx="1"/>
          </p:nvPr>
        </p:nvSpPr>
        <p:spPr/>
        <p:txBody>
          <a:bodyPr/>
          <a:lstStyle/>
          <a:p>
            <a:pPr lvl="1">
              <a:buNone/>
            </a:pPr>
            <a:r>
              <a:rPr lang="en-US" dirty="0" smtClean="0"/>
              <a:t>Communication middleware covers the physical and logical issues of network communications.</a:t>
            </a:r>
          </a:p>
          <a:p>
            <a:pPr lvl="1">
              <a:buNone/>
            </a:pPr>
            <a:endParaRPr lang="en-US" dirty="0" smtClean="0"/>
          </a:p>
          <a:p>
            <a:pPr lvl="1">
              <a:buNone/>
            </a:pPr>
            <a:r>
              <a:rPr lang="en-US" dirty="0" smtClean="0"/>
              <a:t>The main network protocols in use are </a:t>
            </a:r>
          </a:p>
          <a:p>
            <a:pPr lvl="2">
              <a:buNone/>
            </a:pPr>
            <a:r>
              <a:rPr lang="en-US" dirty="0" smtClean="0"/>
              <a:t>TCP/IP</a:t>
            </a:r>
          </a:p>
          <a:p>
            <a:pPr lvl="2">
              <a:buNone/>
            </a:pPr>
            <a:r>
              <a:rPr lang="en-US" dirty="0" smtClean="0"/>
              <a:t>IPX/SPX</a:t>
            </a:r>
          </a:p>
          <a:p>
            <a:pPr lvl="2">
              <a:buNone/>
            </a:pPr>
            <a:r>
              <a:rPr lang="en-US" dirty="0" smtClean="0"/>
              <a:t>NetBIOS</a:t>
            </a:r>
          </a:p>
          <a:p>
            <a:pPr lvl="2">
              <a:buNone/>
            </a:pPr>
            <a:r>
              <a:rPr lang="en-US" dirty="0" smtClean="0"/>
              <a:t>APPC</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EF892D8D-D9F5-4F83-86D5-EB21FB3E01D5}" type="slidenum">
              <a:rPr lang="en-GB"/>
              <a:pPr/>
              <a:t>59</a:t>
            </a:fld>
            <a:endParaRPr lang="en-GB"/>
          </a:p>
        </p:txBody>
      </p:sp>
      <p:sp>
        <p:nvSpPr>
          <p:cNvPr id="315394" name="Rectangle 2"/>
          <p:cNvSpPr>
            <a:spLocks noGrp="1" noChangeArrowheads="1"/>
          </p:cNvSpPr>
          <p:nvPr>
            <p:ph type="title"/>
          </p:nvPr>
        </p:nvSpPr>
        <p:spPr/>
        <p:txBody>
          <a:bodyPr/>
          <a:lstStyle/>
          <a:p>
            <a:r>
              <a:rPr lang="en-US" dirty="0" smtClean="0"/>
              <a:t>CLIENT/SERVER SYSTEM</a:t>
            </a:r>
            <a:endParaRPr lang="en-GB" dirty="0"/>
          </a:p>
        </p:txBody>
      </p:sp>
      <p:sp>
        <p:nvSpPr>
          <p:cNvPr id="315395" name="Rectangle 3"/>
          <p:cNvSpPr>
            <a:spLocks noGrp="1" noChangeArrowheads="1"/>
          </p:cNvSpPr>
          <p:nvPr>
            <p:ph type="body" idx="1"/>
          </p:nvPr>
        </p:nvSpPr>
        <p:spPr/>
        <p:txBody>
          <a:bodyPr/>
          <a:lstStyle/>
          <a:p>
            <a:r>
              <a:rPr lang="en-US" dirty="0" smtClean="0"/>
              <a:t>Middleware software is logically placed between client and server. Its main function :</a:t>
            </a:r>
          </a:p>
          <a:p>
            <a:pPr lvl="1"/>
            <a:r>
              <a:rPr lang="en-US" dirty="0" smtClean="0"/>
              <a:t>Isolate the client from the details of network protocols and server details.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This manual download of information was not very productive.</a:t>
            </a:r>
          </a:p>
          <a:p>
            <a:r>
              <a:rPr lang="en-IN" dirty="0" smtClean="0"/>
              <a:t>And subjected to be data anomalies.</a:t>
            </a:r>
          </a:p>
          <a:p>
            <a:r>
              <a:rPr lang="en-IN" dirty="0" smtClean="0"/>
              <a:t>With the use of PC grew steadily over the years, dumb terminals on the users end were replaced.</a:t>
            </a:r>
          </a:p>
          <a:p>
            <a:r>
              <a:rPr lang="en-IN" dirty="0" smtClean="0"/>
              <a:t>The PC connected to the mainframe were referred as intelligent terminals.</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6</a:t>
            </a:fld>
            <a:endParaRPr lang="en-GB"/>
          </a:p>
        </p:txBody>
      </p:sp>
    </p:spTree>
    <p:extLst>
      <p:ext uri="{BB962C8B-B14F-4D97-AF65-F5344CB8AC3E}">
        <p14:creationId xmlns:p14="http://schemas.microsoft.com/office/powerpoint/2010/main" val="29863989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Date Placeholder 3"/>
          <p:cNvSpPr>
            <a:spLocks noGrp="1"/>
          </p:cNvSpPr>
          <p:nvPr>
            <p:ph type="dt" sz="half" idx="10"/>
          </p:nvPr>
        </p:nvSpPr>
        <p:spPr/>
        <p:txBody>
          <a:bodyPr/>
          <a:lstStyle/>
          <a:p>
            <a:r>
              <a:rPr lang="en-US" smtClean="0"/>
              <a:t>DBMS</a:t>
            </a:r>
            <a:endParaRPr lang="en-GB"/>
          </a:p>
        </p:txBody>
      </p:sp>
      <p:sp>
        <p:nvSpPr>
          <p:cNvPr id="68" name="Footer Placeholder 4"/>
          <p:cNvSpPr>
            <a:spLocks noGrp="1"/>
          </p:cNvSpPr>
          <p:nvPr>
            <p:ph type="ftr" sz="quarter" idx="11"/>
          </p:nvPr>
        </p:nvSpPr>
        <p:spPr/>
        <p:txBody>
          <a:bodyPr/>
          <a:lstStyle/>
          <a:p>
            <a:r>
              <a:rPr lang="en-GB" smtClean="0"/>
              <a:t>Snigdha Biswas</a:t>
            </a:r>
            <a:endParaRPr lang="en-GB"/>
          </a:p>
        </p:txBody>
      </p:sp>
      <p:sp>
        <p:nvSpPr>
          <p:cNvPr id="69" name="Slide Number Placeholder 5"/>
          <p:cNvSpPr>
            <a:spLocks noGrp="1"/>
          </p:cNvSpPr>
          <p:nvPr>
            <p:ph type="sldNum" sz="quarter" idx="12"/>
          </p:nvPr>
        </p:nvSpPr>
        <p:spPr/>
        <p:txBody>
          <a:bodyPr/>
          <a:lstStyle/>
          <a:p>
            <a:fld id="{F6582E3E-6543-432D-B0B4-BA874D61B4B9}" type="slidenum">
              <a:rPr lang="en-GB"/>
              <a:pPr/>
              <a:t>60</a:t>
            </a:fld>
            <a:endParaRPr lang="en-GB"/>
          </a:p>
        </p:txBody>
      </p:sp>
      <p:sp>
        <p:nvSpPr>
          <p:cNvPr id="316418" name="Rectangle 2"/>
          <p:cNvSpPr>
            <a:spLocks noGrp="1" noChangeArrowheads="1"/>
          </p:cNvSpPr>
          <p:nvPr>
            <p:ph type="title"/>
          </p:nvPr>
        </p:nvSpPr>
        <p:spPr/>
        <p:txBody>
          <a:bodyPr/>
          <a:lstStyle/>
          <a:p>
            <a:r>
              <a:rPr lang="en-US" dirty="0" smtClean="0"/>
              <a:t>CLIENT/SERVER SYSTEM</a:t>
            </a:r>
            <a:endParaRPr lang="en-GB" dirty="0"/>
          </a:p>
        </p:txBody>
      </p:sp>
      <p:sp>
        <p:nvSpPr>
          <p:cNvPr id="316419" name="Rectangle 3"/>
          <p:cNvSpPr>
            <a:spLocks noGrp="1" noChangeArrowheads="1"/>
          </p:cNvSpPr>
          <p:nvPr>
            <p:ph type="body" idx="1"/>
          </p:nvPr>
        </p:nvSpPr>
        <p:spPr/>
        <p:txBody>
          <a:bodyPr/>
          <a:lstStyle/>
          <a:p>
            <a:pPr>
              <a:buNone/>
            </a:pPr>
            <a:r>
              <a:rPr lang="en-GB" sz="2400" dirty="0" smtClean="0"/>
              <a:t>The main use of middleware is in the database area.</a:t>
            </a:r>
          </a:p>
          <a:p>
            <a:pPr>
              <a:buNone/>
            </a:pPr>
            <a:r>
              <a:rPr lang="en-GB" sz="2400" dirty="0" smtClean="0"/>
              <a:t>Database middleware is used to transparently connect client front-end  applications with server back end  application.</a:t>
            </a:r>
          </a:p>
          <a:p>
            <a:pPr>
              <a:buNone/>
            </a:pPr>
            <a:endParaRPr lang="en-GB" sz="2400" dirty="0" smtClean="0"/>
          </a:p>
          <a:p>
            <a:pPr>
              <a:buNone/>
            </a:pPr>
            <a:r>
              <a:rPr lang="en-GB" sz="2400" dirty="0" smtClean="0"/>
              <a:t>Database middleware has three main components :</a:t>
            </a:r>
          </a:p>
          <a:p>
            <a:pPr lvl="1">
              <a:buNone/>
            </a:pPr>
            <a:r>
              <a:rPr lang="en-GB" sz="1800" dirty="0" smtClean="0"/>
              <a:t>An application programming interface</a:t>
            </a:r>
          </a:p>
          <a:p>
            <a:pPr lvl="1">
              <a:buNone/>
            </a:pPr>
            <a:r>
              <a:rPr lang="en-GB" sz="1800" dirty="0" smtClean="0"/>
              <a:t>A database translator layer</a:t>
            </a:r>
          </a:p>
          <a:p>
            <a:pPr lvl="1">
              <a:buNone/>
            </a:pPr>
            <a:r>
              <a:rPr lang="en-GB" sz="1800" dirty="0" smtClean="0"/>
              <a:t>Network translator layer.</a:t>
            </a:r>
          </a:p>
          <a:p>
            <a:pPr lvl="1">
              <a:buNone/>
            </a:pPr>
            <a:endParaRPr lang="en-GB" sz="2000" dirty="0" smtClean="0"/>
          </a:p>
          <a:p>
            <a:pPr lvl="1">
              <a:buNone/>
            </a:pPr>
            <a:endParaRPr lang="en-GB" sz="3200" dirty="0"/>
          </a:p>
        </p:txBody>
      </p:sp>
      <p:sp>
        <p:nvSpPr>
          <p:cNvPr id="316464" name="Text Box 48"/>
          <p:cNvSpPr txBox="1">
            <a:spLocks noChangeArrowheads="1"/>
          </p:cNvSpPr>
          <p:nvPr/>
        </p:nvSpPr>
        <p:spPr bwMode="auto">
          <a:xfrm>
            <a:off x="2346325" y="2541588"/>
            <a:ext cx="184150" cy="274637"/>
          </a:xfrm>
          <a:prstGeom prst="rect">
            <a:avLst/>
          </a:prstGeom>
          <a:noFill/>
          <a:ln w="25400">
            <a:noFill/>
            <a:miter lim="800000"/>
            <a:headEnd/>
            <a:tailEnd/>
          </a:ln>
          <a:effectLst/>
        </p:spPr>
        <p:txBody>
          <a:bodyPr wrap="none">
            <a:spAutoFit/>
          </a:bodyPr>
          <a:lstStyle/>
          <a:p>
            <a:pPr>
              <a:buFont typeface="Wingdings" pitchFamily="2" charset="2"/>
              <a:buNone/>
            </a:pPr>
            <a:endParaRPr lang="en-GB" sz="12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52DDAD8-B08F-4775-B025-2DAB018C0B8F}" type="slidenum">
              <a:rPr lang="en-GB"/>
              <a:pPr/>
              <a:t>61</a:t>
            </a:fld>
            <a:endParaRPr lang="en-GB"/>
          </a:p>
        </p:txBody>
      </p:sp>
      <p:sp>
        <p:nvSpPr>
          <p:cNvPr id="306178" name="Rectangle 2"/>
          <p:cNvSpPr>
            <a:spLocks noGrp="1" noChangeArrowheads="1"/>
          </p:cNvSpPr>
          <p:nvPr>
            <p:ph type="title"/>
          </p:nvPr>
        </p:nvSpPr>
        <p:spPr/>
        <p:txBody>
          <a:bodyPr/>
          <a:lstStyle/>
          <a:p>
            <a:r>
              <a:rPr lang="en-US" dirty="0" smtClean="0"/>
              <a:t>CLIENT/SERVER SYSTEM</a:t>
            </a:r>
            <a:endParaRPr lang="en-GB" dirty="0"/>
          </a:p>
        </p:txBody>
      </p:sp>
      <p:sp>
        <p:nvSpPr>
          <p:cNvPr id="306179" name="Rectangle 3"/>
          <p:cNvSpPr>
            <a:spLocks noGrp="1" noChangeArrowheads="1"/>
          </p:cNvSpPr>
          <p:nvPr>
            <p:ph type="body" idx="1"/>
          </p:nvPr>
        </p:nvSpPr>
        <p:spPr/>
        <p:txBody>
          <a:bodyPr/>
          <a:lstStyle/>
          <a:p>
            <a:pPr>
              <a:lnSpc>
                <a:spcPct val="90000"/>
              </a:lnSpc>
            </a:pPr>
            <a:r>
              <a:rPr lang="en-US" sz="2800" dirty="0" smtClean="0"/>
              <a:t>Client server  database provides data access to multiple and heterogeneous clients, regardless of the hardware, software or network platform used by the client application.</a:t>
            </a:r>
          </a:p>
          <a:p>
            <a:pPr>
              <a:lnSpc>
                <a:spcPct val="90000"/>
              </a:lnSpc>
            </a:pPr>
            <a:r>
              <a:rPr lang="en-US" sz="2800" dirty="0" smtClean="0"/>
              <a:t>Client server DBMSs differ from other DBMSs in terms of </a:t>
            </a:r>
          </a:p>
          <a:p>
            <a:pPr>
              <a:lnSpc>
                <a:spcPct val="90000"/>
              </a:lnSpc>
            </a:pPr>
            <a:r>
              <a:rPr lang="en-US" sz="2800" dirty="0" smtClean="0"/>
              <a:t>where the processing takes place</a:t>
            </a:r>
          </a:p>
          <a:p>
            <a:pPr>
              <a:lnSpc>
                <a:spcPct val="90000"/>
              </a:lnSpc>
            </a:pPr>
            <a:r>
              <a:rPr lang="en-US" sz="2800" dirty="0" smtClean="0"/>
              <a:t>What data are sent over the network to the client computer</a:t>
            </a:r>
            <a:endParaRPr lang="en-US" sz="2400" dirty="0" smtClean="0"/>
          </a:p>
          <a:p>
            <a:pPr lvl="1">
              <a:lnSpc>
                <a:spcPct val="90000"/>
              </a:lnSpc>
            </a:pPr>
            <a:endParaRPr lang="en-US" sz="1600" dirty="0" smtClean="0"/>
          </a:p>
          <a:p>
            <a:pPr lvl="1">
              <a:lnSpc>
                <a:spcPct val="90000"/>
              </a:lnSpc>
            </a:pPr>
            <a:endParaRPr lang="en-US"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869D17B8-83BF-4232-B913-7DB22014EBAA}" type="slidenum">
              <a:rPr lang="en-GB"/>
              <a:pPr/>
              <a:t>62</a:t>
            </a:fld>
            <a:endParaRPr lang="en-GB"/>
          </a:p>
        </p:txBody>
      </p:sp>
      <p:sp>
        <p:nvSpPr>
          <p:cNvPr id="307202" name="Rectangle 2"/>
          <p:cNvSpPr>
            <a:spLocks noGrp="1" noChangeArrowheads="1"/>
          </p:cNvSpPr>
          <p:nvPr>
            <p:ph type="title"/>
          </p:nvPr>
        </p:nvSpPr>
        <p:spPr/>
        <p:txBody>
          <a:bodyPr/>
          <a:lstStyle/>
          <a:p>
            <a:r>
              <a:rPr lang="en-US" dirty="0" smtClean="0"/>
              <a:t>CLIENT/SERVER SYSTEM</a:t>
            </a:r>
            <a:endParaRPr lang="en-GB" dirty="0"/>
          </a:p>
        </p:txBody>
      </p:sp>
      <p:sp>
        <p:nvSpPr>
          <p:cNvPr id="307203" name="Rectangle 3"/>
          <p:cNvSpPr>
            <a:spLocks noGrp="1" noChangeArrowheads="1"/>
          </p:cNvSpPr>
          <p:nvPr>
            <p:ph type="body" idx="1"/>
          </p:nvPr>
        </p:nvSpPr>
        <p:spPr/>
        <p:txBody>
          <a:bodyPr/>
          <a:lstStyle/>
          <a:p>
            <a:r>
              <a:rPr lang="en-US" dirty="0" smtClean="0"/>
              <a:t>Client/server DBMSs free the client from</a:t>
            </a:r>
          </a:p>
          <a:p>
            <a:pPr lvl="1"/>
            <a:r>
              <a:rPr lang="en-US" dirty="0" smtClean="0"/>
              <a:t> processing the data locally </a:t>
            </a:r>
          </a:p>
          <a:p>
            <a:pPr marL="457200" lvl="1" indent="0">
              <a:buNone/>
            </a:pPr>
            <a:endParaRPr lang="en-US" dirty="0" smtClean="0"/>
          </a:p>
          <a:p>
            <a:pPr lvl="1"/>
            <a:r>
              <a:rPr lang="en-US" dirty="0" smtClean="0"/>
              <a:t>and reduce network traffic because only the rows that match a query are returned.</a:t>
            </a:r>
          </a:p>
          <a:p>
            <a:pPr>
              <a:buNone/>
            </a:pPr>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8934F64C-1F0B-432F-BB1D-936C2020CC10}" type="slidenum">
              <a:rPr lang="en-GB"/>
              <a:pPr/>
              <a:t>63</a:t>
            </a:fld>
            <a:endParaRPr lang="en-GB"/>
          </a:p>
        </p:txBody>
      </p:sp>
      <p:sp>
        <p:nvSpPr>
          <p:cNvPr id="313346" name="Rectangle 2"/>
          <p:cNvSpPr>
            <a:spLocks noGrp="1" noChangeArrowheads="1"/>
          </p:cNvSpPr>
          <p:nvPr>
            <p:ph type="title"/>
          </p:nvPr>
        </p:nvSpPr>
        <p:spPr/>
        <p:txBody>
          <a:bodyPr/>
          <a:lstStyle/>
          <a:p>
            <a:r>
              <a:rPr lang="en-US" dirty="0" smtClean="0"/>
              <a:t>CLIENT/SERVER SYSTEM</a:t>
            </a:r>
            <a:endParaRPr lang="en-GB" dirty="0"/>
          </a:p>
        </p:txBody>
      </p:sp>
      <p:sp>
        <p:nvSpPr>
          <p:cNvPr id="313347" name="Rectangle 3"/>
          <p:cNvSpPr>
            <a:spLocks noGrp="1" noChangeArrowheads="1"/>
          </p:cNvSpPr>
          <p:nvPr>
            <p:ph type="body" idx="1"/>
          </p:nvPr>
        </p:nvSpPr>
        <p:spPr/>
        <p:txBody>
          <a:bodyPr/>
          <a:lstStyle/>
          <a:p>
            <a:r>
              <a:rPr lang="en-US" sz="2400" dirty="0" smtClean="0"/>
              <a:t>Implementation of client/server system represents a big change for any organization and that change must be properly managed..</a:t>
            </a:r>
          </a:p>
          <a:p>
            <a:r>
              <a:rPr lang="en-US" sz="2400" dirty="0" smtClean="0"/>
              <a:t>Change reflects both basic information access philosophy</a:t>
            </a:r>
          </a:p>
          <a:p>
            <a:r>
              <a:rPr lang="en-US" sz="2400" dirty="0" smtClean="0"/>
              <a:t>Considerable technological shifts..</a:t>
            </a:r>
          </a:p>
          <a:p>
            <a:r>
              <a:rPr lang="en-US" sz="2400" dirty="0" smtClean="0"/>
              <a:t>MIS department must work to a change from a traditional data processing style to a client/server data processing style.</a:t>
            </a:r>
          </a:p>
          <a:p>
            <a:pPr>
              <a:buNone/>
            </a:pPr>
            <a:endParaRPr lang="en-US" sz="1600" dirty="0" smtClean="0"/>
          </a:p>
          <a:p>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Electronic download of data from the mainframe to the PC were introduced.</a:t>
            </a:r>
          </a:p>
          <a:p>
            <a:r>
              <a:rPr lang="en-IN" sz="2800" dirty="0" smtClean="0"/>
              <a:t>Using the PCs users were able to create their own database and reports locally, relying less on MIS control services. </a:t>
            </a:r>
          </a:p>
          <a:p>
            <a:r>
              <a:rPr lang="en-IN" sz="2800" dirty="0" smtClean="0"/>
              <a:t>As PC microprocessor technology advanced new PCs began to rival mainframe processing power.</a:t>
            </a:r>
            <a:endParaRPr lang="en-IN" sz="28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7</a:t>
            </a:fld>
            <a:endParaRPr lang="en-GB"/>
          </a:p>
        </p:txBody>
      </p:sp>
    </p:spTree>
    <p:extLst>
      <p:ext uri="{BB962C8B-B14F-4D97-AF65-F5344CB8AC3E}">
        <p14:creationId xmlns:p14="http://schemas.microsoft.com/office/powerpoint/2010/main" val="2846096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SYSYEM</a:t>
            </a:r>
            <a:endParaRPr lang="en-IN" dirty="0"/>
          </a:p>
        </p:txBody>
      </p:sp>
      <p:sp>
        <p:nvSpPr>
          <p:cNvPr id="3" name="Content Placeholder 2"/>
          <p:cNvSpPr>
            <a:spLocks noGrp="1"/>
          </p:cNvSpPr>
          <p:nvPr>
            <p:ph idx="1"/>
          </p:nvPr>
        </p:nvSpPr>
        <p:spPr/>
        <p:txBody>
          <a:bodyPr/>
          <a:lstStyle/>
          <a:p>
            <a:r>
              <a:rPr lang="en-IN" sz="2400" dirty="0" smtClean="0"/>
              <a:t>More PCs were integrated into corporate data centres, the MIS department grew closer to the end user.</a:t>
            </a:r>
          </a:p>
          <a:p>
            <a:r>
              <a:rPr lang="en-IN" sz="2400" dirty="0" smtClean="0"/>
              <a:t>Computer landscape of 1990s is based on a network that ties large numbers of heterogeneous computer.</a:t>
            </a:r>
          </a:p>
          <a:p>
            <a:r>
              <a:rPr lang="en-IN" sz="2400" dirty="0" smtClean="0"/>
              <a:t>Advanced applications allow end users to directly access the data without regard to the data location, data model used or the communication characteristics of other computers in the network.</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8</a:t>
            </a:fld>
            <a:endParaRPr lang="en-GB"/>
          </a:p>
        </p:txBody>
      </p:sp>
    </p:spTree>
    <p:extLst>
      <p:ext uri="{BB962C8B-B14F-4D97-AF65-F5344CB8AC3E}">
        <p14:creationId xmlns:p14="http://schemas.microsoft.com/office/powerpoint/2010/main" val="54236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The network allows each end users to share information with</a:t>
            </a:r>
          </a:p>
          <a:p>
            <a:pPr lvl="1"/>
            <a:r>
              <a:rPr lang="en-IN" sz="2400" dirty="0" smtClean="0"/>
              <a:t>Other end users</a:t>
            </a:r>
          </a:p>
          <a:p>
            <a:pPr lvl="1"/>
            <a:r>
              <a:rPr lang="en-IN" sz="2400" dirty="0"/>
              <a:t>a</a:t>
            </a:r>
            <a:r>
              <a:rPr lang="en-IN" sz="2400" dirty="0" smtClean="0"/>
              <a:t>ccess the mainframe resources</a:t>
            </a:r>
          </a:p>
          <a:p>
            <a:pPr lvl="1"/>
            <a:r>
              <a:rPr lang="en-IN" sz="2400" dirty="0" smtClean="0"/>
              <a:t>Access external data sources.</a:t>
            </a:r>
          </a:p>
          <a:p>
            <a:r>
              <a:rPr lang="en-IN" sz="2800" dirty="0" smtClean="0"/>
              <a:t>Ever increasing demand for resource sharing within the communications heavy computer environment has set the stage for client/server computing.</a:t>
            </a:r>
            <a:endParaRPr lang="en-IN" sz="28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9</a:t>
            </a:fld>
            <a:endParaRPr lang="en-GB"/>
          </a:p>
        </p:txBody>
      </p:sp>
    </p:spTree>
    <p:extLst>
      <p:ext uri="{BB962C8B-B14F-4D97-AF65-F5344CB8AC3E}">
        <p14:creationId xmlns:p14="http://schemas.microsoft.com/office/powerpoint/2010/main" val="1315890747"/>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400" b="0" i="0"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400" b="0" i="0"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15310</TotalTime>
  <Words>3529</Words>
  <Application>Microsoft Office PowerPoint</Application>
  <PresentationFormat>On-screen Show (4:3)</PresentationFormat>
  <Paragraphs>522</Paragraphs>
  <Slides>63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 Unicode MS</vt:lpstr>
      <vt:lpstr>Batang</vt:lpstr>
      <vt:lpstr>Courier New</vt:lpstr>
      <vt:lpstr>Times New Roman</vt:lpstr>
      <vt:lpstr>Wingdings</vt:lpstr>
      <vt:lpstr>Default Design</vt:lpstr>
      <vt:lpstr>CLIENT/SERVER SYSTEM</vt:lpstr>
      <vt:lpstr>CLIENT/SERVER SYSTEM</vt:lpstr>
      <vt:lpstr>CLENT/SERVER SYSTEM</vt:lpstr>
      <vt:lpstr>CLIENT/SERVER SYSTEM</vt:lpstr>
      <vt:lpstr>CLIENT/SERVER SYSTEM</vt:lpstr>
      <vt:lpstr>CLIENT/SERVER SYSTEM</vt:lpstr>
      <vt:lpstr>CLIENT/SERVER SYSTEM</vt:lpstr>
      <vt:lpstr>CLIENT/SERVER SYSYEM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acer pc</cp:lastModifiedBy>
  <cp:revision>508</cp:revision>
  <dcterms:created xsi:type="dcterms:W3CDTF">2007-10-01T11:10:55Z</dcterms:created>
  <dcterms:modified xsi:type="dcterms:W3CDTF">2017-04-25T20:55:18Z</dcterms:modified>
</cp:coreProperties>
</file>