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62" r:id="rId2"/>
    <p:sldId id="368" r:id="rId3"/>
    <p:sldId id="404" r:id="rId4"/>
    <p:sldId id="405" r:id="rId5"/>
    <p:sldId id="406" r:id="rId6"/>
    <p:sldId id="407" r:id="rId7"/>
    <p:sldId id="408" r:id="rId8"/>
    <p:sldId id="409" r:id="rId9"/>
    <p:sldId id="410" r:id="rId10"/>
    <p:sldId id="411" r:id="rId11"/>
    <p:sldId id="412" r:id="rId12"/>
    <p:sldId id="413" r:id="rId13"/>
    <p:sldId id="414" r:id="rId14"/>
    <p:sldId id="415" r:id="rId15"/>
    <p:sldId id="416" r:id="rId16"/>
    <p:sldId id="417" r:id="rId17"/>
    <p:sldId id="418" r:id="rId18"/>
    <p:sldId id="419" r:id="rId19"/>
    <p:sldId id="420" r:id="rId20"/>
    <p:sldId id="421" r:id="rId21"/>
    <p:sldId id="422" r:id="rId22"/>
    <p:sldId id="423" r:id="rId23"/>
    <p:sldId id="424" r:id="rId24"/>
    <p:sldId id="425" r:id="rId25"/>
    <p:sldId id="426" r:id="rId26"/>
    <p:sldId id="427" r:id="rId27"/>
    <p:sldId id="428" r:id="rId28"/>
  </p:sldIdLst>
  <p:sldSz cx="9144000" cy="6858000" type="screen4x3"/>
  <p:notesSz cx="6858000" cy="9144000"/>
  <p:defaultTextStyle>
    <a:defPPr>
      <a:defRPr lang="en-US"/>
    </a:defPPr>
    <a:lvl1pPr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1pPr>
    <a:lvl2pPr marL="457200"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2pPr>
    <a:lvl3pPr marL="914400"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3pPr>
    <a:lvl4pPr marL="1371600"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4pPr>
    <a:lvl5pPr marL="1828800"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5pPr>
    <a:lvl6pPr marL="2286000" algn="l" defTabSz="914400" rtl="0" eaLnBrk="1" latinLnBrk="0" hangingPunct="1">
      <a:defRPr sz="1400" kern="1200">
        <a:solidFill>
          <a:schemeClr val="tx1"/>
        </a:solidFill>
        <a:latin typeface="Batang" pitchFamily="18" charset="-127"/>
        <a:ea typeface="+mn-ea"/>
        <a:cs typeface="+mn-cs"/>
      </a:defRPr>
    </a:lvl6pPr>
    <a:lvl7pPr marL="2743200" algn="l" defTabSz="914400" rtl="0" eaLnBrk="1" latinLnBrk="0" hangingPunct="1">
      <a:defRPr sz="1400" kern="1200">
        <a:solidFill>
          <a:schemeClr val="tx1"/>
        </a:solidFill>
        <a:latin typeface="Batang" pitchFamily="18" charset="-127"/>
        <a:ea typeface="+mn-ea"/>
        <a:cs typeface="+mn-cs"/>
      </a:defRPr>
    </a:lvl7pPr>
    <a:lvl8pPr marL="3200400" algn="l" defTabSz="914400" rtl="0" eaLnBrk="1" latinLnBrk="0" hangingPunct="1">
      <a:defRPr sz="1400" kern="1200">
        <a:solidFill>
          <a:schemeClr val="tx1"/>
        </a:solidFill>
        <a:latin typeface="Batang" pitchFamily="18" charset="-127"/>
        <a:ea typeface="+mn-ea"/>
        <a:cs typeface="+mn-cs"/>
      </a:defRPr>
    </a:lvl8pPr>
    <a:lvl9pPr marL="3657600" algn="l" defTabSz="914400" rtl="0" eaLnBrk="1" latinLnBrk="0" hangingPunct="1">
      <a:defRPr sz="1400" kern="1200">
        <a:solidFill>
          <a:schemeClr val="tx1"/>
        </a:solidFill>
        <a:latin typeface="Batang" pitchFamily="18" charset="-127"/>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5" autoAdjust="0"/>
  </p:normalViewPr>
  <p:slideViewPr>
    <p:cSldViewPr>
      <p:cViewPr varScale="1">
        <p:scale>
          <a:sx n="63" d="100"/>
          <a:sy n="63" d="100"/>
        </p:scale>
        <p:origin x="131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sz="1200">
                <a:latin typeface="Times New Roman" charset="0"/>
              </a:defRPr>
            </a:lvl1pPr>
          </a:lstStyle>
          <a:p>
            <a:endParaRPr lang="en-GB"/>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Times New Roman" charset="0"/>
              </a:defRPr>
            </a:lvl1pPr>
          </a:lstStyle>
          <a:p>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FontTx/>
              <a:buNone/>
              <a:defRPr sz="1200">
                <a:latin typeface="Times New Roman" charset="0"/>
              </a:defRPr>
            </a:lvl1pPr>
          </a:lstStyle>
          <a:p>
            <a:endParaRPr lang="en-GB"/>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Times New Roman" charset="0"/>
              </a:defRPr>
            </a:lvl1pPr>
          </a:lstStyle>
          <a:p>
            <a:fld id="{EF0C8147-C5B4-4C85-94A4-3A3C969E2540}" type="slidenum">
              <a:rPr lang="en-GB"/>
              <a:pPr/>
              <a:t>‹#›</a:t>
            </a:fld>
            <a:endParaRPr lang="en-GB"/>
          </a:p>
        </p:txBody>
      </p:sp>
    </p:spTree>
    <p:extLst>
      <p:ext uri="{BB962C8B-B14F-4D97-AF65-F5344CB8AC3E}">
        <p14:creationId xmlns:p14="http://schemas.microsoft.com/office/powerpoint/2010/main" val="31075784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mn-cs"/>
      </a:defRPr>
    </a:lvl1pPr>
    <a:lvl2pPr marL="457200" algn="l" rtl="0" fontAlgn="base">
      <a:spcBef>
        <a:spcPct val="30000"/>
      </a:spcBef>
      <a:spcAft>
        <a:spcPct val="0"/>
      </a:spcAft>
      <a:defRPr sz="1200" kern="1200">
        <a:solidFill>
          <a:schemeClr val="tx1"/>
        </a:solidFill>
        <a:latin typeface="Times New Roman" charset="0"/>
        <a:ea typeface="+mn-ea"/>
        <a:cs typeface="+mn-cs"/>
      </a:defRPr>
    </a:lvl2pPr>
    <a:lvl3pPr marL="914400" algn="l" rtl="0" fontAlgn="base">
      <a:spcBef>
        <a:spcPct val="30000"/>
      </a:spcBef>
      <a:spcAft>
        <a:spcPct val="0"/>
      </a:spcAft>
      <a:defRPr sz="1200" kern="1200">
        <a:solidFill>
          <a:schemeClr val="tx1"/>
        </a:solidFill>
        <a:latin typeface="Times New Roman" charset="0"/>
        <a:ea typeface="+mn-ea"/>
        <a:cs typeface="+mn-cs"/>
      </a:defRPr>
    </a:lvl3pPr>
    <a:lvl4pPr marL="1371600" algn="l" rtl="0" fontAlgn="base">
      <a:spcBef>
        <a:spcPct val="30000"/>
      </a:spcBef>
      <a:spcAft>
        <a:spcPct val="0"/>
      </a:spcAft>
      <a:defRPr sz="1200" kern="1200">
        <a:solidFill>
          <a:schemeClr val="tx1"/>
        </a:solidFill>
        <a:latin typeface="Times New Roman" charset="0"/>
        <a:ea typeface="+mn-ea"/>
        <a:cs typeface="+mn-cs"/>
      </a:defRPr>
    </a:lvl4pPr>
    <a:lvl5pPr marL="1828800" algn="l" rtl="0" fontAlgn="base">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F0C8147-C5B4-4C85-94A4-3A3C969E2540}" type="slidenum">
              <a:rPr lang="en-GB" smtClean="0"/>
              <a:pPr/>
              <a:t>2</a:t>
            </a:fld>
            <a:endParaRPr lang="en-GB"/>
          </a:p>
        </p:txBody>
      </p:sp>
    </p:spTree>
    <p:extLst>
      <p:ext uri="{BB962C8B-B14F-4D97-AF65-F5344CB8AC3E}">
        <p14:creationId xmlns:p14="http://schemas.microsoft.com/office/powerpoint/2010/main" val="341754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0C8147-C5B4-4C85-94A4-3A3C969E2540}" type="slidenum">
              <a:rPr lang="en-GB" smtClean="0"/>
              <a:pPr/>
              <a:t>25</a:t>
            </a:fld>
            <a:endParaRPr lang="en-GB"/>
          </a:p>
        </p:txBody>
      </p:sp>
    </p:spTree>
    <p:extLst>
      <p:ext uri="{BB962C8B-B14F-4D97-AF65-F5344CB8AC3E}">
        <p14:creationId xmlns:p14="http://schemas.microsoft.com/office/powerpoint/2010/main" val="175260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67D115A8-A801-4495-8A56-5DE7B31863E5}"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817D12DF-D1B3-4286-8565-59610B2B3B55}"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ABD06844-0FAC-4086-92AC-BA8B2ADF4526}"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0F80523F-6DED-4E0F-8A24-2892005C311F}"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A09D6C0B-C449-4893-A09E-958B05A75542}"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r>
              <a:rPr lang="en-US" smtClean="0"/>
              <a:t>DBMS</a:t>
            </a:r>
            <a:endParaRPr lang="en-GB"/>
          </a:p>
        </p:txBody>
      </p:sp>
      <p:sp>
        <p:nvSpPr>
          <p:cNvPr id="6" name="Footer Placeholder 5"/>
          <p:cNvSpPr>
            <a:spLocks noGrp="1"/>
          </p:cNvSpPr>
          <p:nvPr>
            <p:ph type="ftr" sz="quarter" idx="11"/>
          </p:nvPr>
        </p:nvSpPr>
        <p:spPr/>
        <p:txBody>
          <a:bodyPr/>
          <a:lstStyle>
            <a:lvl1pPr>
              <a:defRPr/>
            </a:lvl1pPr>
          </a:lstStyle>
          <a:p>
            <a:r>
              <a:rPr lang="en-GB" smtClean="0"/>
              <a:t>Snigdha Biswas</a:t>
            </a:r>
            <a:endParaRPr lang="en-GB"/>
          </a:p>
        </p:txBody>
      </p:sp>
      <p:sp>
        <p:nvSpPr>
          <p:cNvPr id="7" name="Slide Number Placeholder 6"/>
          <p:cNvSpPr>
            <a:spLocks noGrp="1"/>
          </p:cNvSpPr>
          <p:nvPr>
            <p:ph type="sldNum" sz="quarter" idx="12"/>
          </p:nvPr>
        </p:nvSpPr>
        <p:spPr/>
        <p:txBody>
          <a:bodyPr/>
          <a:lstStyle>
            <a:lvl1pPr>
              <a:defRPr/>
            </a:lvl1pPr>
          </a:lstStyle>
          <a:p>
            <a:fld id="{DDAE4A2E-DE1D-43A0-AD62-9424728B2073}"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r>
              <a:rPr lang="en-US" smtClean="0"/>
              <a:t>DBMS</a:t>
            </a:r>
            <a:endParaRPr lang="en-GB"/>
          </a:p>
        </p:txBody>
      </p:sp>
      <p:sp>
        <p:nvSpPr>
          <p:cNvPr id="8" name="Footer Placeholder 7"/>
          <p:cNvSpPr>
            <a:spLocks noGrp="1"/>
          </p:cNvSpPr>
          <p:nvPr>
            <p:ph type="ftr" sz="quarter" idx="11"/>
          </p:nvPr>
        </p:nvSpPr>
        <p:spPr/>
        <p:txBody>
          <a:bodyPr/>
          <a:lstStyle>
            <a:lvl1pPr>
              <a:defRPr/>
            </a:lvl1pPr>
          </a:lstStyle>
          <a:p>
            <a:r>
              <a:rPr lang="en-GB" smtClean="0"/>
              <a:t>Snigdha Biswas</a:t>
            </a:r>
            <a:endParaRPr lang="en-GB"/>
          </a:p>
        </p:txBody>
      </p:sp>
      <p:sp>
        <p:nvSpPr>
          <p:cNvPr id="9" name="Slide Number Placeholder 8"/>
          <p:cNvSpPr>
            <a:spLocks noGrp="1"/>
          </p:cNvSpPr>
          <p:nvPr>
            <p:ph type="sldNum" sz="quarter" idx="12"/>
          </p:nvPr>
        </p:nvSpPr>
        <p:spPr/>
        <p:txBody>
          <a:bodyPr/>
          <a:lstStyle>
            <a:lvl1pPr>
              <a:defRPr/>
            </a:lvl1pPr>
          </a:lstStyle>
          <a:p>
            <a:fld id="{25415E80-2709-4086-8F07-2D6613CD4E32}"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r>
              <a:rPr lang="en-US" smtClean="0"/>
              <a:t>DBMS</a:t>
            </a:r>
            <a:endParaRPr lang="en-GB"/>
          </a:p>
        </p:txBody>
      </p:sp>
      <p:sp>
        <p:nvSpPr>
          <p:cNvPr id="4" name="Footer Placeholder 3"/>
          <p:cNvSpPr>
            <a:spLocks noGrp="1"/>
          </p:cNvSpPr>
          <p:nvPr>
            <p:ph type="ftr" sz="quarter" idx="11"/>
          </p:nvPr>
        </p:nvSpPr>
        <p:spPr/>
        <p:txBody>
          <a:bodyPr/>
          <a:lstStyle>
            <a:lvl1pPr>
              <a:defRPr/>
            </a:lvl1pPr>
          </a:lstStyle>
          <a:p>
            <a:r>
              <a:rPr lang="en-GB" smtClean="0"/>
              <a:t>Snigdha Biswas</a:t>
            </a:r>
            <a:endParaRPr lang="en-GB"/>
          </a:p>
        </p:txBody>
      </p:sp>
      <p:sp>
        <p:nvSpPr>
          <p:cNvPr id="5" name="Slide Number Placeholder 4"/>
          <p:cNvSpPr>
            <a:spLocks noGrp="1"/>
          </p:cNvSpPr>
          <p:nvPr>
            <p:ph type="sldNum" sz="quarter" idx="12"/>
          </p:nvPr>
        </p:nvSpPr>
        <p:spPr/>
        <p:txBody>
          <a:bodyPr/>
          <a:lstStyle>
            <a:lvl1pPr>
              <a:defRPr/>
            </a:lvl1pPr>
          </a:lstStyle>
          <a:p>
            <a:fld id="{A743ED38-EBCC-484A-8E17-5BF5E64B6536}"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DBMS</a:t>
            </a:r>
            <a:endParaRPr lang="en-GB"/>
          </a:p>
        </p:txBody>
      </p:sp>
      <p:sp>
        <p:nvSpPr>
          <p:cNvPr id="3" name="Footer Placeholder 2"/>
          <p:cNvSpPr>
            <a:spLocks noGrp="1"/>
          </p:cNvSpPr>
          <p:nvPr>
            <p:ph type="ftr" sz="quarter" idx="11"/>
          </p:nvPr>
        </p:nvSpPr>
        <p:spPr/>
        <p:txBody>
          <a:bodyPr/>
          <a:lstStyle>
            <a:lvl1pPr>
              <a:defRPr/>
            </a:lvl1pPr>
          </a:lstStyle>
          <a:p>
            <a:r>
              <a:rPr lang="en-GB" smtClean="0"/>
              <a:t>Snigdha Biswas</a:t>
            </a:r>
            <a:endParaRPr lang="en-GB"/>
          </a:p>
        </p:txBody>
      </p:sp>
      <p:sp>
        <p:nvSpPr>
          <p:cNvPr id="4" name="Slide Number Placeholder 3"/>
          <p:cNvSpPr>
            <a:spLocks noGrp="1"/>
          </p:cNvSpPr>
          <p:nvPr>
            <p:ph type="sldNum" sz="quarter" idx="12"/>
          </p:nvPr>
        </p:nvSpPr>
        <p:spPr/>
        <p:txBody>
          <a:bodyPr/>
          <a:lstStyle>
            <a:lvl1pPr>
              <a:defRPr/>
            </a:lvl1pPr>
          </a:lstStyle>
          <a:p>
            <a:fld id="{815BE90B-43B5-42F9-A880-3C3862B25171}"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DBMS</a:t>
            </a:r>
            <a:endParaRPr lang="en-GB"/>
          </a:p>
        </p:txBody>
      </p:sp>
      <p:sp>
        <p:nvSpPr>
          <p:cNvPr id="6" name="Footer Placeholder 5"/>
          <p:cNvSpPr>
            <a:spLocks noGrp="1"/>
          </p:cNvSpPr>
          <p:nvPr>
            <p:ph type="ftr" sz="quarter" idx="11"/>
          </p:nvPr>
        </p:nvSpPr>
        <p:spPr/>
        <p:txBody>
          <a:bodyPr/>
          <a:lstStyle>
            <a:lvl1pPr>
              <a:defRPr/>
            </a:lvl1pPr>
          </a:lstStyle>
          <a:p>
            <a:r>
              <a:rPr lang="en-GB" smtClean="0"/>
              <a:t>Snigdha Biswas</a:t>
            </a:r>
            <a:endParaRPr lang="en-GB"/>
          </a:p>
        </p:txBody>
      </p:sp>
      <p:sp>
        <p:nvSpPr>
          <p:cNvPr id="7" name="Slide Number Placeholder 6"/>
          <p:cNvSpPr>
            <a:spLocks noGrp="1"/>
          </p:cNvSpPr>
          <p:nvPr>
            <p:ph type="sldNum" sz="quarter" idx="12"/>
          </p:nvPr>
        </p:nvSpPr>
        <p:spPr/>
        <p:txBody>
          <a:bodyPr/>
          <a:lstStyle>
            <a:lvl1pPr>
              <a:defRPr/>
            </a:lvl1pPr>
          </a:lstStyle>
          <a:p>
            <a:fld id="{319DD65D-9C32-4D6B-BD19-65B4A6D623CA}"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DBMS</a:t>
            </a:r>
            <a:endParaRPr lang="en-GB"/>
          </a:p>
        </p:txBody>
      </p:sp>
      <p:sp>
        <p:nvSpPr>
          <p:cNvPr id="6" name="Footer Placeholder 5"/>
          <p:cNvSpPr>
            <a:spLocks noGrp="1"/>
          </p:cNvSpPr>
          <p:nvPr>
            <p:ph type="ftr" sz="quarter" idx="11"/>
          </p:nvPr>
        </p:nvSpPr>
        <p:spPr/>
        <p:txBody>
          <a:bodyPr/>
          <a:lstStyle>
            <a:lvl1pPr>
              <a:defRPr/>
            </a:lvl1pPr>
          </a:lstStyle>
          <a:p>
            <a:r>
              <a:rPr lang="en-GB" smtClean="0"/>
              <a:t>Snigdha Biswas</a:t>
            </a:r>
            <a:endParaRPr lang="en-GB"/>
          </a:p>
        </p:txBody>
      </p:sp>
      <p:sp>
        <p:nvSpPr>
          <p:cNvPr id="7" name="Slide Number Placeholder 6"/>
          <p:cNvSpPr>
            <a:spLocks noGrp="1"/>
          </p:cNvSpPr>
          <p:nvPr>
            <p:ph type="sldNum" sz="quarter" idx="12"/>
          </p:nvPr>
        </p:nvSpPr>
        <p:spPr/>
        <p:txBody>
          <a:bodyPr/>
          <a:lstStyle>
            <a:lvl1pPr>
              <a:defRPr/>
            </a:lvl1pPr>
          </a:lstStyle>
          <a:p>
            <a:fld id="{B9A9718C-5BA7-4452-A428-FC989CDA4B8F}"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a:latin typeface="Times New Roman" charset="0"/>
              </a:defRPr>
            </a:lvl1pPr>
          </a:lstStyle>
          <a:p>
            <a:r>
              <a:rPr lang="en-US" smtClean="0"/>
              <a:t>DBMS</a:t>
            </a: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a:latin typeface="Times New Roman" charset="0"/>
              </a:defRPr>
            </a:lvl1pPr>
          </a:lstStyle>
          <a:p>
            <a:r>
              <a:rPr lang="en-GB" smtClean="0"/>
              <a:t>Snigdha Biswas</a:t>
            </a: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a:latin typeface="Times New Roman" charset="0"/>
              </a:defRPr>
            </a:lvl1pPr>
          </a:lstStyle>
          <a:p>
            <a:fld id="{737C4E69-B946-4773-8D63-9BCE7CA219FA}"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Courier New" pitchFamily="49" charset="0"/>
        </a:defRPr>
      </a:lvl2pPr>
      <a:lvl3pPr algn="ctr" rtl="0" fontAlgn="base">
        <a:spcBef>
          <a:spcPct val="0"/>
        </a:spcBef>
        <a:spcAft>
          <a:spcPct val="0"/>
        </a:spcAft>
        <a:defRPr sz="4400" b="1">
          <a:solidFill>
            <a:schemeClr val="tx2"/>
          </a:solidFill>
          <a:latin typeface="Courier New" pitchFamily="49" charset="0"/>
        </a:defRPr>
      </a:lvl3pPr>
      <a:lvl4pPr algn="ctr" rtl="0" fontAlgn="base">
        <a:spcBef>
          <a:spcPct val="0"/>
        </a:spcBef>
        <a:spcAft>
          <a:spcPct val="0"/>
        </a:spcAft>
        <a:defRPr sz="4400" b="1">
          <a:solidFill>
            <a:schemeClr val="tx2"/>
          </a:solidFill>
          <a:latin typeface="Courier New" pitchFamily="49" charset="0"/>
        </a:defRPr>
      </a:lvl4pPr>
      <a:lvl5pPr algn="ctr" rtl="0" fontAlgn="base">
        <a:spcBef>
          <a:spcPct val="0"/>
        </a:spcBef>
        <a:spcAft>
          <a:spcPct val="0"/>
        </a:spcAft>
        <a:defRPr sz="4400" b="1">
          <a:solidFill>
            <a:schemeClr val="tx2"/>
          </a:solidFill>
          <a:latin typeface="Courier New" pitchFamily="49" charset="0"/>
        </a:defRPr>
      </a:lvl5pPr>
      <a:lvl6pPr marL="457200" algn="ctr" rtl="0" fontAlgn="base">
        <a:spcBef>
          <a:spcPct val="0"/>
        </a:spcBef>
        <a:spcAft>
          <a:spcPct val="0"/>
        </a:spcAft>
        <a:defRPr sz="4400" b="1">
          <a:solidFill>
            <a:schemeClr val="tx2"/>
          </a:solidFill>
          <a:latin typeface="Courier New" pitchFamily="49" charset="0"/>
        </a:defRPr>
      </a:lvl6pPr>
      <a:lvl7pPr marL="914400" algn="ctr" rtl="0" fontAlgn="base">
        <a:spcBef>
          <a:spcPct val="0"/>
        </a:spcBef>
        <a:spcAft>
          <a:spcPct val="0"/>
        </a:spcAft>
        <a:defRPr sz="4400" b="1">
          <a:solidFill>
            <a:schemeClr val="tx2"/>
          </a:solidFill>
          <a:latin typeface="Courier New" pitchFamily="49" charset="0"/>
        </a:defRPr>
      </a:lvl7pPr>
      <a:lvl8pPr marL="1371600" algn="ctr" rtl="0" fontAlgn="base">
        <a:spcBef>
          <a:spcPct val="0"/>
        </a:spcBef>
        <a:spcAft>
          <a:spcPct val="0"/>
        </a:spcAft>
        <a:defRPr sz="4400" b="1">
          <a:solidFill>
            <a:schemeClr val="tx2"/>
          </a:solidFill>
          <a:latin typeface="Courier New" pitchFamily="49" charset="0"/>
        </a:defRPr>
      </a:lvl8pPr>
      <a:lvl9pPr marL="1828800" algn="ctr" rtl="0" fontAlgn="base">
        <a:spcBef>
          <a:spcPct val="0"/>
        </a:spcBef>
        <a:spcAft>
          <a:spcPct val="0"/>
        </a:spcAft>
        <a:defRPr sz="4400" b="1">
          <a:solidFill>
            <a:schemeClr val="tx2"/>
          </a:solidFill>
          <a:latin typeface="Courier New" pitchFamily="49" charset="0"/>
        </a:defRPr>
      </a:lvl9pPr>
    </p:titleStyle>
    <p:bodyStyle>
      <a:lvl1pPr marL="342900" indent="-342900" algn="l" rtl="0" fontAlgn="base">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800">
          <a:solidFill>
            <a:schemeClr val="tx1"/>
          </a:solidFill>
          <a:latin typeface="+mn-lt"/>
        </a:defRPr>
      </a:lvl2pPr>
      <a:lvl3pPr marL="1143000" indent="-228600" algn="l" rtl="0" fontAlgn="base">
        <a:spcBef>
          <a:spcPct val="20000"/>
        </a:spcBef>
        <a:spcAft>
          <a:spcPct val="0"/>
        </a:spcAft>
        <a:buFont typeface="Wingdings" pitchFamily="2" charset="2"/>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dirty="0"/>
          </a:p>
        </p:txBody>
      </p:sp>
      <p:sp>
        <p:nvSpPr>
          <p:cNvPr id="5" name="Footer Placeholder 4"/>
          <p:cNvSpPr>
            <a:spLocks noGrp="1"/>
          </p:cNvSpPr>
          <p:nvPr>
            <p:ph type="ftr" sz="quarter" idx="11"/>
          </p:nvPr>
        </p:nvSpPr>
        <p:spPr/>
        <p:txBody>
          <a:bodyPr/>
          <a:lstStyle/>
          <a:p>
            <a:r>
              <a:rPr lang="en-GB" dirty="0" err="1" smtClean="0"/>
              <a:t>Snigdha</a:t>
            </a:r>
            <a:r>
              <a:rPr lang="en-GB" dirty="0" smtClean="0"/>
              <a:t> </a:t>
            </a:r>
            <a:r>
              <a:rPr lang="en-GB" dirty="0" err="1" smtClean="0"/>
              <a:t>Biswas</a:t>
            </a:r>
            <a:endParaRPr lang="en-GB" dirty="0"/>
          </a:p>
        </p:txBody>
      </p:sp>
      <p:sp>
        <p:nvSpPr>
          <p:cNvPr id="6" name="Slide Number Placeholder 5"/>
          <p:cNvSpPr>
            <a:spLocks noGrp="1"/>
          </p:cNvSpPr>
          <p:nvPr>
            <p:ph type="sldNum" sz="quarter" idx="12"/>
          </p:nvPr>
        </p:nvSpPr>
        <p:spPr/>
        <p:txBody>
          <a:bodyPr/>
          <a:lstStyle/>
          <a:p>
            <a:fld id="{E60DCDF0-62A7-426D-81C2-C1AA9355DDED}" type="slidenum">
              <a:rPr lang="en-GB"/>
              <a:pPr/>
              <a:t>1</a:t>
            </a:fld>
            <a:endParaRPr lang="en-GB"/>
          </a:p>
        </p:txBody>
      </p:sp>
      <p:sp>
        <p:nvSpPr>
          <p:cNvPr id="292866" name="Rectangle 2"/>
          <p:cNvSpPr>
            <a:spLocks noGrp="1" noChangeArrowheads="1"/>
          </p:cNvSpPr>
          <p:nvPr>
            <p:ph type="title"/>
          </p:nvPr>
        </p:nvSpPr>
        <p:spPr/>
        <p:txBody>
          <a:bodyPr/>
          <a:lstStyle/>
          <a:p>
            <a:r>
              <a:rPr lang="en-US" sz="4000" dirty="0" smtClean="0"/>
              <a:t>CLIENT/SERVER SYSTEM</a:t>
            </a:r>
            <a:endParaRPr lang="en-IN" sz="4000" dirty="0"/>
          </a:p>
        </p:txBody>
      </p:sp>
      <p:sp>
        <p:nvSpPr>
          <p:cNvPr id="292867" name="Rectangle 3"/>
          <p:cNvSpPr>
            <a:spLocks noGrp="1" noChangeArrowheads="1"/>
          </p:cNvSpPr>
          <p:nvPr>
            <p:ph type="body" idx="1"/>
          </p:nvPr>
        </p:nvSpPr>
        <p:spPr/>
        <p:txBody>
          <a:bodyPr/>
          <a:lstStyle/>
          <a:p>
            <a:r>
              <a:rPr lang="en-US" sz="2400" dirty="0" smtClean="0"/>
              <a:t>DATABASE MIDDLEWARE COMPONENTS:</a:t>
            </a:r>
          </a:p>
          <a:p>
            <a:r>
              <a:rPr lang="en-US" sz="2400" dirty="0" smtClean="0"/>
              <a:t>Middleware software is divided into three main components-</a:t>
            </a:r>
          </a:p>
          <a:p>
            <a:pPr lvl="1"/>
            <a:r>
              <a:rPr lang="en-US" sz="2000" dirty="0" smtClean="0"/>
              <a:t>Application programming interface</a:t>
            </a:r>
            <a:endParaRPr lang="en-US" sz="2000" dirty="0"/>
          </a:p>
          <a:p>
            <a:pPr lvl="1"/>
            <a:r>
              <a:rPr lang="en-US" sz="2000" dirty="0" smtClean="0"/>
              <a:t>Database Translator</a:t>
            </a:r>
            <a:endParaRPr lang="en-US" sz="2000" dirty="0"/>
          </a:p>
          <a:p>
            <a:pPr lvl="1"/>
            <a:r>
              <a:rPr lang="en-US" sz="2000" dirty="0" smtClean="0"/>
              <a:t>Network Translator</a:t>
            </a:r>
          </a:p>
          <a:p>
            <a:r>
              <a:rPr lang="en-US" sz="2800" dirty="0" smtClean="0"/>
              <a:t>These components or their functions are distributed among several software layers, that are interchangeable in a plug and play fashion.</a:t>
            </a:r>
          </a:p>
          <a:p>
            <a:pPr lvl="1"/>
            <a:endParaRPr lang="en-US" sz="2000" dirty="0" smtClean="0"/>
          </a:p>
          <a:p>
            <a:endParaRPr lang="en-US" sz="24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a:t> </a:t>
            </a:r>
            <a:r>
              <a:rPr lang="en-IN" dirty="0" smtClean="0"/>
              <a:t>Client / Server Database :</a:t>
            </a:r>
          </a:p>
          <a:p>
            <a:pPr lvl="1"/>
            <a:r>
              <a:rPr lang="en-IN" dirty="0" smtClean="0"/>
              <a:t>A DBMS  lies at the centre of most client/server system. To function properly, the client/server DBMS must be able to :</a:t>
            </a:r>
          </a:p>
          <a:p>
            <a:pPr lvl="2"/>
            <a:r>
              <a:rPr lang="en-IN" dirty="0" smtClean="0"/>
              <a:t>Provide transparent data access to multiple heterogeneous clients, regardless of the hardware, software, and network platform used by the client application.</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10</a:t>
            </a:fld>
            <a:endParaRPr lang="en-GB"/>
          </a:p>
        </p:txBody>
      </p:sp>
    </p:spTree>
    <p:extLst>
      <p:ext uri="{BB962C8B-B14F-4D97-AF65-F5344CB8AC3E}">
        <p14:creationId xmlns:p14="http://schemas.microsoft.com/office/powerpoint/2010/main" val="747549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728" y="281752"/>
            <a:ext cx="7772400" cy="1143000"/>
          </a:xfrm>
        </p:spPr>
        <p:txBody>
          <a:bodyPr/>
          <a:lstStyle/>
          <a:p>
            <a:r>
              <a:rPr lang="en-IN" dirty="0" smtClean="0"/>
              <a:t>CLIENT/SERVER SYSTEM</a:t>
            </a:r>
            <a:endParaRPr lang="en-IN" dirty="0"/>
          </a:p>
        </p:txBody>
      </p:sp>
      <p:sp>
        <p:nvSpPr>
          <p:cNvPr id="3" name="Content Placeholder 2"/>
          <p:cNvSpPr>
            <a:spLocks noGrp="1"/>
          </p:cNvSpPr>
          <p:nvPr>
            <p:ph idx="1"/>
          </p:nvPr>
        </p:nvSpPr>
        <p:spPr>
          <a:xfrm>
            <a:off x="539552" y="1412776"/>
            <a:ext cx="7772400" cy="4114800"/>
          </a:xfrm>
        </p:spPr>
        <p:txBody>
          <a:bodyPr/>
          <a:lstStyle/>
          <a:p>
            <a:r>
              <a:rPr lang="en-IN" dirty="0" smtClean="0"/>
              <a:t>Client / server database</a:t>
            </a:r>
            <a:endParaRPr lang="en-IN" sz="2800" dirty="0" smtClean="0"/>
          </a:p>
          <a:p>
            <a:pPr lvl="1"/>
            <a:r>
              <a:rPr lang="en-IN" sz="2400" dirty="0" smtClean="0"/>
              <a:t> Allow client request to the database server (using SQL request) over the network.</a:t>
            </a:r>
          </a:p>
          <a:p>
            <a:pPr lvl="1"/>
            <a:r>
              <a:rPr lang="en-IN" sz="2400" dirty="0" smtClean="0"/>
              <a:t>Process client data request at the local server</a:t>
            </a:r>
          </a:p>
          <a:p>
            <a:pPr lvl="1"/>
            <a:r>
              <a:rPr lang="en-IN" sz="2400" dirty="0" smtClean="0"/>
              <a:t>Send only the SQL result to the clients over the network.</a:t>
            </a:r>
          </a:p>
          <a:p>
            <a:r>
              <a:rPr lang="en-IN" dirty="0" smtClean="0"/>
              <a:t>A client/server DBMS reduces network traffic because only the rows that match the query are returned.</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11</a:t>
            </a:fld>
            <a:endParaRPr lang="en-GB"/>
          </a:p>
        </p:txBody>
      </p:sp>
    </p:spTree>
    <p:extLst>
      <p:ext uri="{BB962C8B-B14F-4D97-AF65-F5344CB8AC3E}">
        <p14:creationId xmlns:p14="http://schemas.microsoft.com/office/powerpoint/2010/main" val="2200737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800" dirty="0" smtClean="0"/>
              <a:t>The  client computer resources are available to perform other system chores such as the management of the graphical user interface.</a:t>
            </a:r>
          </a:p>
          <a:p>
            <a:r>
              <a:rPr lang="en-IN" sz="2800" dirty="0" smtClean="0"/>
              <a:t>Client/Server  DBMS differ from other DBMS in terms of where the processing takes place and what data are sent  over the network to the client computer.</a:t>
            </a:r>
          </a:p>
          <a:p>
            <a:r>
              <a:rPr lang="en-IN" sz="2800" dirty="0" smtClean="0"/>
              <a:t>Client/Server DBMSs  do not necessarily require distributed data.</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12</a:t>
            </a:fld>
            <a:endParaRPr lang="en-GB"/>
          </a:p>
        </p:txBody>
      </p:sp>
    </p:spTree>
    <p:extLst>
      <p:ext uri="{BB962C8B-B14F-4D97-AF65-F5344CB8AC3E}">
        <p14:creationId xmlns:p14="http://schemas.microsoft.com/office/powerpoint/2010/main" val="2158350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pPr lvl="1"/>
            <a:r>
              <a:rPr lang="en-IN" dirty="0" smtClean="0"/>
              <a:t>In client/server process data may be stored in one site or multiple site.</a:t>
            </a:r>
          </a:p>
          <a:p>
            <a:pPr lvl="1"/>
            <a:endParaRPr lang="en-IN" dirty="0"/>
          </a:p>
          <a:p>
            <a:pPr lvl="1"/>
            <a:r>
              <a:rPr lang="en-IN" dirty="0" smtClean="0"/>
              <a:t>When the data are stored in multiple sites</a:t>
            </a:r>
          </a:p>
          <a:p>
            <a:pPr marL="457200" lvl="1" indent="0">
              <a:buNone/>
            </a:pPr>
            <a:endParaRPr lang="en-IN" dirty="0" smtClean="0"/>
          </a:p>
          <a:p>
            <a:pPr lvl="1"/>
            <a:r>
              <a:rPr lang="en-IN" dirty="0" smtClean="0"/>
              <a:t>Client/server data base are closely related to distributed database</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13</a:t>
            </a:fld>
            <a:endParaRPr lang="en-GB"/>
          </a:p>
        </p:txBody>
      </p:sp>
    </p:spTree>
    <p:extLst>
      <p:ext uri="{BB962C8B-B14F-4D97-AF65-F5344CB8AC3E}">
        <p14:creationId xmlns:p14="http://schemas.microsoft.com/office/powerpoint/2010/main" val="1701765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800" dirty="0" smtClean="0"/>
              <a:t>Distributed Client/Server database system (DDBMSs) have the following characteristics:</a:t>
            </a:r>
          </a:p>
          <a:p>
            <a:pPr lvl="1"/>
            <a:r>
              <a:rPr lang="en-IN" sz="2400" dirty="0" smtClean="0"/>
              <a:t>The location of data should be transparent to the user. Data can be located in the local </a:t>
            </a:r>
            <a:r>
              <a:rPr lang="en-IN" sz="2400" dirty="0"/>
              <a:t>P</a:t>
            </a:r>
            <a:r>
              <a:rPr lang="en-IN" sz="2400" dirty="0" smtClean="0"/>
              <a:t>C, the departmental server or in  a mainframe  across the country.</a:t>
            </a:r>
          </a:p>
          <a:p>
            <a:pPr lvl="1"/>
            <a:r>
              <a:rPr lang="en-IN" sz="2400" dirty="0" smtClean="0"/>
              <a:t>The data can also be distributed among different locations and among different databases using the same or different data models.</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14</a:t>
            </a:fld>
            <a:endParaRPr lang="en-GB"/>
          </a:p>
        </p:txBody>
      </p:sp>
    </p:spTree>
    <p:extLst>
      <p:ext uri="{BB962C8B-B14F-4D97-AF65-F5344CB8AC3E}">
        <p14:creationId xmlns:p14="http://schemas.microsoft.com/office/powerpoint/2010/main" val="2036609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Client/Server Architectural style :</a:t>
            </a:r>
          </a:p>
          <a:p>
            <a:pPr lvl="1"/>
            <a:r>
              <a:rPr lang="en-IN" dirty="0" smtClean="0"/>
              <a:t>Division of the application processing logic component is a prime client/server characteristic, the two key question every client/server designer must answer are:</a:t>
            </a:r>
          </a:p>
          <a:p>
            <a:pPr lvl="2"/>
            <a:r>
              <a:rPr lang="en-IN" dirty="0" smtClean="0"/>
              <a:t>How is the division is to be made?</a:t>
            </a:r>
          </a:p>
          <a:p>
            <a:pPr lvl="2"/>
            <a:r>
              <a:rPr lang="en-IN" dirty="0" smtClean="0"/>
              <a:t>Where in the system, should the results of the division be placed ?</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15</a:t>
            </a:fld>
            <a:endParaRPr lang="en-GB"/>
          </a:p>
        </p:txBody>
      </p:sp>
    </p:spTree>
    <p:extLst>
      <p:ext uri="{BB962C8B-B14F-4D97-AF65-F5344CB8AC3E}">
        <p14:creationId xmlns:p14="http://schemas.microsoft.com/office/powerpoint/2010/main" val="263372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800" dirty="0" smtClean="0"/>
              <a:t>An application logic can be divided into three main components :</a:t>
            </a:r>
          </a:p>
          <a:p>
            <a:pPr lvl="1"/>
            <a:r>
              <a:rPr lang="en-IN" sz="2400" dirty="0" smtClean="0"/>
              <a:t>The input/output (I/O) component works to</a:t>
            </a:r>
          </a:p>
          <a:p>
            <a:pPr lvl="1"/>
            <a:r>
              <a:rPr lang="en-IN" sz="2400" dirty="0" smtClean="0"/>
              <a:t> format and present data in output devices such as screen </a:t>
            </a:r>
          </a:p>
          <a:p>
            <a:pPr lvl="1"/>
            <a:r>
              <a:rPr lang="en-IN" sz="2400" dirty="0" smtClean="0"/>
              <a:t>and manages the end user input through devices such as keyboard.</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16</a:t>
            </a:fld>
            <a:endParaRPr lang="en-GB"/>
          </a:p>
        </p:txBody>
      </p:sp>
    </p:spTree>
    <p:extLst>
      <p:ext uri="{BB962C8B-B14F-4D97-AF65-F5344CB8AC3E}">
        <p14:creationId xmlns:p14="http://schemas.microsoft.com/office/powerpoint/2010/main" val="955874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pPr lvl="1"/>
            <a:r>
              <a:rPr lang="en-IN" sz="2000" dirty="0" smtClean="0"/>
              <a:t>The processing component refers to the application code that performs data validation, error checking</a:t>
            </a:r>
          </a:p>
          <a:p>
            <a:pPr lvl="1"/>
            <a:r>
              <a:rPr lang="en-IN" sz="2000" dirty="0" smtClean="0"/>
              <a:t>The processing component’s logic represents the business rules and the data management logic for data retrieval and storage. Processing component can be further divided three functional subcomponents</a:t>
            </a:r>
          </a:p>
          <a:p>
            <a:pPr marL="914400" lvl="2" indent="0">
              <a:buNone/>
            </a:pPr>
            <a:r>
              <a:rPr lang="en-IN" sz="1800" dirty="0" smtClean="0"/>
              <a:t>I/O processing logic manages data entry validation and basic error checking.</a:t>
            </a:r>
          </a:p>
          <a:p>
            <a:pPr marL="914400" lvl="2" indent="0">
              <a:buNone/>
            </a:pPr>
            <a:r>
              <a:rPr lang="en-IN" sz="1800" dirty="0" smtClean="0"/>
              <a:t>Business logic is applied through the code that represent the business rule</a:t>
            </a:r>
          </a:p>
          <a:p>
            <a:pPr marL="914400" lvl="2" indent="0">
              <a:buNone/>
            </a:pPr>
            <a:r>
              <a:rPr lang="en-IN" sz="1800" dirty="0" smtClean="0"/>
              <a:t>`Data management logic determines which data are needed for each business transaction.</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17</a:t>
            </a:fld>
            <a:endParaRPr lang="en-GB"/>
          </a:p>
        </p:txBody>
      </p:sp>
    </p:spTree>
    <p:extLst>
      <p:ext uri="{BB962C8B-B14F-4D97-AF65-F5344CB8AC3E}">
        <p14:creationId xmlns:p14="http://schemas.microsoft.com/office/powerpoint/2010/main" val="3916222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pPr marL="400050" lvl="1" indent="0">
              <a:buNone/>
            </a:pPr>
            <a:r>
              <a:rPr lang="en-IN" sz="2400" dirty="0" smtClean="0"/>
              <a:t>Storage component uses data manipulation logic to deal with the actual data storage and retrieval from the physical storage devices.</a:t>
            </a:r>
          </a:p>
          <a:p>
            <a:pPr marL="400050" lvl="1" indent="0">
              <a:buNone/>
            </a:pPr>
            <a:r>
              <a:rPr lang="en-IN" sz="2400" dirty="0" smtClean="0"/>
              <a:t>Three main client/server application logic components can be subdivided into five main functional logic components:</a:t>
            </a:r>
          </a:p>
          <a:p>
            <a:pPr marL="800100" lvl="2" indent="0">
              <a:buNone/>
            </a:pPr>
            <a:r>
              <a:rPr lang="en-IN" sz="2000" dirty="0" smtClean="0"/>
              <a:t>Presentation logic</a:t>
            </a:r>
          </a:p>
          <a:p>
            <a:pPr marL="800100" lvl="2" indent="0">
              <a:buNone/>
            </a:pPr>
            <a:r>
              <a:rPr lang="en-IN" sz="2000" dirty="0" smtClean="0"/>
              <a:t>I/O processing logic</a:t>
            </a:r>
          </a:p>
          <a:p>
            <a:pPr marL="800100" lvl="2" indent="0">
              <a:buNone/>
            </a:pPr>
            <a:r>
              <a:rPr lang="en-IN" sz="2000" dirty="0" smtClean="0"/>
              <a:t>Business logic</a:t>
            </a:r>
          </a:p>
          <a:p>
            <a:pPr marL="800100" lvl="2" indent="0">
              <a:buNone/>
            </a:pPr>
            <a:r>
              <a:rPr lang="en-IN" sz="2000" dirty="0" smtClean="0"/>
              <a:t>Data management logic</a:t>
            </a:r>
          </a:p>
          <a:p>
            <a:pPr marL="800100" lvl="2" indent="0">
              <a:buNone/>
            </a:pPr>
            <a:r>
              <a:rPr lang="en-IN" sz="2000" dirty="0" smtClean="0"/>
              <a:t>Data manipulation logic</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18</a:t>
            </a:fld>
            <a:endParaRPr lang="en-GB"/>
          </a:p>
        </p:txBody>
      </p:sp>
    </p:spTree>
    <p:extLst>
      <p:ext uri="{BB962C8B-B14F-4D97-AF65-F5344CB8AC3E}">
        <p14:creationId xmlns:p14="http://schemas.microsoft.com/office/powerpoint/2010/main" val="1054370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pPr lvl="1"/>
            <a:r>
              <a:rPr lang="en-IN" dirty="0" smtClean="0"/>
              <a:t>The following presentation is typical:</a:t>
            </a:r>
          </a:p>
          <a:p>
            <a:pPr lvl="2"/>
            <a:r>
              <a:rPr lang="en-IN" dirty="0" smtClean="0"/>
              <a:t>The presentation logic-is always placed on the client side because it is required for end user interaction. The GUI usually provides the services to the front-end application services.</a:t>
            </a:r>
          </a:p>
          <a:p>
            <a:pPr lvl="2"/>
            <a:r>
              <a:rPr lang="en-IN" dirty="0" smtClean="0"/>
              <a:t>The I/O processing logic – May be placed on the client side or on the server side, although it is most commonly located on the client side in the client/server model.</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19</a:t>
            </a:fld>
            <a:endParaRPr lang="en-GB"/>
          </a:p>
        </p:txBody>
      </p:sp>
    </p:spTree>
    <p:extLst>
      <p:ext uri="{BB962C8B-B14F-4D97-AF65-F5344CB8AC3E}">
        <p14:creationId xmlns:p14="http://schemas.microsoft.com/office/powerpoint/2010/main" val="133649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dirty="0"/>
          </a:p>
        </p:txBody>
      </p:sp>
      <p:sp>
        <p:nvSpPr>
          <p:cNvPr id="5" name="Footer Placeholder 4"/>
          <p:cNvSpPr>
            <a:spLocks noGrp="1"/>
          </p:cNvSpPr>
          <p:nvPr>
            <p:ph type="ftr" sz="quarter" idx="11"/>
          </p:nvPr>
        </p:nvSpPr>
        <p:spPr/>
        <p:txBody>
          <a:bodyPr/>
          <a:lstStyle/>
          <a:p>
            <a:r>
              <a:rPr lang="en-GB" dirty="0" err="1" smtClean="0"/>
              <a:t>Snigdha</a:t>
            </a:r>
            <a:r>
              <a:rPr lang="en-GB" dirty="0" smtClean="0"/>
              <a:t> </a:t>
            </a:r>
            <a:r>
              <a:rPr lang="en-GB" dirty="0" err="1" smtClean="0"/>
              <a:t>Biswas</a:t>
            </a:r>
            <a:endParaRPr lang="en-GB" dirty="0"/>
          </a:p>
        </p:txBody>
      </p:sp>
      <p:sp>
        <p:nvSpPr>
          <p:cNvPr id="6" name="Slide Number Placeholder 5"/>
          <p:cNvSpPr>
            <a:spLocks noGrp="1"/>
          </p:cNvSpPr>
          <p:nvPr>
            <p:ph type="sldNum" sz="quarter" idx="12"/>
          </p:nvPr>
        </p:nvSpPr>
        <p:spPr/>
        <p:txBody>
          <a:bodyPr/>
          <a:lstStyle/>
          <a:p>
            <a:fld id="{7473ABC1-7896-450B-8B68-78E8C21171F5}" type="slidenum">
              <a:rPr lang="en-GB"/>
              <a:pPr/>
              <a:t>2</a:t>
            </a:fld>
            <a:endParaRPr lang="en-GB"/>
          </a:p>
        </p:txBody>
      </p:sp>
      <p:sp>
        <p:nvSpPr>
          <p:cNvPr id="300034" name="Rectangle 2"/>
          <p:cNvSpPr>
            <a:spLocks noGrp="1" noChangeArrowheads="1"/>
          </p:cNvSpPr>
          <p:nvPr>
            <p:ph type="title"/>
          </p:nvPr>
        </p:nvSpPr>
        <p:spPr/>
        <p:txBody>
          <a:bodyPr/>
          <a:lstStyle/>
          <a:p>
            <a:r>
              <a:rPr lang="en-US" dirty="0" smtClean="0"/>
              <a:t>CLIENT/SERVER SYSTEM</a:t>
            </a:r>
            <a:endParaRPr lang="en-GB" dirty="0"/>
          </a:p>
        </p:txBody>
      </p:sp>
      <p:sp>
        <p:nvSpPr>
          <p:cNvPr id="300035" name="Rectangle 3"/>
          <p:cNvSpPr>
            <a:spLocks noGrp="1" noChangeArrowheads="1"/>
          </p:cNvSpPr>
          <p:nvPr>
            <p:ph type="body" idx="1"/>
          </p:nvPr>
        </p:nvSpPr>
        <p:spPr/>
        <p:txBody>
          <a:bodyPr/>
          <a:lstStyle/>
          <a:p>
            <a:pPr lvl="1">
              <a:lnSpc>
                <a:spcPct val="90000"/>
              </a:lnSpc>
              <a:buNone/>
            </a:pPr>
            <a:r>
              <a:rPr lang="en-US" sz="2400" dirty="0" smtClean="0"/>
              <a:t>Application programming interface (API):</a:t>
            </a:r>
          </a:p>
          <a:p>
            <a:pPr lvl="2">
              <a:lnSpc>
                <a:spcPct val="90000"/>
              </a:lnSpc>
              <a:buNone/>
            </a:pPr>
            <a:r>
              <a:rPr lang="en-US" sz="2000" dirty="0" smtClean="0"/>
              <a:t>Is public to the client application.</a:t>
            </a:r>
          </a:p>
          <a:p>
            <a:pPr lvl="2">
              <a:lnSpc>
                <a:spcPct val="90000"/>
              </a:lnSpc>
              <a:buNone/>
            </a:pPr>
            <a:r>
              <a:rPr lang="en-US" sz="2000" dirty="0" smtClean="0"/>
              <a:t> Programmer interacts with the middleware through the APIs provided by the middleware software. </a:t>
            </a:r>
          </a:p>
          <a:p>
            <a:pPr lvl="2">
              <a:lnSpc>
                <a:spcPct val="90000"/>
              </a:lnSpc>
              <a:buNone/>
            </a:pPr>
            <a:r>
              <a:rPr lang="en-US" sz="2000" dirty="0" smtClean="0"/>
              <a:t>It allows the programmer to write generic SQL code instead of code specific to each database server.</a:t>
            </a:r>
          </a:p>
          <a:p>
            <a:pPr lvl="2">
              <a:lnSpc>
                <a:spcPct val="90000"/>
              </a:lnSpc>
              <a:buNone/>
            </a:pPr>
            <a:r>
              <a:rPr lang="en-US" sz="2000" dirty="0" smtClean="0"/>
              <a:t> API allows the client process to be database server independent, means that the server can be changed without requiring that the client application be completely rewritten.</a:t>
            </a:r>
          </a:p>
          <a:p>
            <a:pPr lvl="2">
              <a:lnSpc>
                <a:spcPct val="90000"/>
              </a:lnSpc>
              <a:buNone/>
            </a:pPr>
            <a:endParaRPr lang="en-US" sz="20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pPr lvl="1"/>
            <a:r>
              <a:rPr lang="en-IN" sz="2400" dirty="0" smtClean="0"/>
              <a:t>The business logic – can be placed either on the client or on the server side. However , it is usually located on the client side. The logic component can also be split into client and server sub component. If a 3-tier client/server system is used , the intermediate servers usually contain all the business logic.</a:t>
            </a:r>
          </a:p>
        </p:txBody>
      </p:sp>
      <p:sp>
        <p:nvSpPr>
          <p:cNvPr id="4" name="Date Placeholder 3"/>
          <p:cNvSpPr>
            <a:spLocks noGrp="1"/>
          </p:cNvSpPr>
          <p:nvPr>
            <p:ph type="dt" sz="half" idx="10"/>
          </p:nvPr>
        </p:nvSpPr>
        <p:spPr/>
        <p:txBody>
          <a:bodyPr/>
          <a:lstStyle/>
          <a:p>
            <a:r>
              <a:rPr lang="en-US" dirty="0" smtClean="0"/>
              <a:t>DBMS</a:t>
            </a:r>
            <a:endParaRPr lang="en-GB" dirty="0"/>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20</a:t>
            </a:fld>
            <a:endParaRPr lang="en-GB"/>
          </a:p>
        </p:txBody>
      </p:sp>
    </p:spTree>
    <p:extLst>
      <p:ext uri="{BB962C8B-B14F-4D97-AF65-F5344CB8AC3E}">
        <p14:creationId xmlns:p14="http://schemas.microsoft.com/office/powerpoint/2010/main" val="67888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pPr lvl="1"/>
            <a:r>
              <a:rPr lang="en-IN" sz="2400" dirty="0" smtClean="0"/>
              <a:t>The data management logic-can also be placed on either the client or the server side.</a:t>
            </a:r>
          </a:p>
          <a:p>
            <a:pPr lvl="1"/>
            <a:r>
              <a:rPr lang="en-IN" sz="2400" dirty="0" smtClean="0"/>
              <a:t>It is normally placed on the client side or an intermediate business logic server. The data management logic may also be split into client and server subcomponent as is done in the database middleware. In the case of distributed database, the subcomponents can be placed within multiple server computers.</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21</a:t>
            </a:fld>
            <a:endParaRPr lang="en-GB"/>
          </a:p>
        </p:txBody>
      </p:sp>
    </p:spTree>
    <p:extLst>
      <p:ext uri="{BB962C8B-B14F-4D97-AF65-F5344CB8AC3E}">
        <p14:creationId xmlns:p14="http://schemas.microsoft.com/office/powerpoint/2010/main" val="1770942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pPr lvl="1"/>
            <a:r>
              <a:rPr lang="en-IN" dirty="0" smtClean="0"/>
              <a:t>The data manipulation logic- is most commonly located on the server side. The data manipulation logic may also be divided among several computers in the distributed database.</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22</a:t>
            </a:fld>
            <a:endParaRPr lang="en-GB"/>
          </a:p>
        </p:txBody>
      </p:sp>
    </p:spTree>
    <p:extLst>
      <p:ext uri="{BB962C8B-B14F-4D97-AF65-F5344CB8AC3E}">
        <p14:creationId xmlns:p14="http://schemas.microsoft.com/office/powerpoint/2010/main" val="2211855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Client /server development tool-</a:t>
            </a:r>
          </a:p>
          <a:p>
            <a:pPr lvl="1"/>
            <a:r>
              <a:rPr lang="en-IN" dirty="0" smtClean="0"/>
              <a:t>Choosing the tool for client/server application is one of the most critical decision.</a:t>
            </a:r>
          </a:p>
          <a:p>
            <a:pPr lvl="1"/>
            <a:r>
              <a:rPr lang="en-IN" dirty="0" smtClean="0"/>
              <a:t>Managers tend to choose a tool that has long-term survival potential.</a:t>
            </a:r>
          </a:p>
          <a:p>
            <a:pPr lvl="1"/>
            <a:r>
              <a:rPr lang="en-IN" dirty="0" smtClean="0"/>
              <a:t>Selection of a design or application development tool must also be driven by the system requirements.</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23</a:t>
            </a:fld>
            <a:endParaRPr lang="en-GB"/>
          </a:p>
        </p:txBody>
      </p:sp>
    </p:spTree>
    <p:extLst>
      <p:ext uri="{BB962C8B-B14F-4D97-AF65-F5344CB8AC3E}">
        <p14:creationId xmlns:p14="http://schemas.microsoft.com/office/powerpoint/2010/main" val="1688608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Client/server tools include :</a:t>
            </a:r>
          </a:p>
          <a:p>
            <a:pPr lvl="1"/>
            <a:r>
              <a:rPr lang="en-IN" dirty="0" smtClean="0"/>
              <a:t>GUI based development.</a:t>
            </a:r>
          </a:p>
          <a:p>
            <a:pPr lvl="1"/>
            <a:r>
              <a:rPr lang="en-IN" dirty="0" smtClean="0"/>
              <a:t>A GUI builder that supports multiple interfaces</a:t>
            </a:r>
          </a:p>
          <a:p>
            <a:pPr lvl="1"/>
            <a:r>
              <a:rPr lang="en-IN" dirty="0" smtClean="0"/>
              <a:t>Object oriented development  with support for code reusability</a:t>
            </a:r>
          </a:p>
          <a:p>
            <a:pPr lvl="1"/>
            <a:r>
              <a:rPr lang="en-IN" dirty="0" smtClean="0"/>
              <a:t>Data dictionary with a central repository for data and application</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24</a:t>
            </a:fld>
            <a:endParaRPr lang="en-GB"/>
          </a:p>
        </p:txBody>
      </p:sp>
    </p:spTree>
    <p:extLst>
      <p:ext uri="{BB962C8B-B14F-4D97-AF65-F5344CB8AC3E}">
        <p14:creationId xmlns:p14="http://schemas.microsoft.com/office/powerpoint/2010/main" val="2016978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400" dirty="0" smtClean="0"/>
              <a:t>Support for multiple database( relational, network, hierarchical, and flat file)</a:t>
            </a:r>
          </a:p>
          <a:p>
            <a:r>
              <a:rPr lang="en-IN" sz="2400" dirty="0" smtClean="0"/>
              <a:t>Data access regardless of data model</a:t>
            </a:r>
          </a:p>
          <a:p>
            <a:r>
              <a:rPr lang="en-IN" sz="2400" dirty="0" smtClean="0"/>
              <a:t>Seamless access to multiple databases</a:t>
            </a:r>
          </a:p>
          <a:p>
            <a:r>
              <a:rPr lang="en-IN" sz="2400" dirty="0" smtClean="0"/>
              <a:t>Complete SDLC support from planning to implementation and maintenance</a:t>
            </a:r>
          </a:p>
          <a:p>
            <a:r>
              <a:rPr lang="en-IN" sz="2400" dirty="0" smtClean="0"/>
              <a:t>Team development support</a:t>
            </a:r>
          </a:p>
          <a:p>
            <a:r>
              <a:rPr lang="en-IN" sz="2400" dirty="0" smtClean="0"/>
              <a:t>Prototyping and rapid application development(RAD) capabilities</a:t>
            </a:r>
          </a:p>
          <a:p>
            <a:r>
              <a:rPr lang="en-IN" sz="2400" dirty="0" smtClean="0"/>
              <a:t>Support for multiple platform</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25</a:t>
            </a:fld>
            <a:endParaRPr lang="en-GB"/>
          </a:p>
        </p:txBody>
      </p:sp>
    </p:spTree>
    <p:extLst>
      <p:ext uri="{BB962C8B-B14F-4D97-AF65-F5344CB8AC3E}">
        <p14:creationId xmlns:p14="http://schemas.microsoft.com/office/powerpoint/2010/main" val="3063003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pPr lvl="1"/>
            <a:r>
              <a:rPr lang="en-IN" dirty="0" smtClean="0"/>
              <a:t>Support for middleware protocols</a:t>
            </a:r>
          </a:p>
          <a:p>
            <a:pPr lvl="1"/>
            <a:r>
              <a:rPr lang="en-IN" dirty="0" smtClean="0"/>
              <a:t>Multiple network protocol support.</a:t>
            </a:r>
          </a:p>
          <a:p>
            <a:r>
              <a:rPr lang="en-IN" dirty="0" smtClean="0"/>
              <a:t>There is no single best choice for any application development tool</a:t>
            </a:r>
          </a:p>
          <a:p>
            <a:r>
              <a:rPr lang="en-IN" dirty="0" smtClean="0"/>
              <a:t>Not all tools will support all the GUIs, operating system ,middleware, and database.</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26</a:t>
            </a:fld>
            <a:endParaRPr lang="en-GB"/>
          </a:p>
        </p:txBody>
      </p:sp>
    </p:spTree>
    <p:extLst>
      <p:ext uri="{BB962C8B-B14F-4D97-AF65-F5344CB8AC3E}">
        <p14:creationId xmlns:p14="http://schemas.microsoft.com/office/powerpoint/2010/main" val="439265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pPr lvl="1"/>
            <a:r>
              <a:rPr lang="en-IN" dirty="0" smtClean="0"/>
              <a:t>Manager must choose </a:t>
            </a:r>
            <a:r>
              <a:rPr lang="en-IN" smtClean="0"/>
              <a:t>a tool </a:t>
            </a:r>
            <a:r>
              <a:rPr lang="en-IN" dirty="0" smtClean="0"/>
              <a:t>that fits the application development requirements and matches the available resources as well as the hardware infrastructure.</a:t>
            </a:r>
          </a:p>
          <a:p>
            <a:pPr lvl="1"/>
            <a:r>
              <a:rPr lang="en-IN" dirty="0" smtClean="0"/>
              <a:t>System will require multiple tools to make sure that all or most of the requirements are met.</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27</a:t>
            </a:fld>
            <a:endParaRPr lang="en-GB"/>
          </a:p>
        </p:txBody>
      </p:sp>
    </p:spTree>
    <p:extLst>
      <p:ext uri="{BB962C8B-B14F-4D97-AF65-F5344CB8AC3E}">
        <p14:creationId xmlns:p14="http://schemas.microsoft.com/office/powerpoint/2010/main" val="99162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CLENT/SERVER SYSTEM</a:t>
            </a:r>
            <a:endParaRPr lang="en-IN" dirty="0"/>
          </a:p>
        </p:txBody>
      </p:sp>
      <p:sp>
        <p:nvSpPr>
          <p:cNvPr id="3" name="Content Placeholder 2"/>
          <p:cNvSpPr>
            <a:spLocks noGrp="1"/>
          </p:cNvSpPr>
          <p:nvPr>
            <p:ph idx="1"/>
          </p:nvPr>
        </p:nvSpPr>
        <p:spPr/>
        <p:txBody>
          <a:bodyPr/>
          <a:lstStyle/>
          <a:p>
            <a:pPr marL="0" indent="0">
              <a:buNone/>
            </a:pPr>
            <a:r>
              <a:rPr lang="en-IN" sz="2400" dirty="0" smtClean="0"/>
              <a:t>The database Translator :</a:t>
            </a:r>
          </a:p>
          <a:p>
            <a:pPr marL="400050" lvl="1" indent="0">
              <a:buNone/>
            </a:pPr>
            <a:r>
              <a:rPr lang="en-IN" sz="2000" dirty="0" smtClean="0"/>
              <a:t>Translates the SQL request into specific database server syntax. Takes the generic SQL request and maps it to database    server ‘s SQL protocol.</a:t>
            </a:r>
          </a:p>
          <a:p>
            <a:pPr marL="400050" lvl="1" indent="0">
              <a:buNone/>
            </a:pPr>
            <a:r>
              <a:rPr lang="en-IN" sz="2000" dirty="0" smtClean="0"/>
              <a:t>If the SQL request uses data from two different database server,</a:t>
            </a:r>
          </a:p>
          <a:p>
            <a:pPr marL="400050" lvl="1" indent="0">
              <a:buNone/>
            </a:pPr>
            <a:r>
              <a:rPr lang="en-IN" sz="2000" dirty="0" smtClean="0"/>
              <a:t> database translator layer will take care of communicating with each server, retrieving the data using the common format expected by the client application.</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a:t>
            </a:fld>
            <a:endParaRPr lang="en-GB"/>
          </a:p>
        </p:txBody>
      </p:sp>
    </p:spTree>
    <p:extLst>
      <p:ext uri="{BB962C8B-B14F-4D97-AF65-F5344CB8AC3E}">
        <p14:creationId xmlns:p14="http://schemas.microsoft.com/office/powerpoint/2010/main" val="853911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800" dirty="0" smtClean="0"/>
              <a:t>The Network Translator :</a:t>
            </a:r>
          </a:p>
          <a:p>
            <a:pPr lvl="1"/>
            <a:r>
              <a:rPr lang="en-IN" sz="2400" dirty="0" smtClean="0"/>
              <a:t>Manages the network communication protocols.</a:t>
            </a:r>
          </a:p>
          <a:p>
            <a:pPr lvl="1"/>
            <a:r>
              <a:rPr lang="en-IN" sz="2400" dirty="0" smtClean="0"/>
              <a:t>Database server can use any of the network protocols</a:t>
            </a:r>
          </a:p>
          <a:p>
            <a:pPr lvl="1"/>
            <a:r>
              <a:rPr lang="en-IN" sz="2400" dirty="0" smtClean="0"/>
              <a:t>If a client application taps into two database like TCP/IP and IPX/SPX, the network layer handles all the communication details of each database transparently to the client application.</a:t>
            </a:r>
            <a:endParaRPr lang="en-IN" sz="24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4</a:t>
            </a:fld>
            <a:endParaRPr lang="en-GB"/>
          </a:p>
        </p:txBody>
      </p:sp>
    </p:spTree>
    <p:extLst>
      <p:ext uri="{BB962C8B-B14F-4D97-AF65-F5344CB8AC3E}">
        <p14:creationId xmlns:p14="http://schemas.microsoft.com/office/powerpoint/2010/main" val="138305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dirty="0" smtClean="0"/>
              <a:t>Three middleware components give the following benefits of using middleware software</a:t>
            </a:r>
          </a:p>
          <a:p>
            <a:pPr lvl="1"/>
            <a:r>
              <a:rPr lang="en-IN" dirty="0" smtClean="0"/>
              <a:t>Access multiple and quite different database</a:t>
            </a:r>
          </a:p>
          <a:p>
            <a:pPr lvl="1"/>
            <a:r>
              <a:rPr lang="en-IN" dirty="0" smtClean="0"/>
              <a:t>To be database server-independent</a:t>
            </a:r>
          </a:p>
          <a:p>
            <a:pPr lvl="1"/>
            <a:r>
              <a:rPr lang="en-IN" dirty="0" smtClean="0"/>
              <a:t>To be network protocol independent</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5</a:t>
            </a:fld>
            <a:endParaRPr lang="en-GB"/>
          </a:p>
        </p:txBody>
      </p:sp>
    </p:spTree>
    <p:extLst>
      <p:ext uri="{BB962C8B-B14F-4D97-AF65-F5344CB8AC3E}">
        <p14:creationId xmlns:p14="http://schemas.microsoft.com/office/powerpoint/2010/main" val="459221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800" dirty="0" smtClean="0"/>
              <a:t>Middleware Classification –</a:t>
            </a:r>
          </a:p>
          <a:p>
            <a:r>
              <a:rPr lang="en-IN" sz="2800" dirty="0" smtClean="0"/>
              <a:t>Database middleware software can be classified according to the way clients and servers communicate across the network. So middleware software can be classified as:</a:t>
            </a:r>
          </a:p>
          <a:p>
            <a:pPr lvl="1"/>
            <a:r>
              <a:rPr lang="en-IN" sz="2400" dirty="0" smtClean="0"/>
              <a:t>Message oriented middleware(MOM)</a:t>
            </a:r>
          </a:p>
          <a:p>
            <a:pPr lvl="1"/>
            <a:r>
              <a:rPr lang="en-IN" sz="2400" dirty="0" smtClean="0"/>
              <a:t>Remote-procedure call based(RPC) middleware</a:t>
            </a:r>
          </a:p>
          <a:p>
            <a:pPr lvl="1"/>
            <a:r>
              <a:rPr lang="en-IN" sz="2400" dirty="0" smtClean="0"/>
              <a:t>Object based middleware</a:t>
            </a:r>
          </a:p>
          <a:p>
            <a:pPr marL="0" indent="0">
              <a:buNone/>
            </a:pPr>
            <a:r>
              <a:rPr lang="en-IN" sz="2800" dirty="0" smtClean="0"/>
              <a:t>Depending on application best  one is selected</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6</a:t>
            </a:fld>
            <a:endParaRPr lang="en-GB"/>
          </a:p>
        </p:txBody>
      </p:sp>
    </p:spTree>
    <p:extLst>
      <p:ext uri="{BB962C8B-B14F-4D97-AF65-F5344CB8AC3E}">
        <p14:creationId xmlns:p14="http://schemas.microsoft.com/office/powerpoint/2010/main" val="298639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r>
              <a:rPr lang="en-IN" sz="2400" dirty="0" smtClean="0"/>
              <a:t>RPC based middleware is most suited for, highly integrated system in which data integrity is of prime importance.</a:t>
            </a:r>
          </a:p>
          <a:p>
            <a:r>
              <a:rPr lang="en-IN" sz="2400" dirty="0" smtClean="0"/>
              <a:t>Message oriented middleware is most efficient in LAN with limited bandwidth and in application  where data integrity is not so critical.</a:t>
            </a:r>
          </a:p>
          <a:p>
            <a:r>
              <a:rPr lang="en-IN" sz="2400" dirty="0" smtClean="0"/>
              <a:t>Object based middleware is based on objected technology, though not so widely used, it holds a promise of better system integration.                                                                                                             </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7</a:t>
            </a:fld>
            <a:endParaRPr lang="en-GB"/>
          </a:p>
        </p:txBody>
      </p:sp>
    </p:spTree>
    <p:extLst>
      <p:ext uri="{BB962C8B-B14F-4D97-AF65-F5344CB8AC3E}">
        <p14:creationId xmlns:p14="http://schemas.microsoft.com/office/powerpoint/2010/main" val="2846096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SYSYEM</a:t>
            </a:r>
            <a:endParaRPr lang="en-IN" dirty="0"/>
          </a:p>
        </p:txBody>
      </p:sp>
      <p:sp>
        <p:nvSpPr>
          <p:cNvPr id="3" name="Content Placeholder 2"/>
          <p:cNvSpPr>
            <a:spLocks noGrp="1"/>
          </p:cNvSpPr>
          <p:nvPr>
            <p:ph idx="1"/>
          </p:nvPr>
        </p:nvSpPr>
        <p:spPr/>
        <p:txBody>
          <a:bodyPr/>
          <a:lstStyle/>
          <a:p>
            <a:pPr marL="0" indent="0">
              <a:buNone/>
            </a:pPr>
            <a:r>
              <a:rPr lang="en-IN" sz="2800" dirty="0" smtClean="0"/>
              <a:t>THE QUEST FOR STANDARDS –</a:t>
            </a:r>
          </a:p>
          <a:p>
            <a:pPr marL="400050" lvl="1" indent="0">
              <a:buNone/>
            </a:pPr>
            <a:r>
              <a:rPr lang="en-IN" sz="2400" dirty="0" smtClean="0"/>
              <a:t>Standard assures that , dissimilar computers, network and application can interact to form a system.</a:t>
            </a:r>
          </a:p>
          <a:p>
            <a:pPr marL="0" indent="0">
              <a:buNone/>
            </a:pPr>
            <a:r>
              <a:rPr lang="en-IN" dirty="0" smtClean="0"/>
              <a:t>What is standard ?</a:t>
            </a:r>
          </a:p>
          <a:p>
            <a:pPr marL="400050" lvl="1" indent="0">
              <a:buNone/>
            </a:pPr>
            <a:r>
              <a:rPr lang="en-IN" dirty="0" smtClean="0"/>
              <a:t>Is a publicly defined method to accomplish specific tasks or purposes within a given discipline or technology. Standard makes network practical.</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8</a:t>
            </a:fld>
            <a:endParaRPr lang="en-GB"/>
          </a:p>
        </p:txBody>
      </p:sp>
    </p:spTree>
    <p:extLst>
      <p:ext uri="{BB962C8B-B14F-4D97-AF65-F5344CB8AC3E}">
        <p14:creationId xmlns:p14="http://schemas.microsoft.com/office/powerpoint/2010/main" val="54236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SYSTEM</a:t>
            </a:r>
            <a:endParaRPr lang="en-IN" dirty="0"/>
          </a:p>
        </p:txBody>
      </p:sp>
      <p:sp>
        <p:nvSpPr>
          <p:cNvPr id="3" name="Content Placeholder 2"/>
          <p:cNvSpPr>
            <a:spLocks noGrp="1"/>
          </p:cNvSpPr>
          <p:nvPr>
            <p:ph idx="1"/>
          </p:nvPr>
        </p:nvSpPr>
        <p:spPr/>
        <p:txBody>
          <a:bodyPr/>
          <a:lstStyle/>
          <a:p>
            <a:pPr marL="0" indent="0">
              <a:buNone/>
            </a:pPr>
            <a:r>
              <a:rPr lang="en-IN" sz="2400" dirty="0" smtClean="0"/>
              <a:t>Few organization work to establish the standards that govern specific activity</a:t>
            </a:r>
          </a:p>
          <a:p>
            <a:pPr marL="400050" lvl="1" indent="0">
              <a:buNone/>
            </a:pPr>
            <a:r>
              <a:rPr lang="en-IN" sz="2000" dirty="0" smtClean="0"/>
              <a:t>IEEE (Institute of Electrical and Electronics engineer)is dedicated to define standard in the hardware environment.</a:t>
            </a:r>
          </a:p>
          <a:p>
            <a:pPr marL="400050" lvl="1" indent="0">
              <a:buNone/>
            </a:pPr>
            <a:endParaRPr lang="en-IN" sz="2000" dirty="0" smtClean="0"/>
          </a:p>
          <a:p>
            <a:pPr marL="400050" lvl="1" indent="0">
              <a:buNone/>
            </a:pPr>
            <a:r>
              <a:rPr lang="en-IN" sz="2000" dirty="0" smtClean="0"/>
              <a:t>ANSI( American National Standard Institute) has created standard for programming language such as COBOL, SQL.</a:t>
            </a:r>
          </a:p>
          <a:p>
            <a:pPr marL="400050" lvl="1" indent="0">
              <a:buNone/>
            </a:pPr>
            <a:endParaRPr lang="en-IN" sz="2000" dirty="0" smtClean="0"/>
          </a:p>
          <a:p>
            <a:pPr marL="400050" lvl="1" indent="0">
              <a:buNone/>
            </a:pPr>
            <a:r>
              <a:rPr lang="en-IN" sz="2000" dirty="0" smtClean="0"/>
              <a:t>ISO(International Organization for Standardization) produce  open system interconnection(OSI) to advice network system communication capability.</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9</a:t>
            </a:fld>
            <a:endParaRPr lang="en-GB"/>
          </a:p>
        </p:txBody>
      </p:sp>
    </p:spTree>
    <p:extLst>
      <p:ext uri="{BB962C8B-B14F-4D97-AF65-F5344CB8AC3E}">
        <p14:creationId xmlns:p14="http://schemas.microsoft.com/office/powerpoint/2010/main" val="1315890747"/>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urier New"/>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400" b="0" i="0" u="none" strike="noStrike" cap="none" normalizeH="0" baseline="0" smtClean="0">
            <a:ln>
              <a:noFill/>
            </a:ln>
            <a:solidFill>
              <a:schemeClr val="tx1"/>
            </a:solidFill>
            <a:effectLst/>
            <a:latin typeface="Batang" pitchFamily="18" charset="-127"/>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400" b="0" i="0" u="none" strike="noStrike" cap="none" normalizeH="0" baseline="0" smtClean="0">
            <a:ln>
              <a:noFill/>
            </a:ln>
            <a:solidFill>
              <a:schemeClr val="tx1"/>
            </a:solidFill>
            <a:effectLst/>
            <a:latin typeface="Batang" pitchFamily="18" charset="-127"/>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15659</TotalTime>
  <Words>1573</Words>
  <Application>Microsoft Office PowerPoint</Application>
  <PresentationFormat>On-screen Show (4:3)</PresentationFormat>
  <Paragraphs>220</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 Unicode MS</vt:lpstr>
      <vt:lpstr>Batang</vt:lpstr>
      <vt:lpstr>Courier New</vt:lpstr>
      <vt:lpstr>Times New Roman</vt:lpstr>
      <vt:lpstr>Wingdings</vt:lpstr>
      <vt:lpstr>Default Design</vt:lpstr>
      <vt:lpstr>CLIENT/SERVER SYSTEM</vt:lpstr>
      <vt:lpstr>CLIENT/SERVER SYSTEM</vt:lpstr>
      <vt:lpstr>CLENT/SERVER SYSTEM</vt:lpstr>
      <vt:lpstr>CLIENT/SERVER SYSTEM</vt:lpstr>
      <vt:lpstr>CLIENT/SERVER SYSTEM</vt:lpstr>
      <vt:lpstr>CLIENT/SERVER SYSTEM</vt:lpstr>
      <vt:lpstr>CLIENT/SERVER SYSTEM</vt:lpstr>
      <vt:lpstr>CLIENT/SERVER SYSYEM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lpstr>CLIENT/SERVER 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MANASGEMENT</dc:title>
  <dc:creator>rnbiswas</dc:creator>
  <cp:lastModifiedBy>acer pc</cp:lastModifiedBy>
  <cp:revision>542</cp:revision>
  <dcterms:created xsi:type="dcterms:W3CDTF">2007-10-01T11:10:55Z</dcterms:created>
  <dcterms:modified xsi:type="dcterms:W3CDTF">2017-04-20T18:19:56Z</dcterms:modified>
</cp:coreProperties>
</file>