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62" r:id="rId2"/>
    <p:sldId id="368" r:id="rId3"/>
    <p:sldId id="369" r:id="rId4"/>
    <p:sldId id="371" r:id="rId5"/>
    <p:sldId id="372" r:id="rId6"/>
    <p:sldId id="363" r:id="rId7"/>
    <p:sldId id="364" r:id="rId8"/>
    <p:sldId id="380" r:id="rId9"/>
    <p:sldId id="381" r:id="rId10"/>
    <p:sldId id="382" r:id="rId11"/>
    <p:sldId id="374" r:id="rId12"/>
    <p:sldId id="375" r:id="rId13"/>
    <p:sldId id="379" r:id="rId14"/>
    <p:sldId id="384" r:id="rId15"/>
    <p:sldId id="385" r:id="rId16"/>
    <p:sldId id="386" r:id="rId17"/>
    <p:sldId id="388" r:id="rId18"/>
    <p:sldId id="389" r:id="rId19"/>
    <p:sldId id="390" r:id="rId20"/>
    <p:sldId id="392" r:id="rId21"/>
    <p:sldId id="393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Batang" pitchFamily="18" charset="-12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63" d="100"/>
          <a:sy n="63" d="100"/>
        </p:scale>
        <p:origin x="1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fld id="{EF0C8147-C5B4-4C85-94A4-3A3C969E254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9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8147-C5B4-4C85-94A4-3A3C969E254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5A8-A801-4495-8A56-5DE7B31863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D12DF-D1B3-4286-8565-59610B2B3B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06844-0FAC-4086-92AC-BA8B2ADF45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0523F-6DED-4E0F-8A24-2892005C311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D6C0B-C449-4893-A09E-958B05A755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4A2E-DE1D-43A0-AD62-9424728B20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15E80-2709-4086-8F07-2D6613CD4E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ED38-EBCC-484A-8E17-5BF5E64B65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BE90B-43B5-42F9-A880-3C3862B251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DD65D-9C32-4D6B-BD19-65B4A6D623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9718C-5BA7-4452-A428-FC989CDA4B8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fld id="{737C4E69-B946-4773-8D63-9BCE7CA219F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Snigdha</a:t>
            </a:r>
            <a:r>
              <a:rPr lang="en-GB" dirty="0" smtClean="0"/>
              <a:t> </a:t>
            </a:r>
            <a:r>
              <a:rPr lang="en-GB" dirty="0" err="1" smtClean="0"/>
              <a:t>Biswas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DF0-62A7-426D-81C2-C1AA9355DDED}" type="slidenum">
              <a:rPr lang="en-GB"/>
              <a:pPr/>
              <a:t>1</a:t>
            </a:fld>
            <a:endParaRPr lang="en-GB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DECISION SUPPORT SYSTEM</a:t>
            </a:r>
            <a:endParaRPr lang="en-IN" sz="4000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What is decision support ?</a:t>
            </a:r>
          </a:p>
          <a:p>
            <a:pPr lvl="1">
              <a:buNone/>
            </a:pPr>
            <a:r>
              <a:rPr lang="en-US" sz="2400" dirty="0" smtClean="0"/>
              <a:t>Is a methodology or series of methodologies designed to extract information from data and</a:t>
            </a:r>
          </a:p>
          <a:p>
            <a:pPr lvl="1">
              <a:buNone/>
            </a:pPr>
            <a:r>
              <a:rPr lang="en-US" sz="2400" dirty="0"/>
              <a:t>t</a:t>
            </a:r>
            <a:r>
              <a:rPr lang="en-US" sz="2400" dirty="0" smtClean="0"/>
              <a:t>o use such information as a basis for decision making.</a:t>
            </a:r>
          </a:p>
          <a:p>
            <a:pPr lvl="1">
              <a:buNone/>
            </a:pPr>
            <a:r>
              <a:rPr lang="en-US" sz="2400" dirty="0" smtClean="0"/>
              <a:t>Decision Support System :</a:t>
            </a:r>
          </a:p>
          <a:p>
            <a:pPr lvl="2">
              <a:buNone/>
            </a:pPr>
            <a:r>
              <a:rPr lang="en-US" sz="2400" dirty="0" smtClean="0"/>
              <a:t>Is an arrangement of computerized tools within an organization and is often tailored to focus on specific business areas or problems, such as finance, banking, and manufacturing etc.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IN" sz="2800" dirty="0"/>
              <a:t>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2E3E-6543-432D-B0B4-BA874D61B4B9}" type="slidenum">
              <a:rPr lang="en-GB"/>
              <a:pPr/>
              <a:t>10</a:t>
            </a:fld>
            <a:endParaRPr lang="en-GB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/>
              <a:t>DSS is used at strategic and managerial levels , within organization.</a:t>
            </a:r>
          </a:p>
          <a:p>
            <a:pPr>
              <a:buNone/>
            </a:pPr>
            <a:r>
              <a:rPr lang="en-GB" sz="2800" dirty="0" smtClean="0"/>
              <a:t> Its effectiveness depends on the quality of data gathered at operational level.</a:t>
            </a:r>
          </a:p>
          <a:p>
            <a:pPr>
              <a:buNone/>
            </a:pPr>
            <a:r>
              <a:rPr lang="en-GB" sz="2800" dirty="0" smtClean="0"/>
              <a:t> Operational data are seldom well suited to the decision support task.</a:t>
            </a:r>
            <a:endParaRPr lang="en-GB" sz="2400" dirty="0" smtClean="0"/>
          </a:p>
        </p:txBody>
      </p:sp>
      <p:sp>
        <p:nvSpPr>
          <p:cNvPr id="316464" name="Text Box 48"/>
          <p:cNvSpPr txBox="1">
            <a:spLocks noChangeArrowheads="1"/>
          </p:cNvSpPr>
          <p:nvPr/>
        </p:nvSpPr>
        <p:spPr bwMode="auto">
          <a:xfrm>
            <a:off x="2346325" y="2541588"/>
            <a:ext cx="18415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endParaRPr lang="en-GB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DAD8-B08F-4775-B025-2DAB018C0B8F}" type="slidenum">
              <a:rPr lang="en-GB"/>
              <a:pPr/>
              <a:t>11</a:t>
            </a:fld>
            <a:endParaRPr lang="en-GB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Operational data versus Decision support data 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Operational data and DSS data serve different purposes.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Their formats and structures differ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Most operational data are stored in a relational database in which the structures (tables) tend to be highly normalized.</a:t>
            </a:r>
          </a:p>
          <a:p>
            <a:pPr>
              <a:lnSpc>
                <a:spcPct val="90000"/>
              </a:lnSpc>
            </a:pP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17B8-83BF-4232-B913-7DB22014EBAA}" type="slidenum">
              <a:rPr lang="en-GB"/>
              <a:pPr/>
              <a:t>12</a:t>
            </a:fld>
            <a:endParaRPr lang="en-GB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Operational data storage is optimized to support transactions that represent daily operations.</a:t>
            </a:r>
          </a:p>
          <a:p>
            <a:pPr>
              <a:buNone/>
            </a:pPr>
            <a:r>
              <a:rPr lang="en-US" sz="2800" dirty="0" smtClean="0"/>
              <a:t>Operational data captures daily business operations</a:t>
            </a:r>
          </a:p>
          <a:p>
            <a:pPr>
              <a:buNone/>
            </a:pPr>
            <a:r>
              <a:rPr lang="en-US" sz="2800" dirty="0" smtClean="0"/>
              <a:t>DSS data give tactical and strategic business meaning to the operational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F64C-1F0B-432F-BB1D-936C2020CC10}" type="slidenum">
              <a:rPr lang="en-GB"/>
              <a:pPr/>
              <a:t>13</a:t>
            </a:fld>
            <a:endParaRPr lang="en-GB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From the data analyst’s point of view, DSS data differ from operational data in three main areas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Time span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Granularity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Dimensionality</a:t>
            </a:r>
          </a:p>
          <a:p>
            <a:pPr>
              <a:buNone/>
            </a:pPr>
            <a:endParaRPr lang="en-US" sz="1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Time span – </a:t>
            </a:r>
          </a:p>
          <a:p>
            <a:pPr lvl="1"/>
            <a:r>
              <a:rPr lang="en-IN" sz="2000" dirty="0" smtClean="0"/>
              <a:t>Operational data represent current (atomic) transaction.</a:t>
            </a:r>
          </a:p>
          <a:p>
            <a:pPr lvl="1"/>
            <a:r>
              <a:rPr lang="en-IN" sz="2000" dirty="0" smtClean="0"/>
              <a:t>Operational data covers a short time frame</a:t>
            </a:r>
          </a:p>
          <a:p>
            <a:pPr lvl="1"/>
            <a:r>
              <a:rPr lang="en-IN" sz="2000" dirty="0" smtClean="0"/>
              <a:t>DSS data tend to cover a longer time frame.</a:t>
            </a:r>
          </a:p>
          <a:p>
            <a:pPr lvl="1"/>
            <a:r>
              <a:rPr lang="en-IN" sz="2000" dirty="0" smtClean="0"/>
              <a:t>DSS data tend to be historic in nature</a:t>
            </a:r>
          </a:p>
          <a:p>
            <a:pPr lvl="1"/>
            <a:r>
              <a:rPr lang="en-IN" sz="2000" dirty="0" smtClean="0"/>
              <a:t>DSS data represent company transactions up to a given point in time</a:t>
            </a:r>
          </a:p>
          <a:p>
            <a:pPr lvl="1"/>
            <a:r>
              <a:rPr lang="en-IN" sz="2000" dirty="0" smtClean="0"/>
              <a:t>Data analysts are aware of the fact that the sales invoice generated two minutes ago is not going to be found in the DSS database</a:t>
            </a:r>
          </a:p>
          <a:p>
            <a:pPr lvl="1"/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Granularity  :</a:t>
            </a:r>
          </a:p>
          <a:p>
            <a:pPr lvl="1">
              <a:buNone/>
            </a:pPr>
            <a:r>
              <a:rPr lang="en-IN" sz="2000" dirty="0" smtClean="0"/>
              <a:t>Operational data represents specific transactions that occur at a given time</a:t>
            </a:r>
          </a:p>
          <a:p>
            <a:pPr lvl="1">
              <a:buNone/>
            </a:pPr>
            <a:r>
              <a:rPr lang="en-IN" sz="2000" dirty="0" smtClean="0"/>
              <a:t>A DSS data must be presented at different levels of aggregation from highly summarized to near  atomic.</a:t>
            </a:r>
          </a:p>
          <a:p>
            <a:pPr lvl="1">
              <a:buNone/>
            </a:pPr>
            <a:r>
              <a:rPr lang="en-IN" sz="2000" dirty="0" smtClean="0"/>
              <a:t>The requirement is based on the fact that management at different levels in the organization requires data with different levels of aggregation</a:t>
            </a:r>
          </a:p>
          <a:p>
            <a:pPr lvl="1">
              <a:buNone/>
            </a:pPr>
            <a:r>
              <a:rPr lang="en-IN" sz="2000" dirty="0" smtClean="0"/>
              <a:t>A single problem  requires data with different summarization levels</a:t>
            </a:r>
          </a:p>
          <a:p>
            <a:pPr lvl="1">
              <a:buNone/>
            </a:pPr>
            <a:r>
              <a:rPr lang="en-IN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Dimensionality :</a:t>
            </a:r>
          </a:p>
          <a:p>
            <a:pPr lvl="1"/>
            <a:r>
              <a:rPr lang="en-IN" sz="2400" dirty="0" smtClean="0"/>
              <a:t>This probably the most distinguishing characteristic of DSS data set.</a:t>
            </a:r>
          </a:p>
          <a:p>
            <a:pPr lvl="1"/>
            <a:r>
              <a:rPr lang="en-IN" sz="2400" dirty="0" smtClean="0"/>
              <a:t>According to data analyst’s, data are always related in many different ways.</a:t>
            </a:r>
          </a:p>
          <a:p>
            <a:pPr lvl="1"/>
            <a:r>
              <a:rPr lang="en-IN" sz="2400" dirty="0" smtClean="0"/>
              <a:t>Data analysts tend to include many data dimensions, they have a multidimensional view of the data.</a:t>
            </a:r>
          </a:p>
          <a:p>
            <a:pPr lvl="1"/>
            <a:r>
              <a:rPr lang="en-IN" sz="2400" dirty="0" smtClean="0"/>
              <a:t>This view is different from the single transactional view that is typical operational data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From DSS designer’s point of view, we can summarize the difference between operational and DSS data as follows :</a:t>
            </a:r>
          </a:p>
          <a:p>
            <a:pPr lvl="1"/>
            <a:r>
              <a:rPr lang="en-IN" sz="2400" b="1" dirty="0" smtClean="0"/>
              <a:t>Operational data represents data as they happen in real time.</a:t>
            </a:r>
          </a:p>
          <a:p>
            <a:pPr lvl="1"/>
            <a:r>
              <a:rPr lang="en-IN" sz="2400" b="1" dirty="0" smtClean="0"/>
              <a:t>DSS data  are a snapshot of the operational data at a given point in time. </a:t>
            </a:r>
          </a:p>
          <a:p>
            <a:pPr lvl="1"/>
            <a:r>
              <a:rPr lang="en-IN" sz="2400" b="1" dirty="0" smtClean="0"/>
              <a:t>DSS data are historic, representing as a time slice of operational data.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2. Operational and the DSS are different in terms of transaction type and transaction volume.</a:t>
            </a:r>
          </a:p>
          <a:p>
            <a:r>
              <a:rPr lang="en-IN" sz="2800" dirty="0" smtClean="0"/>
              <a:t>Operational data are characterized by update transactions, DSS data are mainly characterized by query (read-only) transactions. DSS also requires periodic updates to load new data that are summarized from the operational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400" dirty="0" smtClean="0"/>
              <a:t>Finally, the transaction volume in operational data tends to be very high when compared with the low to medium levels found in DSS data.</a:t>
            </a:r>
          </a:p>
          <a:p>
            <a:r>
              <a:rPr lang="en-IN" sz="2400" dirty="0" smtClean="0"/>
              <a:t>Operational data are stored in many tables, the stored data represent the information about a given transaction only.</a:t>
            </a:r>
          </a:p>
          <a:p>
            <a:r>
              <a:rPr lang="en-IN" sz="2400" dirty="0" smtClean="0"/>
              <a:t>DSS data are stored in few tables that store data derived from the operational data</a:t>
            </a:r>
          </a:p>
          <a:p>
            <a:r>
              <a:rPr lang="en-IN" sz="2400" dirty="0" smtClean="0"/>
              <a:t>DSS data do not include the details of each operational transaction.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Snigdha</a:t>
            </a:r>
            <a:r>
              <a:rPr lang="en-GB" dirty="0" smtClean="0"/>
              <a:t> </a:t>
            </a:r>
            <a:r>
              <a:rPr lang="en-GB" dirty="0" err="1" smtClean="0"/>
              <a:t>Biswas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ABC1-7896-450B-8B68-78E8C21171F5}" type="slidenum">
              <a:rPr lang="en-GB"/>
              <a:pPr/>
              <a:t>2</a:t>
            </a:fld>
            <a:endParaRPr lang="en-GB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The DSS is interactive, and provides ad hoc query tools to retrieve data and to display data in  different formats. Suppose the questions are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1.Compare the relative rates of productivity growth by company division over some specified period of time.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2.Define the relationship between advertising types and sales levels. This relationship might then used for forecasting.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3.Define relative market shares by selected product lines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DSS data represents transaction summaries and therefore DSS store data that are integrated, aggregated and summarized for decision support purposes.</a:t>
            </a:r>
          </a:p>
          <a:p>
            <a:r>
              <a:rPr lang="en-IN" sz="2800" dirty="0" smtClean="0"/>
              <a:t>The degree to which DSS data are summarized is very high when contrasted with operational data.</a:t>
            </a:r>
          </a:p>
          <a:p>
            <a:r>
              <a:rPr lang="en-IN" sz="2800" dirty="0" smtClean="0"/>
              <a:t>Therefore a great deal of derived data can be seen in DSS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data models that govern operational data and DSS data are different.</a:t>
            </a:r>
          </a:p>
          <a:p>
            <a:r>
              <a:rPr lang="en-IN" sz="2400" dirty="0" smtClean="0"/>
              <a:t>The operational data base’s frequent and rapid data updates make data anomalies a potentially devastating problem.</a:t>
            </a:r>
          </a:p>
          <a:p>
            <a:r>
              <a:rPr lang="en-IN" sz="2400" dirty="0" smtClean="0"/>
              <a:t>The data requirement in a typical relational transaction (operational) system generally require normalized structure that yields many tables, each of which contains a minimum number of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contrast, DSS database is not subjected to such transaction updates and the focus is on querying capability. DSS database tends to be non-normalized and include few tables each of which contains a large number of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Query activity in operational database tend to be low, to allow more processing cycles for the more crucial update transactions.</a:t>
            </a:r>
          </a:p>
          <a:p>
            <a:r>
              <a:rPr lang="en-IN" sz="2800" dirty="0" smtClean="0"/>
              <a:t>Queries against operational data are typically</a:t>
            </a:r>
          </a:p>
          <a:p>
            <a:pPr lvl="1"/>
            <a:r>
              <a:rPr lang="en-IN" sz="2400" dirty="0" smtClean="0"/>
              <a:t> low in complexity </a:t>
            </a:r>
          </a:p>
          <a:p>
            <a:pPr lvl="1"/>
            <a:r>
              <a:rPr lang="en-IN" sz="2400" dirty="0" smtClean="0"/>
              <a:t> narrow in scope</a:t>
            </a:r>
          </a:p>
          <a:p>
            <a:pPr lvl="1"/>
            <a:r>
              <a:rPr lang="en-IN" sz="2400" dirty="0" smtClean="0"/>
              <a:t>and speed critical.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In contrast, DSS data exists for the sole purpose of serving query requirement.</a:t>
            </a:r>
          </a:p>
          <a:p>
            <a:r>
              <a:rPr lang="en-IN" sz="2800" dirty="0" smtClean="0"/>
              <a:t>Queries against DSS data are</a:t>
            </a:r>
          </a:p>
          <a:p>
            <a:pPr lvl="1"/>
            <a:r>
              <a:rPr lang="en-IN" sz="2400" dirty="0" smtClean="0"/>
              <a:t> high in complexity </a:t>
            </a:r>
          </a:p>
          <a:p>
            <a:pPr lvl="1"/>
            <a:r>
              <a:rPr lang="en-IN" sz="2400" dirty="0" smtClean="0"/>
              <a:t> broad in scope,</a:t>
            </a:r>
          </a:p>
          <a:p>
            <a:pPr lvl="1"/>
            <a:r>
              <a:rPr lang="en-IN" sz="2400" dirty="0" smtClean="0"/>
              <a:t>and less-speed critical.</a:t>
            </a:r>
          </a:p>
          <a:p>
            <a:r>
              <a:rPr lang="en-IN" sz="2800" dirty="0" smtClean="0"/>
              <a:t>DSS data are characterized by very large amount of data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Large data volumes are the result of two factors :</a:t>
            </a:r>
          </a:p>
          <a:p>
            <a:pPr lvl="1"/>
            <a:r>
              <a:rPr lang="en-IN" sz="2400" dirty="0" smtClean="0"/>
              <a:t>Data are stored in the non normalized structure that are likely to display many data redundancies and duplications.</a:t>
            </a:r>
          </a:p>
          <a:p>
            <a:pPr lvl="1"/>
            <a:r>
              <a:rPr lang="en-IN" sz="2400" dirty="0" smtClean="0"/>
              <a:t>Same data can be categorized in many different ways to represent different snapshot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The DSS database requirements :</a:t>
            </a:r>
          </a:p>
          <a:p>
            <a:pPr lvl="1"/>
            <a:r>
              <a:rPr lang="en-IN" dirty="0" smtClean="0"/>
              <a:t>DSS database is a specialized DBMS tailored to provide fast answers to complex queries. There are four DSS requirements</a:t>
            </a:r>
          </a:p>
          <a:p>
            <a:pPr lvl="2"/>
            <a:r>
              <a:rPr lang="en-IN" dirty="0" smtClean="0"/>
              <a:t>The database schema</a:t>
            </a:r>
          </a:p>
          <a:p>
            <a:pPr lvl="2"/>
            <a:r>
              <a:rPr lang="en-IN" dirty="0" smtClean="0"/>
              <a:t>Data extraction and loading</a:t>
            </a:r>
          </a:p>
          <a:p>
            <a:pPr lvl="2"/>
            <a:r>
              <a:rPr lang="en-IN" dirty="0" smtClean="0"/>
              <a:t>The end user analytical interface</a:t>
            </a:r>
          </a:p>
          <a:p>
            <a:pPr lvl="2"/>
            <a:r>
              <a:rPr lang="en-IN" dirty="0" smtClean="0"/>
              <a:t>Database size requirements.</a:t>
            </a:r>
          </a:p>
          <a:p>
            <a:pPr lvl="1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schema :</a:t>
            </a:r>
          </a:p>
          <a:p>
            <a:pPr lvl="1"/>
            <a:r>
              <a:rPr lang="en-IN" dirty="0" smtClean="0"/>
              <a:t>Must support complex  (non-normalized ) data representation.</a:t>
            </a:r>
          </a:p>
          <a:p>
            <a:pPr lvl="1"/>
            <a:r>
              <a:rPr lang="en-IN" dirty="0" smtClean="0"/>
              <a:t>DSS database must support data that are aggregated and summarized and that maintains relations with other data elements, Queries must be able to extract multidimensional time slices.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Data Extraction and Filtering :</a:t>
            </a:r>
          </a:p>
          <a:p>
            <a:pPr lvl="1"/>
            <a:r>
              <a:rPr lang="en-IN" sz="2400" dirty="0" smtClean="0"/>
              <a:t>DBMS must support additional data extraction and filtering tools.</a:t>
            </a:r>
          </a:p>
          <a:p>
            <a:pPr lvl="1"/>
            <a:r>
              <a:rPr lang="en-IN" sz="2400" dirty="0" smtClean="0"/>
              <a:t>Data extraction capabilities should allow batch and scheduled data extraction to minimize the impact of operational database.</a:t>
            </a:r>
          </a:p>
          <a:p>
            <a:pPr lvl="1"/>
            <a:r>
              <a:rPr lang="en-IN" sz="2400" dirty="0" smtClean="0"/>
              <a:t>Data extraction also support  different data sources – flat files, Hierarchical networks , Relational databases, and multiple vendors.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Filtering –</a:t>
            </a:r>
          </a:p>
          <a:p>
            <a:pPr lvl="1"/>
            <a:r>
              <a:rPr lang="en-IN" dirty="0" smtClean="0"/>
              <a:t>Must include the ability to check for inconsistent data or data validation rule.</a:t>
            </a:r>
          </a:p>
          <a:p>
            <a:pPr lvl="1"/>
            <a:r>
              <a:rPr lang="en-IN" dirty="0" smtClean="0"/>
              <a:t>DBMS must support advanced data integration, aggregation, and classification  capabilities in order to filter and integrate the operational data into DSS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Snigdha</a:t>
            </a:r>
            <a:r>
              <a:rPr lang="en-GB" dirty="0" smtClean="0"/>
              <a:t> </a:t>
            </a:r>
            <a:r>
              <a:rPr lang="en-GB" dirty="0" err="1" smtClean="0"/>
              <a:t>Biswas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002-F29B-4353-B071-1EFC96C8C109}" type="slidenum">
              <a:rPr lang="en-GB"/>
              <a:pPr/>
              <a:t>3</a:t>
            </a:fld>
            <a:endParaRPr lang="en-GB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00024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 smtClean="0"/>
              <a:t>DSS answer all these questions by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 Combining historical data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With business models that reflect the business activities. </a:t>
            </a:r>
            <a:endParaRPr lang="en-GB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End user Analytical Interface :</a:t>
            </a:r>
          </a:p>
          <a:p>
            <a:pPr lvl="1"/>
            <a:r>
              <a:rPr lang="en-IN" sz="2400" dirty="0" smtClean="0"/>
              <a:t>DSS DBMS must support advanced data modelling, and data presentation tool .</a:t>
            </a:r>
          </a:p>
          <a:p>
            <a:pPr lvl="1"/>
            <a:r>
              <a:rPr lang="en-IN" sz="2400" dirty="0" smtClean="0"/>
              <a:t>The use of these tools makes it easier for the data analysts to define the nature and the extent of business problems.</a:t>
            </a:r>
          </a:p>
          <a:p>
            <a:pPr lvl="1"/>
            <a:r>
              <a:rPr lang="en-IN" sz="2400" dirty="0" smtClean="0"/>
              <a:t>Once the problem has been defined, the DSS DBMS must generate the necessary queries  to retrieve the appropriate data from the DSS database.</a:t>
            </a:r>
          </a:p>
          <a:p>
            <a:endParaRPr lang="en-IN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DSS  DBMS must support :</a:t>
            </a:r>
          </a:p>
          <a:p>
            <a:pPr lvl="1"/>
            <a:r>
              <a:rPr lang="en-IN" dirty="0" smtClean="0"/>
              <a:t>Data modelling and presentation tool</a:t>
            </a:r>
          </a:p>
          <a:p>
            <a:pPr lvl="1"/>
            <a:r>
              <a:rPr lang="en-IN" dirty="0" smtClean="0"/>
              <a:t>Data analysis tool</a:t>
            </a:r>
          </a:p>
          <a:p>
            <a:pPr lvl="1"/>
            <a:r>
              <a:rPr lang="en-IN" dirty="0" smtClean="0"/>
              <a:t>Query generation and optimization component.</a:t>
            </a:r>
          </a:p>
          <a:p>
            <a:r>
              <a:rPr lang="en-IN" dirty="0" smtClean="0"/>
              <a:t>The end user interface is one of the most critical DSS DBMS components.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Size Requirements :</a:t>
            </a:r>
          </a:p>
          <a:p>
            <a:pPr lvl="1"/>
            <a:r>
              <a:rPr lang="en-IN" dirty="0" smtClean="0"/>
              <a:t>DSS DBMS tend to be very large – gigabyte, or terabyte range.</a:t>
            </a:r>
          </a:p>
          <a:p>
            <a:pPr lvl="1"/>
            <a:r>
              <a:rPr lang="en-IN" dirty="0" smtClean="0"/>
              <a:t>DSS database contents redundant and duplicated data in order to improve data retrieval.</a:t>
            </a:r>
          </a:p>
          <a:p>
            <a:pPr lvl="1"/>
            <a:r>
              <a:rPr lang="en-IN" dirty="0" smtClean="0"/>
              <a:t>DBMS must be capable of supporting very large database (VLDBs.)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order to support VLDB, the DBMS might have to use advanced hardware like multiple disk array or multiple processor technologies such as symmetric multiprocessors (SMP) or massive parallel processors (MPP)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SUPPORT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complex information requirements and the ever growing demand for increasingly sophisticated data analysis spark the creation of a new type of data repository.</a:t>
            </a:r>
          </a:p>
          <a:p>
            <a:r>
              <a:rPr lang="en-IN" sz="2400" dirty="0" smtClean="0"/>
              <a:t>This repository contains data in formats that facilitates the data extraction, data analysis, and decision making.</a:t>
            </a:r>
          </a:p>
          <a:p>
            <a:r>
              <a:rPr lang="en-IN" sz="2400" dirty="0" smtClean="0"/>
              <a:t>This DSS friendly repository is known as a Warehouse and become the foundation of new  generation of decision </a:t>
            </a:r>
            <a:r>
              <a:rPr lang="en-IN" sz="2400" smtClean="0"/>
              <a:t>support system.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523F-6DED-4E0F-8A24-2892005C311F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Snigdha</a:t>
            </a:r>
            <a:r>
              <a:rPr lang="en-GB" dirty="0" smtClean="0"/>
              <a:t> </a:t>
            </a:r>
            <a:r>
              <a:rPr lang="en-GB" dirty="0" err="1" smtClean="0"/>
              <a:t>Biswas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1918-A3B6-45FF-BD8F-7144FDF13FBA}" type="slidenum">
              <a:rPr lang="en-GB"/>
              <a:pPr/>
              <a:t>4</a:t>
            </a:fld>
            <a:endParaRPr lang="en-GB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DSS usually composed of four high level components.</a:t>
            </a:r>
            <a:endParaRPr lang="en-US" sz="2000" dirty="0" smtClean="0"/>
          </a:p>
          <a:p>
            <a:pPr lvl="1"/>
            <a:r>
              <a:rPr lang="en-US" dirty="0" smtClean="0"/>
              <a:t>A data store</a:t>
            </a:r>
          </a:p>
          <a:p>
            <a:pPr lvl="1"/>
            <a:r>
              <a:rPr lang="en-US" dirty="0" smtClean="0"/>
              <a:t>The data extraction and data filtering</a:t>
            </a:r>
          </a:p>
          <a:p>
            <a:pPr lvl="1"/>
            <a:r>
              <a:rPr lang="en-US" dirty="0" smtClean="0"/>
              <a:t>The end user query tool</a:t>
            </a:r>
          </a:p>
          <a:p>
            <a:pPr lvl="1"/>
            <a:r>
              <a:rPr lang="en-US" dirty="0" smtClean="0"/>
              <a:t>The end user presentation tool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8F5D-D928-4344-ACB1-EB198B8FCA64}" type="slidenum">
              <a:rPr lang="en-GB"/>
              <a:pPr/>
              <a:t>5</a:t>
            </a:fld>
            <a:endParaRPr lang="en-GB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Store component :</a:t>
            </a:r>
          </a:p>
          <a:p>
            <a:pPr lvl="1"/>
            <a:r>
              <a:rPr lang="en-US" dirty="0" smtClean="0"/>
              <a:t>Is basically a DSS database</a:t>
            </a:r>
          </a:p>
          <a:p>
            <a:pPr lvl="1"/>
            <a:r>
              <a:rPr lang="en-US" dirty="0" smtClean="0"/>
              <a:t>It contains two types of data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business data</a:t>
            </a:r>
          </a:p>
          <a:p>
            <a:pPr lvl="2"/>
            <a:r>
              <a:rPr lang="en-US" dirty="0" smtClean="0"/>
              <a:t>(ii) Business model data</a:t>
            </a:r>
          </a:p>
          <a:p>
            <a:pPr lvl="1"/>
            <a:r>
              <a:rPr lang="en-US" dirty="0" smtClean="0"/>
              <a:t>The business data re extracted from operational database and from external data sources. They represent a snapshot of the company situation.</a:t>
            </a:r>
          </a:p>
          <a:p>
            <a:pPr>
              <a:buNone/>
            </a:pPr>
            <a:endParaRPr lang="en-US" sz="40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9FBA-E5F5-46D8-8A29-FA267ECFF956}" type="slidenum">
              <a:rPr lang="en-GB"/>
              <a:pPr/>
              <a:t>6</a:t>
            </a:fld>
            <a:endParaRPr lang="en-GB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DECISION SUPPORT SYSTEM</a:t>
            </a:r>
            <a:endParaRPr lang="en-IN" sz="4000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6724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Business data are not merely a copy of the operational data 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They summarize and arranged the operational data in structures that are optimized for data analysis and query speed.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External data source provides data those are not available within the company but are relevant to business -  marketing information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Business models are generated by special algorithms to model the business to identify and enhance the understanding of business situation and problems.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9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BFDB-46A6-436B-B35A-0450BA2623F5}" type="slidenum">
              <a:rPr lang="en-GB"/>
              <a:pPr/>
              <a:t>7</a:t>
            </a:fld>
            <a:endParaRPr lang="en-GB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DECISION SUPPORT SYSTEM</a:t>
            </a:r>
            <a:endParaRPr lang="en-IN" sz="4000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The data extraction and data Filtering :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/>
              <a:t>Is used to extract and validate the data taken from the operational database and the external data sources,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/>
              <a:t>This component</a:t>
            </a:r>
          </a:p>
          <a:p>
            <a:pPr lvl="3">
              <a:lnSpc>
                <a:spcPct val="90000"/>
              </a:lnSpc>
              <a:buNone/>
            </a:pPr>
            <a:r>
              <a:rPr lang="en-US" sz="1800" dirty="0" smtClean="0"/>
              <a:t> extract the data,</a:t>
            </a:r>
          </a:p>
          <a:p>
            <a:pPr lvl="3">
              <a:lnSpc>
                <a:spcPct val="90000"/>
              </a:lnSpc>
              <a:buNone/>
            </a:pPr>
            <a:r>
              <a:rPr lang="en-US" sz="1800" dirty="0" smtClean="0"/>
              <a:t> filtered the extracted data, </a:t>
            </a:r>
          </a:p>
          <a:p>
            <a:pPr lvl="3">
              <a:lnSpc>
                <a:spcPct val="90000"/>
              </a:lnSpc>
              <a:buNone/>
            </a:pPr>
            <a:r>
              <a:rPr lang="en-US" sz="1800" dirty="0" smtClean="0"/>
              <a:t>select the relevant data and</a:t>
            </a:r>
          </a:p>
          <a:p>
            <a:pPr lvl="3">
              <a:lnSpc>
                <a:spcPct val="90000"/>
              </a:lnSpc>
              <a:buNone/>
            </a:pPr>
            <a:r>
              <a:rPr lang="en-US" sz="1800" dirty="0" smtClean="0"/>
              <a:t> package the relevant data into right format to be added to the DSS data store component.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C45C-7E6F-4104-8C85-6CE63F259397}" type="slidenum">
              <a:rPr lang="en-GB"/>
              <a:pPr/>
              <a:t>8</a:t>
            </a:fld>
            <a:endParaRPr lang="en-GB"/>
          </a:p>
        </p:txBody>
      </p:sp>
      <p:sp>
        <p:nvSpPr>
          <p:cNvPr id="314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The End user query tool :</a:t>
            </a:r>
          </a:p>
          <a:p>
            <a:pPr lvl="2">
              <a:buNone/>
            </a:pPr>
            <a:r>
              <a:rPr lang="en-US" dirty="0" smtClean="0"/>
              <a:t>Is used by the data analyst to create the queries that access the database.</a:t>
            </a:r>
          </a:p>
          <a:p>
            <a:pPr lvl="2">
              <a:buNone/>
            </a:pPr>
            <a:r>
              <a:rPr lang="en-US" dirty="0" smtClean="0"/>
              <a:t>Depending on the DSS implementation, the query tool access either the operational database or DSS database.</a:t>
            </a:r>
          </a:p>
          <a:p>
            <a:pPr lvl="2">
              <a:buNone/>
            </a:pPr>
            <a:r>
              <a:rPr lang="en-US" dirty="0" smtClean="0"/>
              <a:t>Tool advises the user which data to select and how to build a reliable business data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DBMS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2D8D-D9F5-4F83-86D5-EB21FB3E01D5}" type="slidenum">
              <a:rPr lang="en-GB"/>
              <a:pPr/>
              <a:t>9</a:t>
            </a:fld>
            <a:endParaRPr lang="en-GB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</a:t>
            </a:r>
            <a:endParaRPr lang="en-GB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 user presentation tool :</a:t>
            </a:r>
          </a:p>
          <a:p>
            <a:pPr lvl="1"/>
            <a:r>
              <a:rPr lang="en-US" dirty="0" smtClean="0"/>
              <a:t>Is used by the data analyst  to organize and present the data.</a:t>
            </a:r>
          </a:p>
          <a:p>
            <a:pPr lvl="1"/>
            <a:r>
              <a:rPr lang="en-US" dirty="0" smtClean="0"/>
              <a:t>The tool helps the end user to select the most appropriate presentation format, such as summary report, map, pie or bar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1933</Words>
  <Application>Microsoft Office PowerPoint</Application>
  <PresentationFormat>On-screen Show (4:3)</PresentationFormat>
  <Paragraphs>296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Unicode MS</vt:lpstr>
      <vt:lpstr>Batang</vt:lpstr>
      <vt:lpstr>Courier New</vt:lpstr>
      <vt:lpstr>Times New Roman</vt:lpstr>
      <vt:lpstr>Wingdings</vt:lpstr>
      <vt:lpstr>Default Design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</vt:lpstr>
      <vt:lpstr>DECISION SUPPORT SYSTEM.</vt:lpstr>
      <vt:lpstr>DECISION SUPPORT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483</cp:revision>
  <dcterms:created xsi:type="dcterms:W3CDTF">2007-10-01T11:10:55Z</dcterms:created>
  <dcterms:modified xsi:type="dcterms:W3CDTF">2017-04-20T18:20:37Z</dcterms:modified>
</cp:coreProperties>
</file>