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0" r:id="rId9"/>
    <p:sldId id="261"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021" autoAdjust="0"/>
    <p:restoredTop sz="94660"/>
  </p:normalViewPr>
  <p:slideViewPr>
    <p:cSldViewPr>
      <p:cViewPr varScale="1">
        <p:scale>
          <a:sx n="73" d="100"/>
          <a:sy n="73" d="100"/>
        </p:scale>
        <p:origin x="-142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458200" cy="1470025"/>
          </a:xfrm>
        </p:spPr>
        <p:txBody>
          <a:bodyPr/>
          <a:lstStyle/>
          <a:p>
            <a:r>
              <a:rPr lang="en-US" dirty="0" smtClean="0"/>
              <a:t>ANALOG CUM DIGITAL CLOCK IN C</a:t>
            </a:r>
            <a:endParaRPr lang="en-US" dirty="0"/>
          </a:p>
        </p:txBody>
      </p:sp>
      <p:sp>
        <p:nvSpPr>
          <p:cNvPr id="3" name="Subtitle 2"/>
          <p:cNvSpPr>
            <a:spLocks noGrp="1"/>
          </p:cNvSpPr>
          <p:nvPr>
            <p:ph type="subTitle" idx="1"/>
          </p:nvPr>
        </p:nvSpPr>
        <p:spPr/>
        <p:txBody>
          <a:bodyPr/>
          <a:lstStyle/>
          <a:p>
            <a:r>
              <a:rPr lang="en-US" dirty="0" smtClean="0"/>
              <a:t>Submitted by</a:t>
            </a:r>
          </a:p>
          <a:p>
            <a:r>
              <a:rPr lang="en-US" dirty="0" err="1" smtClean="0"/>
              <a:t>Swati</a:t>
            </a:r>
            <a:r>
              <a:rPr lang="en-US" dirty="0" smtClean="0"/>
              <a:t> </a:t>
            </a:r>
            <a:r>
              <a:rPr lang="en-US" dirty="0" err="1" smtClean="0"/>
              <a:t>Kumari</a:t>
            </a:r>
            <a:r>
              <a:rPr lang="en-US" dirty="0" smtClean="0"/>
              <a:t> (12BIT0223)</a:t>
            </a:r>
          </a:p>
          <a:p>
            <a:r>
              <a:rPr lang="en-US" dirty="0" err="1" smtClean="0"/>
              <a:t>Mudit</a:t>
            </a:r>
            <a:r>
              <a:rPr lang="en-US" dirty="0" smtClean="0"/>
              <a:t> </a:t>
            </a:r>
            <a:r>
              <a:rPr lang="en-US" dirty="0" err="1" smtClean="0"/>
              <a:t>Maheshwari</a:t>
            </a:r>
            <a:r>
              <a:rPr lang="en-US" dirty="0" smtClean="0"/>
              <a:t>(12BIT0016)</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TESTING</a:t>
            </a:r>
            <a:endParaRPr lang="en-US" dirty="0"/>
          </a:p>
        </p:txBody>
      </p:sp>
      <p:sp>
        <p:nvSpPr>
          <p:cNvPr id="3" name="Content Placeholder 2"/>
          <p:cNvSpPr>
            <a:spLocks noGrp="1"/>
          </p:cNvSpPr>
          <p:nvPr>
            <p:ph idx="1"/>
          </p:nvPr>
        </p:nvSpPr>
        <p:spPr/>
        <p:txBody>
          <a:bodyPr/>
          <a:lstStyle/>
          <a:p>
            <a:pPr algn="just"/>
            <a:r>
              <a:rPr lang="en-GB" sz="2400" dirty="0" smtClean="0">
                <a:latin typeface="Arial" pitchFamily="34" charset="0"/>
                <a:cs typeface="Arial" pitchFamily="34" charset="0"/>
              </a:rPr>
              <a:t>Testing process of this code is very simple. When we execute the program it displays the current system time properly during both day and night.</a:t>
            </a:r>
            <a:endParaRPr lang="en-US" sz="2400" dirty="0" smtClean="0">
              <a:latin typeface="Arial" pitchFamily="34" charset="0"/>
              <a:cs typeface="Arial" pitchFamily="34" charset="0"/>
            </a:endParaRPr>
          </a:p>
          <a:p>
            <a:pPr algn="just"/>
            <a:r>
              <a:rPr lang="en-GB" sz="2400" dirty="0" smtClean="0">
                <a:latin typeface="Arial" pitchFamily="34" charset="0"/>
                <a:cs typeface="Arial" pitchFamily="34" charset="0"/>
              </a:rPr>
              <a:t>It also displays proper digital time and has the ticking sound.</a:t>
            </a:r>
            <a:endParaRPr lang="en-US" sz="2400" dirty="0" smtClean="0">
              <a:latin typeface="Arial" pitchFamily="34" charset="0"/>
              <a:cs typeface="Arial"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GB" dirty="0" smtClean="0">
                <a:latin typeface="Arial" pitchFamily="34" charset="0"/>
                <a:cs typeface="Arial" pitchFamily="34" charset="0"/>
              </a:rPr>
              <a:t>The Project idea is to display the clock with computer graphics. It uses the local time, fetching from the computer and display it on screen that is the program displays a clock which is synchronized with the system’s clock. </a:t>
            </a:r>
          </a:p>
          <a:p>
            <a:pPr algn="just"/>
            <a:r>
              <a:rPr lang="en-GB" dirty="0" smtClean="0">
                <a:latin typeface="Arial" pitchFamily="34" charset="0"/>
                <a:cs typeface="Arial" pitchFamily="34" charset="0"/>
              </a:rPr>
              <a:t>This project implements the wall clock with the round circular board and three conic geometrics which forms the different (sec, min &amp; hour) </a:t>
            </a:r>
            <a:r>
              <a:rPr lang="en-GB" dirty="0" err="1" smtClean="0">
                <a:latin typeface="Arial" pitchFamily="34" charset="0"/>
                <a:cs typeface="Arial" pitchFamily="34" charset="0"/>
              </a:rPr>
              <a:t>hands.The</a:t>
            </a:r>
            <a:r>
              <a:rPr lang="en-GB" dirty="0" smtClean="0">
                <a:latin typeface="Arial" pitchFamily="34" charset="0"/>
                <a:cs typeface="Arial" pitchFamily="34" charset="0"/>
              </a:rPr>
              <a:t> clock is designed using C language. The compiler used for designing the clock is Turbo C++. </a:t>
            </a:r>
            <a:endParaRPr lang="en-US" dirty="0" smtClean="0">
              <a:latin typeface="Arial" pitchFamily="34" charset="0"/>
              <a:cs typeface="Arial" pitchFamily="34" charset="0"/>
            </a:endParaRP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idx="1"/>
          </p:nvPr>
        </p:nvSpPr>
        <p:spPr/>
        <p:txBody>
          <a:bodyPr>
            <a:noAutofit/>
          </a:bodyPr>
          <a:lstStyle/>
          <a:p>
            <a:pPr lvl="0" algn="just">
              <a:lnSpc>
                <a:spcPct val="110000"/>
              </a:lnSpc>
            </a:pPr>
            <a:r>
              <a:rPr lang="en-GB" sz="2400" dirty="0" smtClean="0">
                <a:latin typeface="Arial" pitchFamily="34" charset="0"/>
                <a:cs typeface="Arial" pitchFamily="34" charset="0"/>
              </a:rPr>
              <a:t>Background colour of the clock is Black.</a:t>
            </a:r>
            <a:endParaRPr lang="en-US" sz="2400" dirty="0" smtClean="0">
              <a:latin typeface="Arial" pitchFamily="34" charset="0"/>
              <a:cs typeface="Arial" pitchFamily="34" charset="0"/>
            </a:endParaRPr>
          </a:p>
          <a:p>
            <a:pPr lvl="0" algn="just">
              <a:lnSpc>
                <a:spcPct val="110000"/>
              </a:lnSpc>
            </a:pPr>
            <a:r>
              <a:rPr lang="en-GB" sz="2400" dirty="0" smtClean="0">
                <a:latin typeface="Arial" pitchFamily="34" charset="0"/>
                <a:cs typeface="Arial" pitchFamily="34" charset="0"/>
              </a:rPr>
              <a:t>It contains 3 needles one for hour, one for minute and one for seconds which automatically updated every few seconds.</a:t>
            </a:r>
            <a:endParaRPr lang="en-US" sz="2400" dirty="0" smtClean="0">
              <a:latin typeface="Arial" pitchFamily="34" charset="0"/>
              <a:cs typeface="Arial" pitchFamily="34" charset="0"/>
            </a:endParaRPr>
          </a:p>
          <a:p>
            <a:pPr lvl="0" algn="just">
              <a:lnSpc>
                <a:spcPct val="110000"/>
              </a:lnSpc>
            </a:pPr>
            <a:r>
              <a:rPr lang="en-GB" sz="2400" dirty="0" smtClean="0">
                <a:latin typeface="Arial" pitchFamily="34" charset="0"/>
                <a:cs typeface="Arial" pitchFamily="34" charset="0"/>
              </a:rPr>
              <a:t>A proper delay is set between needle moments and timings.</a:t>
            </a:r>
            <a:endParaRPr lang="en-US" sz="2400" dirty="0" smtClean="0">
              <a:latin typeface="Arial" pitchFamily="34" charset="0"/>
              <a:cs typeface="Arial" pitchFamily="34" charset="0"/>
            </a:endParaRPr>
          </a:p>
          <a:p>
            <a:pPr lvl="0" algn="just">
              <a:lnSpc>
                <a:spcPct val="110000"/>
              </a:lnSpc>
            </a:pPr>
            <a:r>
              <a:rPr lang="en-GB" sz="2400" dirty="0" smtClean="0">
                <a:latin typeface="Arial" pitchFamily="34" charset="0"/>
                <a:cs typeface="Arial" pitchFamily="34" charset="0"/>
              </a:rPr>
              <a:t>Second Needle moves from 1 to 12 in clockwise direction.</a:t>
            </a:r>
            <a:endParaRPr lang="en-US" sz="2400" dirty="0" smtClean="0">
              <a:latin typeface="Arial" pitchFamily="34" charset="0"/>
              <a:cs typeface="Arial" pitchFamily="34" charset="0"/>
            </a:endParaRPr>
          </a:p>
          <a:p>
            <a:pPr lvl="0" algn="just">
              <a:lnSpc>
                <a:spcPct val="110000"/>
              </a:lnSpc>
            </a:pPr>
            <a:r>
              <a:rPr lang="en-GB" sz="2400" dirty="0" smtClean="0">
                <a:latin typeface="Arial" pitchFamily="34" charset="0"/>
                <a:cs typeface="Arial" pitchFamily="34" charset="0"/>
              </a:rPr>
              <a:t>Digital time is also displayed.</a:t>
            </a:r>
            <a:endParaRPr lang="en-US" sz="2400" dirty="0" smtClean="0">
              <a:latin typeface="Arial" pitchFamily="34" charset="0"/>
              <a:cs typeface="Arial" pitchFamily="34" charset="0"/>
            </a:endParaRPr>
          </a:p>
          <a:p>
            <a:pPr lvl="0" algn="just">
              <a:lnSpc>
                <a:spcPct val="110000"/>
              </a:lnSpc>
            </a:pPr>
            <a:r>
              <a:rPr lang="en-GB" sz="2400" dirty="0" smtClean="0">
                <a:latin typeface="Arial" pitchFamily="34" charset="0"/>
                <a:cs typeface="Arial" pitchFamily="34" charset="0"/>
              </a:rPr>
              <a:t>The second needle has the ticking sound.</a:t>
            </a:r>
            <a:endParaRPr lang="en-US" sz="24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smtClean="0"/>
          </a:p>
          <a:p>
            <a:pPr algn="just">
              <a:lnSpc>
                <a:spcPct val="130000"/>
              </a:lnSpc>
            </a:pPr>
            <a:r>
              <a:rPr lang="en-GB" sz="6400" dirty="0" smtClean="0">
                <a:latin typeface="Arial" pitchFamily="34" charset="0"/>
                <a:cs typeface="Arial" pitchFamily="34" charset="0"/>
              </a:rPr>
              <a:t>The following are the functions used in the program. </a:t>
            </a:r>
            <a:endParaRPr lang="en-US" sz="6400" dirty="0" smtClean="0">
              <a:latin typeface="Arial" pitchFamily="34" charset="0"/>
              <a:cs typeface="Arial" pitchFamily="34" charset="0"/>
            </a:endParaRPr>
          </a:p>
          <a:p>
            <a:pPr algn="just">
              <a:lnSpc>
                <a:spcPct val="130000"/>
              </a:lnSpc>
            </a:pPr>
            <a:r>
              <a:rPr lang="en-GB" sz="6400" b="1" dirty="0" smtClean="0">
                <a:latin typeface="Arial" pitchFamily="34" charset="0"/>
                <a:cs typeface="Arial" pitchFamily="34" charset="0"/>
              </a:rPr>
              <a:t>User defined Functions: </a:t>
            </a:r>
            <a:endParaRPr lang="en-US" sz="6400" b="1" dirty="0" smtClean="0">
              <a:latin typeface="Arial" pitchFamily="34" charset="0"/>
              <a:cs typeface="Arial" pitchFamily="34" charset="0"/>
            </a:endParaRPr>
          </a:p>
          <a:p>
            <a:pPr>
              <a:lnSpc>
                <a:spcPct val="130000"/>
              </a:lnSpc>
            </a:pPr>
            <a:r>
              <a:rPr lang="en-GB" sz="6400" b="1" dirty="0" err="1" smtClean="0">
                <a:latin typeface="Arial" pitchFamily="34" charset="0"/>
                <a:cs typeface="Arial" pitchFamily="34" charset="0"/>
              </a:rPr>
              <a:t>clockLayout</a:t>
            </a:r>
            <a:r>
              <a:rPr lang="en-GB" sz="6400" b="1" dirty="0" smtClean="0">
                <a:latin typeface="Arial" pitchFamily="34" charset="0"/>
                <a:cs typeface="Arial" pitchFamily="34" charset="0"/>
              </a:rPr>
              <a:t>()</a:t>
            </a:r>
            <a:r>
              <a:rPr lang="en-GB" sz="6400" dirty="0" smtClean="0">
                <a:latin typeface="Arial" pitchFamily="34" charset="0"/>
                <a:cs typeface="Arial" pitchFamily="34" charset="0"/>
              </a:rPr>
              <a:t/>
            </a:r>
            <a:br>
              <a:rPr lang="en-GB" sz="6400" dirty="0" smtClean="0">
                <a:latin typeface="Arial" pitchFamily="34" charset="0"/>
                <a:cs typeface="Arial" pitchFamily="34" charset="0"/>
              </a:rPr>
            </a:br>
            <a:r>
              <a:rPr lang="en-GB" sz="6400" dirty="0" smtClean="0">
                <a:latin typeface="Arial" pitchFamily="34" charset="0"/>
                <a:cs typeface="Arial" pitchFamily="34" charset="0"/>
              </a:rPr>
              <a:t>We have used this function to print the clock layout i.e. clock dial and the markings on the clock. If we observe clearly, the clock has hours marking each separated by 30 degrees and each hour is divided into 5 markings each making an angle of 6 degrees. So, iterating the markings for every 30 degrees gives hours and iterating markings with 6 degrees give minutes markings on the clock. The clock would look like this after executing this function.</a:t>
            </a:r>
            <a:endParaRPr lang="en-US" sz="6400" dirty="0" smtClean="0">
              <a:latin typeface="Arial" pitchFamily="34" charset="0"/>
              <a:cs typeface="Arial" pitchFamily="34" charset="0"/>
            </a:endParaRPr>
          </a:p>
          <a:p>
            <a:pPr algn="just">
              <a:lnSpc>
                <a:spcPct val="130000"/>
              </a:lnSpc>
              <a:buNone/>
            </a:pPr>
            <a:endParaRPr lang="en-US" sz="6400" b="1" dirty="0" err="1" smtClean="0">
              <a:latin typeface="Arial" pitchFamily="34" charset="0"/>
              <a:cs typeface="Arial" pitchFamily="34" charset="0"/>
            </a:endParaRPr>
          </a:p>
          <a:p>
            <a:pPr>
              <a:lnSpc>
                <a:spcPct val="130000"/>
              </a:lnSpc>
            </a:pPr>
            <a:r>
              <a:rPr lang="en-GB" sz="6400" b="1" dirty="0" err="1" smtClean="0">
                <a:latin typeface="Arial" pitchFamily="34" charset="0"/>
                <a:cs typeface="Arial" pitchFamily="34" charset="0"/>
              </a:rPr>
              <a:t>secHand</a:t>
            </a:r>
            <a:r>
              <a:rPr lang="en-GB" sz="6400" b="1" dirty="0" smtClean="0">
                <a:latin typeface="Arial" pitchFamily="34" charset="0"/>
                <a:cs typeface="Arial" pitchFamily="34" charset="0"/>
              </a:rPr>
              <a:t>()</a:t>
            </a:r>
            <a:r>
              <a:rPr lang="en-GB" sz="6400" dirty="0" smtClean="0">
                <a:latin typeface="Arial" pitchFamily="34" charset="0"/>
                <a:cs typeface="Arial" pitchFamily="34" charset="0"/>
              </a:rPr>
              <a:t/>
            </a:r>
            <a:br>
              <a:rPr lang="en-GB" sz="6400" dirty="0" smtClean="0">
                <a:latin typeface="Arial" pitchFamily="34" charset="0"/>
                <a:cs typeface="Arial" pitchFamily="34" charset="0"/>
              </a:rPr>
            </a:br>
            <a:r>
              <a:rPr lang="en-GB" sz="6400" dirty="0" smtClean="0">
                <a:latin typeface="Arial" pitchFamily="34" charset="0"/>
                <a:cs typeface="Arial" pitchFamily="34" charset="0"/>
              </a:rPr>
              <a:t>It is clear from the name that this function deals with something related to the seconds hand. This function is going to get the present second from the system clock and incline the line according to a particular angle. </a:t>
            </a:r>
            <a:r>
              <a:rPr lang="en-GB" sz="6400" dirty="0" err="1" smtClean="0">
                <a:latin typeface="Arial" pitchFamily="34" charset="0"/>
                <a:cs typeface="Arial" pitchFamily="34" charset="0"/>
              </a:rPr>
              <a:t>Eg</a:t>
            </a:r>
            <a:r>
              <a:rPr lang="en-GB" sz="6400" dirty="0" smtClean="0">
                <a:latin typeface="Arial" pitchFamily="34" charset="0"/>
                <a:cs typeface="Arial" pitchFamily="34" charset="0"/>
              </a:rPr>
              <a:t>: if the present seconds is 5 then the angle of the seconds hand with respect to the vertical must be 30 degrees, i.e. 5*6=30.</a:t>
            </a:r>
            <a:endParaRPr lang="en-US" sz="6400" dirty="0" smtClean="0">
              <a:latin typeface="Arial" pitchFamily="34" charset="0"/>
              <a:cs typeface="Arial" pitchFamily="34" charset="0"/>
            </a:endParaRPr>
          </a:p>
          <a:p>
            <a:pPr algn="just">
              <a:lnSpc>
                <a:spcPct val="130000"/>
              </a:lnSpc>
              <a:buNone/>
            </a:pPr>
            <a:endParaRPr lang="en-US" sz="6400" dirty="0" smtClean="0">
              <a:latin typeface="Arial" pitchFamily="34" charset="0"/>
              <a:cs typeface="Arial" pitchFamily="34" charset="0"/>
            </a:endParaRPr>
          </a:p>
          <a:p>
            <a:endParaRPr lang="en-US" sz="8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32500" lnSpcReduction="20000"/>
          </a:bodyPr>
          <a:lstStyle/>
          <a:p>
            <a:pPr lvl="0">
              <a:lnSpc>
                <a:spcPct val="120000"/>
              </a:lnSpc>
            </a:pPr>
            <a:r>
              <a:rPr lang="en-GB" sz="5000" b="1" dirty="0" err="1" smtClean="0">
                <a:latin typeface="Arial" pitchFamily="34" charset="0"/>
                <a:cs typeface="Arial" pitchFamily="34" charset="0"/>
              </a:rPr>
              <a:t>minHand</a:t>
            </a:r>
            <a:r>
              <a:rPr lang="en-GB" sz="5000" b="1" dirty="0" smtClean="0">
                <a:latin typeface="Arial" pitchFamily="34" charset="0"/>
                <a:cs typeface="Arial" pitchFamily="34" charset="0"/>
              </a:rPr>
              <a:t>()</a:t>
            </a:r>
            <a:r>
              <a:rPr lang="en-GB" sz="5000" dirty="0" smtClean="0">
                <a:latin typeface="Arial" pitchFamily="34" charset="0"/>
                <a:cs typeface="Arial" pitchFamily="34" charset="0"/>
              </a:rPr>
              <a:t/>
            </a:r>
            <a:br>
              <a:rPr lang="en-GB" sz="5000" dirty="0" smtClean="0">
                <a:latin typeface="Arial" pitchFamily="34" charset="0"/>
                <a:cs typeface="Arial" pitchFamily="34" charset="0"/>
              </a:rPr>
            </a:br>
            <a:r>
              <a:rPr lang="en-GB" sz="5000" dirty="0" smtClean="0">
                <a:latin typeface="Arial" pitchFamily="34" charset="0"/>
                <a:cs typeface="Arial" pitchFamily="34" charset="0"/>
              </a:rPr>
              <a:t>This function </a:t>
            </a:r>
            <a:r>
              <a:rPr lang="en-GB" sz="5000" dirty="0" err="1" smtClean="0">
                <a:latin typeface="Arial" pitchFamily="34" charset="0"/>
                <a:cs typeface="Arial" pitchFamily="34" charset="0"/>
              </a:rPr>
              <a:t>fulfills</a:t>
            </a:r>
            <a:r>
              <a:rPr lang="en-GB" sz="5000" dirty="0" smtClean="0">
                <a:latin typeface="Arial" pitchFamily="34" charset="0"/>
                <a:cs typeface="Arial" pitchFamily="34" charset="0"/>
              </a:rPr>
              <a:t> the task of moving the minutes hand based on the system clock. The minutes hand must be inclined 6 degrees for every minute passing. </a:t>
            </a:r>
            <a:r>
              <a:rPr lang="en-GB" sz="5000" dirty="0" err="1" smtClean="0">
                <a:latin typeface="Arial" pitchFamily="34" charset="0"/>
                <a:cs typeface="Arial" pitchFamily="34" charset="0"/>
              </a:rPr>
              <a:t>Eg</a:t>
            </a:r>
            <a:r>
              <a:rPr lang="en-GB" sz="5000" dirty="0" smtClean="0">
                <a:latin typeface="Arial" pitchFamily="34" charset="0"/>
                <a:cs typeface="Arial" pitchFamily="34" charset="0"/>
              </a:rPr>
              <a:t>: if the elapsed minutes are 30 then the minutes hand angle must be making 180 degrees with the vertical.</a:t>
            </a:r>
            <a:endParaRPr lang="en-US" sz="5000" dirty="0" smtClean="0">
              <a:latin typeface="Arial" pitchFamily="34" charset="0"/>
              <a:cs typeface="Arial" pitchFamily="34" charset="0"/>
            </a:endParaRPr>
          </a:p>
          <a:p>
            <a:pPr>
              <a:buNone/>
            </a:pPr>
            <a:r>
              <a:rPr lang="en-GB" sz="5000" dirty="0" smtClean="0">
                <a:latin typeface="Arial" pitchFamily="34" charset="0"/>
                <a:cs typeface="Arial" pitchFamily="34" charset="0"/>
              </a:rPr>
              <a:t> </a:t>
            </a:r>
            <a:endParaRPr lang="en-US" sz="5000" dirty="0" smtClean="0">
              <a:latin typeface="Arial" pitchFamily="34" charset="0"/>
              <a:cs typeface="Arial" pitchFamily="34" charset="0"/>
            </a:endParaRPr>
          </a:p>
          <a:p>
            <a:pPr lvl="0">
              <a:lnSpc>
                <a:spcPct val="120000"/>
              </a:lnSpc>
            </a:pPr>
            <a:r>
              <a:rPr lang="en-GB" sz="5000" b="1" dirty="0" err="1" smtClean="0">
                <a:latin typeface="Arial" pitchFamily="34" charset="0"/>
                <a:cs typeface="Arial" pitchFamily="34" charset="0"/>
              </a:rPr>
              <a:t>hrHand</a:t>
            </a:r>
            <a:r>
              <a:rPr lang="en-GB" sz="5000" b="1" dirty="0" smtClean="0">
                <a:latin typeface="Arial" pitchFamily="34" charset="0"/>
                <a:cs typeface="Arial" pitchFamily="34" charset="0"/>
              </a:rPr>
              <a:t>()</a:t>
            </a:r>
            <a:br>
              <a:rPr lang="en-GB" sz="5000" b="1" dirty="0" smtClean="0">
                <a:latin typeface="Arial" pitchFamily="34" charset="0"/>
                <a:cs typeface="Arial" pitchFamily="34" charset="0"/>
              </a:rPr>
            </a:br>
            <a:r>
              <a:rPr lang="en-GB" sz="5000" dirty="0" smtClean="0">
                <a:latin typeface="Arial" pitchFamily="34" charset="0"/>
                <a:cs typeface="Arial" pitchFamily="34" charset="0"/>
              </a:rPr>
              <a:t>This function is going to print an inclined hours line. The function shall be designed to get the present hour and also the no. of elapsed minutes from the system clock and incline the line according to a particular angle. </a:t>
            </a:r>
            <a:endParaRPr lang="en-US" sz="5000" dirty="0" smtClean="0">
              <a:latin typeface="Arial" pitchFamily="34" charset="0"/>
              <a:cs typeface="Arial" pitchFamily="34" charset="0"/>
            </a:endParaRPr>
          </a:p>
          <a:p>
            <a:pPr>
              <a:buNone/>
            </a:pPr>
            <a:r>
              <a:rPr lang="en-GB" sz="5000" dirty="0" smtClean="0">
                <a:latin typeface="Arial" pitchFamily="34" charset="0"/>
                <a:cs typeface="Arial" pitchFamily="34" charset="0"/>
              </a:rPr>
              <a:t> </a:t>
            </a:r>
            <a:endParaRPr lang="en-US" sz="5000" dirty="0" smtClean="0">
              <a:latin typeface="Arial" pitchFamily="34" charset="0"/>
              <a:cs typeface="Arial" pitchFamily="34" charset="0"/>
            </a:endParaRPr>
          </a:p>
          <a:p>
            <a:pPr lvl="0">
              <a:lnSpc>
                <a:spcPct val="120000"/>
              </a:lnSpc>
            </a:pPr>
            <a:r>
              <a:rPr lang="en-GB" sz="5000" b="1" dirty="0" smtClean="0">
                <a:latin typeface="Arial" pitchFamily="34" charset="0"/>
                <a:cs typeface="Arial" pitchFamily="34" charset="0"/>
              </a:rPr>
              <a:t>main()</a:t>
            </a:r>
            <a:r>
              <a:rPr lang="en-GB" sz="5000" dirty="0" smtClean="0">
                <a:latin typeface="Arial" pitchFamily="34" charset="0"/>
                <a:cs typeface="Arial" pitchFamily="34" charset="0"/>
              </a:rPr>
              <a:t/>
            </a:r>
            <a:br>
              <a:rPr lang="en-GB" sz="5000" dirty="0" smtClean="0">
                <a:latin typeface="Arial" pitchFamily="34" charset="0"/>
                <a:cs typeface="Arial" pitchFamily="34" charset="0"/>
              </a:rPr>
            </a:br>
            <a:r>
              <a:rPr lang="en-GB" sz="5000" dirty="0" smtClean="0">
                <a:latin typeface="Arial" pitchFamily="34" charset="0"/>
                <a:cs typeface="Arial" pitchFamily="34" charset="0"/>
              </a:rPr>
              <a:t>The first lines in main are graphic initialization. Coming to the while loop, the while loop iterates for every 100 milliseconds reprinting all the functions. The main function calls the above functions. This program is designed in such a way such that it gives a view of getting the static picture of clock every second and combining all the pictures to make a moving </a:t>
            </a:r>
            <a:r>
              <a:rPr lang="en-GB" sz="5000" dirty="0" err="1" smtClean="0">
                <a:latin typeface="Arial" pitchFamily="34" charset="0"/>
                <a:cs typeface="Arial" pitchFamily="34" charset="0"/>
              </a:rPr>
              <a:t>analog</a:t>
            </a:r>
            <a:r>
              <a:rPr lang="en-GB" sz="5000" dirty="0" smtClean="0">
                <a:latin typeface="Arial" pitchFamily="34" charset="0"/>
                <a:cs typeface="Arial" pitchFamily="34" charset="0"/>
              </a:rPr>
              <a:t> clock.</a:t>
            </a:r>
            <a:r>
              <a:rPr lang="en-GB" sz="5000" b="1" dirty="0" smtClean="0">
                <a:latin typeface="Arial" pitchFamily="34" charset="0"/>
                <a:cs typeface="Arial" pitchFamily="34" charset="0"/>
              </a:rPr>
              <a:t> </a:t>
            </a:r>
            <a:endParaRPr lang="en-US" sz="5000"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686800" cy="5029200"/>
          </a:xfrm>
        </p:spPr>
        <p:txBody>
          <a:bodyPr>
            <a:normAutofit fontScale="47500" lnSpcReduction="20000"/>
          </a:bodyPr>
          <a:lstStyle/>
          <a:p>
            <a:r>
              <a:rPr lang="en-GB" sz="3400" b="1" dirty="0" smtClean="0">
                <a:latin typeface="Arial" pitchFamily="34" charset="0"/>
                <a:cs typeface="Arial" pitchFamily="34" charset="0"/>
              </a:rPr>
              <a:t>Inbuilt Functions: </a:t>
            </a:r>
            <a:endParaRPr lang="en-US" sz="3400" dirty="0" smtClean="0">
              <a:latin typeface="Arial" pitchFamily="34" charset="0"/>
              <a:cs typeface="Arial" pitchFamily="34" charset="0"/>
            </a:endParaRPr>
          </a:p>
          <a:p>
            <a:pPr lvl="0"/>
            <a:endParaRPr lang="en-GB" sz="3400" b="1" dirty="0" smtClean="0">
              <a:latin typeface="Arial" pitchFamily="34" charset="0"/>
              <a:cs typeface="Arial" pitchFamily="34" charset="0"/>
            </a:endParaRPr>
          </a:p>
          <a:p>
            <a:pPr lvl="0"/>
            <a:r>
              <a:rPr lang="en-GB" sz="3400" b="1" dirty="0" err="1" smtClean="0">
                <a:latin typeface="Arial" pitchFamily="34" charset="0"/>
                <a:cs typeface="Arial" pitchFamily="34" charset="0"/>
              </a:rPr>
              <a:t>Initgraph</a:t>
            </a:r>
            <a:r>
              <a:rPr lang="en-GB" sz="3400" b="1" dirty="0" smtClean="0">
                <a:latin typeface="Arial" pitchFamily="34" charset="0"/>
                <a:cs typeface="Arial" pitchFamily="34" charset="0"/>
              </a:rPr>
              <a:t>()</a:t>
            </a:r>
            <a:endParaRPr lang="en-US" sz="3400" dirty="0" smtClean="0">
              <a:latin typeface="Arial" pitchFamily="34" charset="0"/>
              <a:cs typeface="Arial" pitchFamily="34" charset="0"/>
            </a:endParaRPr>
          </a:p>
          <a:p>
            <a:r>
              <a:rPr lang="en-GB" sz="3400" dirty="0" err="1" smtClean="0">
                <a:latin typeface="Arial" pitchFamily="34" charset="0"/>
                <a:cs typeface="Arial" pitchFamily="34" charset="0"/>
              </a:rPr>
              <a:t>Initgraph</a:t>
            </a:r>
            <a:r>
              <a:rPr lang="en-GB" sz="3400" dirty="0" smtClean="0">
                <a:latin typeface="Arial" pitchFamily="34" charset="0"/>
                <a:cs typeface="Arial" pitchFamily="34" charset="0"/>
              </a:rPr>
              <a:t> is used to initialize the graphics system. This function must be called to start the graphics system. It initializes the system by loading a graphics driver from disk then putting the system into graphics mode.</a:t>
            </a:r>
            <a:endParaRPr lang="en-US" sz="3400" dirty="0" smtClean="0">
              <a:latin typeface="Arial" pitchFamily="34" charset="0"/>
              <a:cs typeface="Arial" pitchFamily="34" charset="0"/>
            </a:endParaRPr>
          </a:p>
          <a:p>
            <a:pPr lvl="0"/>
            <a:endParaRPr lang="en-GB" sz="3400" b="1" dirty="0" smtClean="0">
              <a:latin typeface="Arial" pitchFamily="34" charset="0"/>
              <a:cs typeface="Arial" pitchFamily="34" charset="0"/>
            </a:endParaRPr>
          </a:p>
          <a:p>
            <a:pPr lvl="0"/>
            <a:r>
              <a:rPr lang="en-GB" sz="3400" b="1" dirty="0" smtClean="0">
                <a:latin typeface="Arial" pitchFamily="34" charset="0"/>
                <a:cs typeface="Arial" pitchFamily="34" charset="0"/>
              </a:rPr>
              <a:t>sleep()</a:t>
            </a:r>
            <a:endParaRPr lang="en-US" sz="3400" dirty="0" smtClean="0">
              <a:latin typeface="Arial" pitchFamily="34" charset="0"/>
              <a:cs typeface="Arial" pitchFamily="34" charset="0"/>
            </a:endParaRPr>
          </a:p>
          <a:p>
            <a:r>
              <a:rPr lang="en-GB" sz="3400" dirty="0" smtClean="0">
                <a:latin typeface="Arial" pitchFamily="34" charset="0"/>
                <a:cs typeface="Arial" pitchFamily="34" charset="0"/>
              </a:rPr>
              <a:t>This function suspends the execution of the current thread until the time-out interval </a:t>
            </a:r>
            <a:r>
              <a:rPr lang="en-GB" sz="3400" dirty="0" err="1" smtClean="0">
                <a:latin typeface="Arial" pitchFamily="34" charset="0"/>
                <a:cs typeface="Arial" pitchFamily="34" charset="0"/>
              </a:rPr>
              <a:t>elapses.The</a:t>
            </a:r>
            <a:r>
              <a:rPr lang="en-GB" sz="3400" dirty="0" smtClean="0">
                <a:latin typeface="Arial" pitchFamily="34" charset="0"/>
                <a:cs typeface="Arial" pitchFamily="34" charset="0"/>
              </a:rPr>
              <a:t> time interval for which execution is to be suspended, in milliseconds.</a:t>
            </a:r>
            <a:endParaRPr lang="en-US" sz="3400" dirty="0" smtClean="0">
              <a:latin typeface="Arial" pitchFamily="34" charset="0"/>
              <a:cs typeface="Arial" pitchFamily="34" charset="0"/>
            </a:endParaRPr>
          </a:p>
          <a:p>
            <a:pPr lvl="0"/>
            <a:endParaRPr lang="en-GB" sz="3400" b="1" dirty="0" smtClean="0">
              <a:latin typeface="Arial" pitchFamily="34" charset="0"/>
              <a:cs typeface="Arial" pitchFamily="34" charset="0"/>
            </a:endParaRPr>
          </a:p>
          <a:p>
            <a:pPr lvl="0"/>
            <a:r>
              <a:rPr lang="en-GB" sz="3400" b="1" dirty="0" err="1" smtClean="0">
                <a:latin typeface="Arial" pitchFamily="34" charset="0"/>
                <a:cs typeface="Arial" pitchFamily="34" charset="0"/>
              </a:rPr>
              <a:t>getmaxx</a:t>
            </a:r>
            <a:r>
              <a:rPr lang="en-GB" sz="3400" b="1" dirty="0" smtClean="0">
                <a:latin typeface="Arial" pitchFamily="34" charset="0"/>
                <a:cs typeface="Arial" pitchFamily="34" charset="0"/>
              </a:rPr>
              <a:t>()</a:t>
            </a:r>
            <a:endParaRPr lang="en-US" sz="3400" dirty="0" smtClean="0">
              <a:latin typeface="Arial" pitchFamily="34" charset="0"/>
              <a:cs typeface="Arial" pitchFamily="34" charset="0"/>
            </a:endParaRPr>
          </a:p>
          <a:p>
            <a:r>
              <a:rPr lang="en-GB" sz="3400" dirty="0" err="1" smtClean="0">
                <a:latin typeface="Arial" pitchFamily="34" charset="0"/>
                <a:cs typeface="Arial" pitchFamily="34" charset="0"/>
              </a:rPr>
              <a:t>getmaxx</a:t>
            </a:r>
            <a:r>
              <a:rPr lang="en-GB" sz="3400" dirty="0" smtClean="0">
                <a:latin typeface="Arial" pitchFamily="34" charset="0"/>
                <a:cs typeface="Arial" pitchFamily="34" charset="0"/>
              </a:rPr>
              <a:t> function is used to get the maximum (screen-relative) x value for the current graphics driver and mode.</a:t>
            </a:r>
            <a:endParaRPr lang="en-US" sz="3400" dirty="0" smtClean="0">
              <a:latin typeface="Arial" pitchFamily="34" charset="0"/>
              <a:cs typeface="Arial" pitchFamily="34" charset="0"/>
            </a:endParaRPr>
          </a:p>
          <a:p>
            <a:pPr>
              <a:buNone/>
            </a:pPr>
            <a:endParaRPr lang="en-US" sz="3400" dirty="0" smtClean="0">
              <a:latin typeface="Arial" pitchFamily="34" charset="0"/>
              <a:cs typeface="Arial" pitchFamily="34" charset="0"/>
            </a:endParaRPr>
          </a:p>
          <a:p>
            <a:pPr lvl="0"/>
            <a:r>
              <a:rPr lang="en-GB" sz="3400" b="1" dirty="0" err="1" smtClean="0">
                <a:latin typeface="Arial" pitchFamily="34" charset="0"/>
                <a:cs typeface="Arial" pitchFamily="34" charset="0"/>
              </a:rPr>
              <a:t>getmaxy</a:t>
            </a:r>
            <a:r>
              <a:rPr lang="en-GB" sz="3400" b="1" dirty="0" smtClean="0">
                <a:latin typeface="Arial" pitchFamily="34" charset="0"/>
                <a:cs typeface="Arial" pitchFamily="34" charset="0"/>
              </a:rPr>
              <a:t>()</a:t>
            </a:r>
            <a:endParaRPr lang="en-US" sz="3400" dirty="0" smtClean="0">
              <a:latin typeface="Arial" pitchFamily="34" charset="0"/>
              <a:cs typeface="Arial" pitchFamily="34" charset="0"/>
            </a:endParaRPr>
          </a:p>
          <a:p>
            <a:r>
              <a:rPr lang="en-GB" sz="3400" dirty="0" err="1" smtClean="0">
                <a:latin typeface="Arial" pitchFamily="34" charset="0"/>
                <a:cs typeface="Arial" pitchFamily="34" charset="0"/>
              </a:rPr>
              <a:t>getmaxy</a:t>
            </a:r>
            <a:r>
              <a:rPr lang="en-GB" sz="3400" dirty="0" smtClean="0">
                <a:latin typeface="Arial" pitchFamily="34" charset="0"/>
                <a:cs typeface="Arial" pitchFamily="34" charset="0"/>
              </a:rPr>
              <a:t> function is used to get the maximum y value of graphics screen.</a:t>
            </a:r>
            <a:endParaRPr lang="en-US" sz="3400" dirty="0" smtClean="0">
              <a:latin typeface="Arial" pitchFamily="34" charset="0"/>
              <a:cs typeface="Arial" pitchFamily="34" charset="0"/>
            </a:endParaRPr>
          </a:p>
          <a:p>
            <a:pPr>
              <a:buNone/>
            </a:pPr>
            <a:r>
              <a:rPr lang="en-GB" sz="3400" dirty="0" smtClean="0">
                <a:latin typeface="Arial" pitchFamily="34" charset="0"/>
                <a:cs typeface="Arial" pitchFamily="34" charset="0"/>
              </a:rPr>
              <a:t> </a:t>
            </a:r>
          </a:p>
          <a:p>
            <a:pPr lvl="0"/>
            <a:r>
              <a:rPr lang="en-GB" sz="3400" b="1" dirty="0" err="1" smtClean="0">
                <a:latin typeface="Arial" pitchFamily="34" charset="0"/>
                <a:cs typeface="Arial" pitchFamily="34" charset="0"/>
              </a:rPr>
              <a:t>sound(int freq)</a:t>
            </a:r>
            <a:endParaRPr lang="en-US" sz="3400" b="1" dirty="0" err="1" smtClean="0">
              <a:latin typeface="Arial" pitchFamily="34" charset="0"/>
              <a:cs typeface="Arial" pitchFamily="34" charset="0"/>
            </a:endParaRPr>
          </a:p>
          <a:p>
            <a:r>
              <a:rPr lang="en-GB" sz="3400" dirty="0" smtClean="0">
                <a:latin typeface="Arial" pitchFamily="34" charset="0"/>
                <a:cs typeface="Arial" pitchFamily="34" charset="0"/>
              </a:rPr>
              <a:t>Sound function produces the sound of a specified frequency</a:t>
            </a:r>
            <a:endParaRPr lang="en-US" sz="3400" dirty="0" smtClean="0">
              <a:latin typeface="Arial" pitchFamily="34" charset="0"/>
              <a:cs typeface="Arial" pitchFamily="34" charset="0"/>
            </a:endParaRPr>
          </a:p>
          <a:p>
            <a:pPr>
              <a:buNone/>
            </a:pPr>
            <a:endParaRPr lang="en-US"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686800" cy="5029200"/>
          </a:xfrm>
        </p:spPr>
        <p:txBody>
          <a:bodyPr>
            <a:normAutofit fontScale="47500" lnSpcReduction="20000"/>
          </a:bodyPr>
          <a:lstStyle/>
          <a:p>
            <a:pPr lvl="0"/>
            <a:r>
              <a:rPr lang="en-GB" sz="5500" b="1" dirty="0" err="1" smtClean="0">
                <a:latin typeface="Arial" pitchFamily="34" charset="0"/>
                <a:cs typeface="Arial" pitchFamily="34" charset="0"/>
              </a:rPr>
              <a:t>setcolor</a:t>
            </a:r>
            <a:r>
              <a:rPr lang="en-GB" sz="5500" b="1" dirty="0" smtClean="0">
                <a:latin typeface="Arial" pitchFamily="34" charset="0"/>
                <a:cs typeface="Arial" pitchFamily="34" charset="0"/>
              </a:rPr>
              <a:t>()</a:t>
            </a:r>
            <a:endParaRPr lang="en-US" sz="5500" dirty="0" smtClean="0">
              <a:latin typeface="Arial" pitchFamily="34" charset="0"/>
              <a:cs typeface="Arial" pitchFamily="34" charset="0"/>
            </a:endParaRPr>
          </a:p>
          <a:p>
            <a:pPr>
              <a:buNone/>
            </a:pPr>
            <a:r>
              <a:rPr lang="en-GB" sz="5500" dirty="0" smtClean="0">
                <a:latin typeface="Arial" pitchFamily="34" charset="0"/>
                <a:cs typeface="Arial" pitchFamily="34" charset="0"/>
              </a:rPr>
              <a:t>    </a:t>
            </a:r>
            <a:r>
              <a:rPr lang="en-GB" sz="5500" dirty="0" err="1" smtClean="0">
                <a:latin typeface="Arial" pitchFamily="34" charset="0"/>
                <a:cs typeface="Arial" pitchFamily="34" charset="0"/>
              </a:rPr>
              <a:t>setcolor</a:t>
            </a:r>
            <a:r>
              <a:rPr lang="en-GB" sz="5500" dirty="0" smtClean="0">
                <a:latin typeface="Arial" pitchFamily="34" charset="0"/>
                <a:cs typeface="Arial" pitchFamily="34" charset="0"/>
              </a:rPr>
              <a:t> function is used to set the foreground </a:t>
            </a:r>
            <a:r>
              <a:rPr lang="en-GB" sz="5500" dirty="0" err="1" smtClean="0">
                <a:latin typeface="Arial" pitchFamily="34" charset="0"/>
                <a:cs typeface="Arial" pitchFamily="34" charset="0"/>
              </a:rPr>
              <a:t>color</a:t>
            </a:r>
            <a:r>
              <a:rPr lang="en-GB" sz="5500" dirty="0" smtClean="0">
                <a:latin typeface="Arial" pitchFamily="34" charset="0"/>
                <a:cs typeface="Arial" pitchFamily="34" charset="0"/>
              </a:rPr>
              <a:t>.</a:t>
            </a:r>
            <a:endParaRPr lang="en-US" sz="5500" dirty="0" smtClean="0">
              <a:latin typeface="Arial" pitchFamily="34" charset="0"/>
              <a:cs typeface="Arial" pitchFamily="34" charset="0"/>
            </a:endParaRPr>
          </a:p>
          <a:p>
            <a:pPr>
              <a:buNone/>
            </a:pPr>
            <a:r>
              <a:rPr lang="en-GB" sz="5500" dirty="0" smtClean="0">
                <a:latin typeface="Arial" pitchFamily="34" charset="0"/>
                <a:cs typeface="Arial" pitchFamily="34" charset="0"/>
              </a:rPr>
              <a:t> </a:t>
            </a:r>
            <a:endParaRPr lang="en-US" sz="5500" dirty="0" smtClean="0">
              <a:latin typeface="Arial" pitchFamily="34" charset="0"/>
              <a:cs typeface="Arial" pitchFamily="34" charset="0"/>
            </a:endParaRPr>
          </a:p>
          <a:p>
            <a:pPr lvl="0"/>
            <a:r>
              <a:rPr lang="en-US" sz="5500" b="1" dirty="0" smtClean="0">
                <a:latin typeface="Arial" pitchFamily="34" charset="0"/>
                <a:cs typeface="Arial" pitchFamily="34" charset="0"/>
              </a:rPr>
              <a:t>line</a:t>
            </a:r>
            <a:r>
              <a:rPr lang="en-US" sz="5500" b="1" dirty="0" smtClean="0">
                <a:latin typeface="Arial" pitchFamily="34" charset="0"/>
                <a:cs typeface="Arial" pitchFamily="34" charset="0"/>
              </a:rPr>
              <a:t>()</a:t>
            </a:r>
            <a:endParaRPr lang="en-US" sz="5500" dirty="0" smtClean="0">
              <a:latin typeface="Arial" pitchFamily="34" charset="0"/>
              <a:cs typeface="Arial" pitchFamily="34" charset="0"/>
            </a:endParaRPr>
          </a:p>
          <a:p>
            <a:pPr>
              <a:buNone/>
            </a:pPr>
            <a:r>
              <a:rPr lang="en-GB" sz="5500" dirty="0" smtClean="0">
                <a:latin typeface="Arial" pitchFamily="34" charset="0"/>
                <a:cs typeface="Arial" pitchFamily="34" charset="0"/>
              </a:rPr>
              <a:t>    line </a:t>
            </a:r>
            <a:r>
              <a:rPr lang="en-GB" sz="5500" dirty="0" smtClean="0">
                <a:latin typeface="Arial" pitchFamily="34" charset="0"/>
                <a:cs typeface="Arial" pitchFamily="34" charset="0"/>
              </a:rPr>
              <a:t>function is used to draw a line in the graphics screen. It uses the </a:t>
            </a:r>
            <a:r>
              <a:rPr lang="en-GB" sz="5500" dirty="0" err="1" smtClean="0">
                <a:latin typeface="Arial" pitchFamily="34" charset="0"/>
                <a:cs typeface="Arial" pitchFamily="34" charset="0"/>
              </a:rPr>
              <a:t>color</a:t>
            </a:r>
            <a:r>
              <a:rPr lang="en-GB" sz="5500" dirty="0" smtClean="0">
                <a:latin typeface="Arial" pitchFamily="34" charset="0"/>
                <a:cs typeface="Arial" pitchFamily="34" charset="0"/>
              </a:rPr>
              <a:t> and style set by the </a:t>
            </a:r>
            <a:r>
              <a:rPr lang="en-GB" sz="5500" dirty="0" err="1" smtClean="0">
                <a:latin typeface="Arial" pitchFamily="34" charset="0"/>
                <a:cs typeface="Arial" pitchFamily="34" charset="0"/>
              </a:rPr>
              <a:t>setcolor</a:t>
            </a:r>
            <a:r>
              <a:rPr lang="en-GB" sz="5500" dirty="0" smtClean="0">
                <a:latin typeface="Arial" pitchFamily="34" charset="0"/>
                <a:cs typeface="Arial" pitchFamily="34" charset="0"/>
              </a:rPr>
              <a:t> and </a:t>
            </a:r>
            <a:r>
              <a:rPr lang="en-GB" sz="5500" dirty="0" err="1" smtClean="0">
                <a:latin typeface="Arial" pitchFamily="34" charset="0"/>
                <a:cs typeface="Arial" pitchFamily="34" charset="0"/>
              </a:rPr>
              <a:t>setlinestyle</a:t>
            </a:r>
            <a:r>
              <a:rPr lang="en-GB" sz="5500" dirty="0" smtClean="0">
                <a:latin typeface="Arial" pitchFamily="34" charset="0"/>
                <a:cs typeface="Arial" pitchFamily="34" charset="0"/>
              </a:rPr>
              <a:t> functions</a:t>
            </a:r>
            <a:r>
              <a:rPr lang="en-GB" sz="5500" dirty="0" smtClean="0">
                <a:latin typeface="Arial" pitchFamily="34" charset="0"/>
                <a:cs typeface="Arial" pitchFamily="34" charset="0"/>
              </a:rPr>
              <a:t>.</a:t>
            </a:r>
            <a:r>
              <a:rPr lang="en-US" sz="5500" dirty="0" smtClean="0">
                <a:latin typeface="Arial" pitchFamily="34" charset="0"/>
                <a:cs typeface="Arial" pitchFamily="34" charset="0"/>
              </a:rPr>
              <a:t> </a:t>
            </a:r>
            <a:endParaRPr lang="en-US" sz="5500" dirty="0" smtClean="0">
              <a:latin typeface="Arial" pitchFamily="34" charset="0"/>
              <a:cs typeface="Arial" pitchFamily="34" charset="0"/>
            </a:endParaRPr>
          </a:p>
          <a:p>
            <a:pPr>
              <a:buNone/>
            </a:pPr>
            <a:endParaRPr lang="en-US" sz="5500" dirty="0" smtClean="0">
              <a:latin typeface="Arial" pitchFamily="34" charset="0"/>
              <a:cs typeface="Arial" pitchFamily="34" charset="0"/>
            </a:endParaRPr>
          </a:p>
          <a:p>
            <a:pPr lvl="0"/>
            <a:r>
              <a:rPr lang="en-US" sz="5500" b="1" dirty="0" err="1" smtClean="0">
                <a:latin typeface="Arial" pitchFamily="34" charset="0"/>
                <a:cs typeface="Arial" pitchFamily="34" charset="0"/>
              </a:rPr>
              <a:t>gettime</a:t>
            </a:r>
            <a:r>
              <a:rPr lang="en-US" sz="5500" b="1" dirty="0" smtClean="0">
                <a:latin typeface="Arial" pitchFamily="34" charset="0"/>
                <a:cs typeface="Arial" pitchFamily="34" charset="0"/>
              </a:rPr>
              <a:t>()</a:t>
            </a:r>
            <a:endParaRPr lang="en-US" sz="5500" dirty="0" smtClean="0">
              <a:latin typeface="Arial" pitchFamily="34" charset="0"/>
              <a:cs typeface="Arial" pitchFamily="34" charset="0"/>
            </a:endParaRPr>
          </a:p>
          <a:p>
            <a:pPr>
              <a:buNone/>
            </a:pPr>
            <a:r>
              <a:rPr lang="en-GB" sz="5500" dirty="0" smtClean="0">
                <a:latin typeface="Arial" pitchFamily="34" charset="0"/>
                <a:cs typeface="Arial" pitchFamily="34" charset="0"/>
              </a:rPr>
              <a:t>    </a:t>
            </a:r>
            <a:r>
              <a:rPr lang="en-GB" sz="5500" dirty="0" err="1" smtClean="0">
                <a:latin typeface="Arial" pitchFamily="34" charset="0"/>
                <a:cs typeface="Arial" pitchFamily="34" charset="0"/>
              </a:rPr>
              <a:t>gettime</a:t>
            </a:r>
            <a:r>
              <a:rPr lang="en-GB" sz="5500" dirty="0" smtClean="0">
                <a:latin typeface="Arial" pitchFamily="34" charset="0"/>
                <a:cs typeface="Arial" pitchFamily="34" charset="0"/>
              </a:rPr>
              <a:t> </a:t>
            </a:r>
            <a:r>
              <a:rPr lang="en-GB" sz="5500" dirty="0" smtClean="0">
                <a:latin typeface="Arial" pitchFamily="34" charset="0"/>
                <a:cs typeface="Arial" pitchFamily="34" charset="0"/>
              </a:rPr>
              <a:t>function is used to find current system time. We pass address of a structure variable of type(</a:t>
            </a:r>
            <a:r>
              <a:rPr lang="en-GB" sz="5500" dirty="0" err="1" smtClean="0">
                <a:latin typeface="Arial" pitchFamily="34" charset="0"/>
                <a:cs typeface="Arial" pitchFamily="34" charset="0"/>
              </a:rPr>
              <a:t>struct</a:t>
            </a:r>
            <a:r>
              <a:rPr lang="en-GB" sz="5500" dirty="0" smtClean="0">
                <a:latin typeface="Arial" pitchFamily="34" charset="0"/>
                <a:cs typeface="Arial" pitchFamily="34" charset="0"/>
              </a:rPr>
              <a:t> time). This function is defined in the header file named </a:t>
            </a:r>
            <a:r>
              <a:rPr lang="en-GB" sz="5500" dirty="0" err="1" smtClean="0">
                <a:latin typeface="Arial" pitchFamily="34" charset="0"/>
                <a:cs typeface="Arial" pitchFamily="34" charset="0"/>
              </a:rPr>
              <a:t>dos.h</a:t>
            </a:r>
            <a:r>
              <a:rPr lang="en-GB" sz="5500" dirty="0" smtClean="0">
                <a:latin typeface="Arial" pitchFamily="34" charset="0"/>
                <a:cs typeface="Arial" pitchFamily="34" charset="0"/>
              </a:rPr>
              <a:t>.</a:t>
            </a:r>
            <a:endParaRPr lang="en-US" sz="5500" dirty="0" smtClean="0">
              <a:latin typeface="Arial" pitchFamily="34" charset="0"/>
              <a:cs typeface="Arial" pitchFamily="34"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SCREENSHOTS</a:t>
            </a:r>
            <a:endParaRPr lang="en-US" dirty="0"/>
          </a:p>
        </p:txBody>
      </p:sp>
      <p:sp>
        <p:nvSpPr>
          <p:cNvPr id="3" name="Content Placeholder 2"/>
          <p:cNvSpPr>
            <a:spLocks noGrp="1"/>
          </p:cNvSpPr>
          <p:nvPr>
            <p:ph idx="1"/>
          </p:nvPr>
        </p:nvSpPr>
        <p:spPr/>
        <p:txBody>
          <a:bodyPr/>
          <a:lstStyle/>
          <a:p>
            <a:pPr>
              <a:buNone/>
            </a:pPr>
            <a:r>
              <a:rPr lang="en-GB" dirty="0" smtClean="0"/>
              <a:t>Original Screenshot:</a:t>
            </a:r>
            <a:endParaRPr lang="en-US" dirty="0" smtClean="0"/>
          </a:p>
          <a:p>
            <a:pPr>
              <a:buNone/>
            </a:pPr>
            <a:endParaRPr lang="en-US" dirty="0"/>
          </a:p>
        </p:txBody>
      </p:sp>
      <p:pic>
        <p:nvPicPr>
          <p:cNvPr id="5" name="Picture 4" descr="Screenshot (14).png"/>
          <p:cNvPicPr/>
          <p:nvPr/>
        </p:nvPicPr>
        <p:blipFill>
          <a:blip r:embed="rId2"/>
          <a:stretch>
            <a:fillRect/>
          </a:stretch>
        </p:blipFill>
        <p:spPr>
          <a:xfrm>
            <a:off x="1219200" y="2209800"/>
            <a:ext cx="7239000" cy="4191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After changing the color:</a:t>
            </a:r>
          </a:p>
          <a:p>
            <a:endParaRPr lang="en-US" dirty="0"/>
          </a:p>
        </p:txBody>
      </p:sp>
      <p:pic>
        <p:nvPicPr>
          <p:cNvPr id="5" name="Picture 4" descr="Screenshot (15).png"/>
          <p:cNvPicPr/>
          <p:nvPr/>
        </p:nvPicPr>
        <p:blipFill>
          <a:blip r:embed="rId2"/>
          <a:stretch>
            <a:fillRect/>
          </a:stretch>
        </p:blipFill>
        <p:spPr>
          <a:xfrm>
            <a:off x="1371600" y="2209800"/>
            <a:ext cx="6910350" cy="43481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241</Words>
  <Application>Microsoft Office PowerPoint</Application>
  <PresentationFormat>On-screen Show (4:3)</PresentationFormat>
  <Paragraphs>56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ANALOG CUM DIGITAL CLOCK IN C</vt:lpstr>
      <vt:lpstr>ABSTRACT</vt:lpstr>
      <vt:lpstr>REQUIREMENT ANALYSIS</vt:lpstr>
      <vt:lpstr>DESIGN</vt:lpstr>
      <vt:lpstr>Slide 5</vt:lpstr>
      <vt:lpstr>Slide 6</vt:lpstr>
      <vt:lpstr>Slide 7</vt:lpstr>
      <vt:lpstr>SAMPLE SCREENSHOTS</vt:lpstr>
      <vt:lpstr>Slide 9</vt:lpstr>
      <vt:lpstr>TESTING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CLOCK IN C</dc:title>
  <dc:creator>HP</dc:creator>
  <cp:lastModifiedBy>Mudit Maheshwari</cp:lastModifiedBy>
  <cp:revision>4</cp:revision>
  <dcterms:created xsi:type="dcterms:W3CDTF">2006-08-16T00:00:00Z</dcterms:created>
  <dcterms:modified xsi:type="dcterms:W3CDTF">2016-05-02T09:08:56Z</dcterms:modified>
</cp:coreProperties>
</file>