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84" r:id="rId3"/>
    <p:sldId id="286" r:id="rId4"/>
    <p:sldId id="287" r:id="rId5"/>
    <p:sldId id="285" r:id="rId6"/>
    <p:sldId id="288" r:id="rId7"/>
    <p:sldId id="261" r:id="rId8"/>
    <p:sldId id="293" r:id="rId9"/>
    <p:sldId id="289" r:id="rId10"/>
    <p:sldId id="292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6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48" d="100"/>
          <a:sy n="48" d="100"/>
        </p:scale>
        <p:origin x="58" y="710"/>
      </p:cViewPr>
      <p:guideLst>
        <p:guide orient="horz" pos="528"/>
        <p:guide pos="6216"/>
        <p:guide pos="1440"/>
        <p:guide orient="horz" pos="2352"/>
        <p:guide orient="horz" pos="961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microsoft.com/office/2018/10/relationships/authors" Target="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610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/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/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/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/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/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40" name="Text Placeholder 35"/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43" name="Text Placeholder 35"/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39" name="Text Placeholder 35"/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</p:txBody>
      </p:sp>
      <p:sp>
        <p:nvSpPr>
          <p:cNvPr id="41" name="Text Placeholder 35"/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/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/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Google Shape;1148;p53"/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/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Google Shape;1148;p53"/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/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/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1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20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Content Placeholder 3"/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/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/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8" name="Google Shape;1251;p56"/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/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/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/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/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  <a:endParaRPr lang="en-US" noProof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  <a:endParaRPr lang="en-US" noProof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  <a:endParaRPr lang="en-US" noProof="0"/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  <a:endParaRPr lang="en-US" noProof="0"/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  <a:endParaRPr lang="en-US" noProof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6"/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/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/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61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8" name="Google Shape;1251;p56"/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/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/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  <a:endParaRPr lang="en-US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Google Shape;1149;p53"/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/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/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/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cxnSp>
        <p:nvCxnSpPr>
          <p:cNvPr id="47" name="Straight Connector 46"/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/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/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/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/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/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/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/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/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28" name="Text Placeholder 26"/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6" name="Text Placeholder 24"/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7" name="Picture Placeholder 22"/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7" name="Text Placeholder 26"/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0" name="Picture Placeholder 22"/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31" name="Text Placeholder 26"/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8" name="Text Placeholder 24"/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9" name="Picture Placeholder 22"/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0" name="Text Placeholder 26"/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2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3" name="Picture Placeholder 22"/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34" name="Text Placeholder 26"/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1" name="Text Placeholder 24"/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2" name="Picture Placeholder 22"/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3" name="Text Placeholder 26"/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5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36" name="Picture Placeholder 22"/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37" name="Text Placeholder 26"/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4" name="Text Placeholder 24"/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5" name="Picture Placeholder 22"/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6" name="Text Placeholder 26"/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/>
          </a:p>
        </p:txBody>
      </p:sp>
      <p:sp>
        <p:nvSpPr>
          <p:cNvPr id="7" name="Google Shape;1247;p56"/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/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/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/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/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/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/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/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/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/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/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/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/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/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/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/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/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/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/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/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8" name="Picture Placeholder 46"/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4" name="Text Placeholder 52"/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9" name="Text Placeholder 52"/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49" name="Picture Placeholder 46"/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5" name="Text Placeholder 52"/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0" name="Picture Placeholder 46"/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6" name="Text Placeholder 52"/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51" name="Picture Placeholder 46"/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  <p:sp>
        <p:nvSpPr>
          <p:cNvPr id="62" name="Text Placeholder 52"/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/>
          <p:cNvSpPr>
            <a:spLocks noGrp="1"/>
          </p:cNvSpPr>
          <p:nvPr>
            <p:ph type="ctrTitle"/>
          </p:nvPr>
        </p:nvSpPr>
        <p:spPr>
          <a:xfrm>
            <a:off x="1334703" y="1201232"/>
            <a:ext cx="4873752" cy="2227767"/>
          </a:xfrm>
        </p:spPr>
        <p:txBody>
          <a:bodyPr/>
          <a:lstStyle/>
          <a:p>
            <a:br>
              <a:rPr lang="en-IN" dirty="0"/>
            </a:br>
            <a:r>
              <a:rPr lang="en-IN" sz="2800" dirty="0"/>
              <a:t>Election Data Visualization Dashboard</a:t>
            </a:r>
            <a:endParaRPr lang="en-US" sz="2800" dirty="0"/>
          </a:p>
        </p:txBody>
      </p:sp>
      <p:sp>
        <p:nvSpPr>
          <p:cNvPr id="26" name="Subtitle 25"/>
          <p:cNvSpPr>
            <a:spLocks noGrp="1"/>
          </p:cNvSpPr>
          <p:nvPr>
            <p:ph type="subTitle" idx="1"/>
          </p:nvPr>
        </p:nvSpPr>
        <p:spPr>
          <a:xfrm>
            <a:off x="1463040" y="4014215"/>
            <a:ext cx="4873752" cy="1263637"/>
          </a:xfrm>
        </p:spPr>
        <p:txBody>
          <a:bodyPr/>
          <a:lstStyle/>
          <a:p>
            <a:pPr>
              <a:defRPr sz="1800"/>
            </a:pPr>
            <a:r>
              <a:rPr lang="en-US" dirty="0"/>
              <a:t>Team Members: 4</a:t>
            </a:r>
            <a:endParaRPr lang="en-US" dirty="0"/>
          </a:p>
          <a:p>
            <a:pPr>
              <a:defRPr sz="1800"/>
            </a:pPr>
            <a:r>
              <a:rPr lang="en-US" dirty="0"/>
              <a:t>Tool: Microsoft Power BI</a:t>
            </a:r>
            <a:endParaRPr lang="en-US" dirty="0"/>
          </a:p>
          <a:p>
            <a:pPr>
              <a:defRPr sz="1800"/>
            </a:pPr>
            <a:r>
              <a:rPr lang="en-US" dirty="0"/>
              <a:t>Dataset: Indian_Election_Data.csv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23 Best Data Visualization Tools You ...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15" r="28215"/>
          <a:stretch>
            <a:fillRect/>
          </a:stretch>
        </p:blipFill>
        <p:spPr bwMode="auto">
          <a:xfrm>
            <a:off x="7246779" y="812292"/>
            <a:ext cx="3834628" cy="49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1112510" y="2574036"/>
            <a:ext cx="4873752" cy="1709928"/>
          </a:xfrm>
        </p:spPr>
        <p:txBody>
          <a:bodyPr/>
          <a:lstStyle/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" dirty="0"/>
              <a:t>.</a:t>
            </a:r>
            <a:endParaRPr lang="en-US" sz="800" dirty="0"/>
          </a:p>
          <a:p>
            <a:endParaRPr lang="en-US" dirty="0"/>
          </a:p>
        </p:txBody>
      </p:sp>
      <p:pic>
        <p:nvPicPr>
          <p:cNvPr id="33" name="Picture Placeholder 32" descr="Opened package with a pink shirt in it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"/>
          <a:srcRect t="7" b="7"/>
          <a:stretch>
            <a:fillRect/>
          </a:stretch>
        </p:blipFill>
        <p:spPr/>
      </p:pic>
      <p:pic>
        <p:nvPicPr>
          <p:cNvPr id="4100" name="Picture 4" descr="Free Google Thank You Slide &amp; PowerPoint Tem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IN" dirty="0"/>
              <a:t>Data Cleaning &amp; Preparation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Data Modeling &amp; Relationships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Historical Trends Visualization 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Geographic &amp; Drill through </a:t>
            </a:r>
            <a:endParaRPr lang="en-IN" dirty="0"/>
          </a:p>
          <a:p>
            <a:r>
              <a:rPr lang="en-IN" dirty="0"/>
              <a:t>And Turnout Analysis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6274" y="982876"/>
            <a:ext cx="5229726" cy="701545"/>
          </a:xfrm>
        </p:spPr>
        <p:txBody>
          <a:bodyPr/>
          <a:lstStyle/>
          <a:p>
            <a:pPr>
              <a:defRPr sz="1800"/>
            </a:pPr>
            <a:r>
              <a:rPr lang="en-IN" sz="4000" dirty="0"/>
              <a:t>Dataset Overview</a:t>
            </a:r>
            <a:br>
              <a:rPr lang="en-IN" dirty="0"/>
            </a:br>
            <a:br>
              <a:rPr lang="en-US" dirty="0">
                <a:sym typeface="DM Sans Medium"/>
              </a:rPr>
            </a:b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85089" y="1659396"/>
            <a:ext cx="5620512" cy="2705020"/>
          </a:xfrm>
        </p:spPr>
        <p:txBody>
          <a:bodyPr/>
          <a:lstStyle/>
          <a:p>
            <a:pPr>
              <a:defRPr sz="1800"/>
            </a:pPr>
            <a:endParaRPr lang="en-US" sz="2400" dirty="0"/>
          </a:p>
          <a:p>
            <a:r>
              <a:rPr lang="en-US" sz="2400" b="1" dirty="0"/>
              <a:t>Dataset Size: </a:t>
            </a:r>
            <a:r>
              <a:rPr lang="en-US" sz="2400" dirty="0"/>
              <a:t>7,993 rows, 17 columns</a:t>
            </a:r>
            <a:br>
              <a:rPr lang="en-US" sz="2400" dirty="0"/>
            </a:br>
            <a:r>
              <a:rPr lang="en-US" sz="2400" b="1" dirty="0"/>
              <a:t>Years Covered: </a:t>
            </a:r>
            <a:r>
              <a:rPr lang="en-US" sz="2400" dirty="0"/>
              <a:t>1962 - 2019</a:t>
            </a:r>
            <a:br>
              <a:rPr lang="en-US" sz="2400" dirty="0"/>
            </a:br>
            <a:r>
              <a:rPr lang="en-US" sz="2400" b="1" dirty="0"/>
              <a:t>Key Columns: </a:t>
            </a:r>
            <a:r>
              <a:rPr lang="en-US" sz="2400" dirty="0"/>
              <a:t>State, District, Constituency, Party, Candidate Name, Total Electors, Total Votes, Region Type, Latitude, Longitude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</a:fld>
            <a:endParaRPr lang="en-US" dirty="0"/>
          </a:p>
        </p:txBody>
      </p:sp>
      <p:pic>
        <p:nvPicPr>
          <p:cNvPr id="5124" name="Picture 4" descr="Dataset - Free technology icons"/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97" r="2159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409" y="3118745"/>
            <a:ext cx="3808075" cy="2624328"/>
          </a:xfrm>
        </p:spPr>
        <p:txBody>
          <a:bodyPr/>
          <a:lstStyle/>
          <a:p>
            <a:r>
              <a:rPr lang="en-IN" sz="3200" dirty="0"/>
              <a:t>Data Cleaning &amp; Preparation </a:t>
            </a:r>
            <a:br>
              <a:rPr lang="en-US" sz="3200" dirty="0"/>
            </a:br>
            <a:br>
              <a:rPr lang="en-US" dirty="0"/>
            </a:b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346830" y="5484314"/>
            <a:ext cx="5197642" cy="1668379"/>
          </a:xfrm>
        </p:spPr>
        <p:txBody>
          <a:bodyPr/>
          <a:lstStyle/>
          <a:p>
            <a:r>
              <a:rPr lang="en-US" altLang="zh-CN" sz="3600" dirty="0"/>
              <a:t>Mudit</a:t>
            </a:r>
            <a:endParaRPr lang="en-US" altLang="zh-CN" sz="36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6146" name="Picture 2" descr="Effective Data Cleaning: Techniques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769" y="480060"/>
            <a:ext cx="5897879" cy="58978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4419" y="1475873"/>
            <a:ext cx="7226490" cy="4154905"/>
          </a:xfrm>
        </p:spPr>
        <p:txBody>
          <a:bodyPr/>
          <a:lstStyle/>
          <a:p>
            <a:pPr>
              <a:defRPr sz="1800"/>
            </a:pPr>
            <a:r>
              <a:rPr lang="en-US" sz="3200" b="1" dirty="0"/>
              <a:t>Objective:</a:t>
            </a:r>
            <a:br>
              <a:rPr lang="en-US" sz="3200" dirty="0"/>
            </a:br>
            <a:r>
              <a:rPr lang="en-US" sz="3200" dirty="0"/>
              <a:t>To ensure the dataset is accurate, standardized, and Power BI–ready for modeling and visualization.</a:t>
            </a:r>
            <a:br>
              <a:rPr lang="en-US" altLang="zh-CN" sz="3200" dirty="0"/>
            </a:br>
            <a:br>
              <a:rPr lang="en-US" altLang="zh-CN" sz="3200" dirty="0"/>
            </a:br>
            <a:br>
              <a:rPr lang="en-US" altLang="zh-CN" sz="3200" dirty="0"/>
            </a:br>
            <a:r>
              <a:rPr lang="en-IN" sz="3200" b="1" dirty="0"/>
              <a:t>*   </a:t>
            </a:r>
            <a:r>
              <a:rPr lang="en-IN" sz="3200" dirty="0"/>
              <a:t>Imported Data</a:t>
            </a:r>
            <a:br>
              <a:rPr lang="en-IN" sz="3200" dirty="0"/>
            </a:br>
            <a:r>
              <a:rPr lang="en-IN" sz="3200" dirty="0"/>
              <a:t>      </a:t>
            </a:r>
            <a:r>
              <a:rPr lang="en-US" sz="2000" dirty="0"/>
              <a:t>Loaded the Indian_Election_Data.csv file into  </a:t>
            </a:r>
            <a:r>
              <a:rPr lang="en-US" sz="2000" b="1" dirty="0"/>
              <a:t>Power BI Desktop</a:t>
            </a:r>
            <a:r>
              <a:rPr lang="en-US" sz="2000" dirty="0"/>
              <a:t> using </a:t>
            </a:r>
            <a:r>
              <a:rPr lang="en-US" sz="2000" i="1" dirty="0"/>
              <a:t>Get Data → CSV.</a:t>
            </a:r>
            <a:br>
              <a:rPr lang="en-US" sz="2000" i="1" dirty="0"/>
            </a:br>
            <a:br>
              <a:rPr lang="en-US" sz="2000" i="1" dirty="0"/>
            </a:br>
            <a:br>
              <a:rPr lang="en-US" sz="3200" dirty="0"/>
            </a:br>
            <a:br>
              <a:rPr lang="en-US" sz="1050" dirty="0"/>
            </a:br>
            <a:r>
              <a:rPr lang="en-US" sz="1050" dirty="0"/>
              <a:t>.</a:t>
            </a:r>
            <a:br>
              <a:rPr lang="en-US" sz="3200" dirty="0"/>
            </a:br>
            <a:endParaRPr lang="en-US" sz="105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121602" y="-221979"/>
            <a:ext cx="1798955" cy="20621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42745" y="4919472"/>
            <a:ext cx="2340864" cy="585216"/>
          </a:xfrm>
        </p:spPr>
        <p:txBody>
          <a:bodyPr/>
          <a:lstStyle/>
          <a:p>
            <a:r>
              <a:rPr lang="en-US" sz="800" dirty="0"/>
              <a:t>.</a:t>
            </a:r>
            <a:endParaRPr lang="en-US" sz="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0088562" y="4790709"/>
            <a:ext cx="1798955" cy="2062163"/>
          </a:xfrm>
        </p:spPr>
        <p:txBody>
          <a:bodyPr/>
          <a:lstStyle/>
          <a:p>
            <a:r>
              <a:rPr lang="en-US" dirty="0"/>
              <a:t>”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1139952" y="512063"/>
            <a:ext cx="10567416" cy="5696231"/>
          </a:xfrm>
        </p:spPr>
        <p:txBody>
          <a:bodyPr/>
          <a:lstStyle/>
          <a:p>
            <a:pPr algn="l"/>
            <a:r>
              <a:rPr lang="en-US" sz="3600" b="1" dirty="0"/>
              <a:t>*</a:t>
            </a:r>
            <a:r>
              <a:rPr lang="en-US" sz="3600" i="1" dirty="0"/>
              <a:t>   </a:t>
            </a:r>
            <a:r>
              <a:rPr lang="en-US" sz="3600" dirty="0"/>
              <a:t>Data Type Standardization (Power Query)</a:t>
            </a:r>
            <a:br>
              <a:rPr lang="en-US" sz="4400" dirty="0"/>
            </a:br>
            <a:r>
              <a:rPr lang="en-US" sz="4400" dirty="0"/>
              <a:t>        </a:t>
            </a:r>
            <a:r>
              <a:rPr lang="en-US" sz="2000" b="1" dirty="0"/>
              <a:t>&gt; </a:t>
            </a:r>
            <a:r>
              <a:rPr lang="en-US" sz="2000" dirty="0"/>
              <a:t>Converted numeric columns into proper </a:t>
            </a:r>
            <a:r>
              <a:rPr lang="en-US" sz="2000" b="1" dirty="0"/>
              <a:t>Whole/ Decimal  </a:t>
            </a:r>
            <a:r>
              <a:rPr lang="en-US" sz="2000" dirty="0"/>
              <a:t>format</a:t>
            </a:r>
            <a:br>
              <a:rPr lang="en-US" sz="2000" dirty="0"/>
            </a:br>
            <a:r>
              <a:rPr lang="en-US" sz="2000" dirty="0"/>
              <a:t>                  </a:t>
            </a:r>
            <a:r>
              <a:rPr lang="en-US" sz="2000" b="1" dirty="0"/>
              <a:t>&gt; </a:t>
            </a:r>
            <a:r>
              <a:rPr lang="en-IN" sz="2000" dirty="0"/>
              <a:t>Ensured categorical fields were set as </a:t>
            </a:r>
            <a:r>
              <a:rPr lang="en-IN" sz="2000" b="1" dirty="0"/>
              <a:t>Text</a:t>
            </a:r>
            <a:r>
              <a:rPr lang="en-IN" sz="2000" dirty="0"/>
              <a:t>.</a:t>
            </a:r>
            <a:br>
              <a:rPr lang="en-IN" sz="2000" dirty="0"/>
            </a:br>
            <a:r>
              <a:rPr lang="en-IN" sz="2000" dirty="0"/>
              <a:t>                  </a:t>
            </a:r>
            <a:r>
              <a:rPr lang="en-IN" sz="2000" b="1" dirty="0"/>
              <a:t>&gt; </a:t>
            </a:r>
            <a:r>
              <a:rPr lang="en-US" sz="2000" dirty="0"/>
              <a:t>Changed </a:t>
            </a:r>
            <a:r>
              <a:rPr lang="en-US" sz="2000" i="1" dirty="0"/>
              <a:t>Year</a:t>
            </a:r>
            <a:r>
              <a:rPr lang="en-US" sz="2000" dirty="0"/>
              <a:t> to </a:t>
            </a:r>
            <a:r>
              <a:rPr lang="en-US" sz="2000" b="1" dirty="0"/>
              <a:t>Whole Number</a:t>
            </a:r>
            <a:r>
              <a:rPr lang="en-US" sz="2000" dirty="0"/>
              <a:t> for chronological filtering.</a:t>
            </a:r>
            <a:br>
              <a:rPr lang="en-US" sz="2000" dirty="0"/>
            </a:br>
            <a:br>
              <a:rPr lang="en-US" sz="2000" dirty="0"/>
            </a:br>
            <a:br>
              <a:rPr lang="en-US" sz="4000" dirty="0"/>
            </a:br>
            <a:r>
              <a:rPr lang="en-IN" sz="4000" b="1" dirty="0"/>
              <a:t>*    </a:t>
            </a:r>
            <a:r>
              <a:rPr lang="en-IN" sz="4000" dirty="0"/>
              <a:t>Handling Missing &amp; Invalid Values</a:t>
            </a:r>
            <a:br>
              <a:rPr lang="en-IN" sz="3200" dirty="0"/>
            </a:br>
            <a:r>
              <a:rPr lang="en-IN" sz="3200" dirty="0"/>
              <a:t>         </a:t>
            </a:r>
            <a:r>
              <a:rPr lang="en-IN" sz="2000" b="1" dirty="0"/>
              <a:t> &gt;</a:t>
            </a:r>
            <a:r>
              <a:rPr lang="en-US" sz="2000" dirty="0"/>
              <a:t>Used </a:t>
            </a:r>
            <a:r>
              <a:rPr lang="en-US" sz="2000" b="1" dirty="0"/>
              <a:t>Remove Rows → Remove Blank Rows</a:t>
            </a:r>
            <a:r>
              <a:rPr lang="en-US" sz="2000" dirty="0"/>
              <a:t> for incomplete entries</a:t>
            </a:r>
            <a:br>
              <a:rPr lang="en-US" sz="2000" dirty="0"/>
            </a:br>
            <a:r>
              <a:rPr lang="en-US" sz="2000" b="1" dirty="0"/>
              <a:t>               &gt;</a:t>
            </a:r>
            <a:r>
              <a:rPr lang="en-US" sz="2000" dirty="0"/>
              <a:t>Replaced null vote counts or elector data with 0 or averages.</a:t>
            </a:r>
            <a:br>
              <a:rPr lang="en-US" sz="2000" dirty="0"/>
            </a:br>
            <a:r>
              <a:rPr lang="en-US" sz="2000" dirty="0"/>
              <a:t>               </a:t>
            </a:r>
            <a:r>
              <a:rPr lang="en-US" sz="2000" b="1" dirty="0"/>
              <a:t>&gt;</a:t>
            </a:r>
            <a:r>
              <a:rPr lang="en-US" sz="2000" dirty="0"/>
              <a:t>Removed districts or booths with missing geographic coordinates.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84632" y="4588042"/>
            <a:ext cx="45719" cy="256674"/>
          </a:xfrm>
        </p:spPr>
        <p:txBody>
          <a:bodyPr/>
          <a:lstStyle/>
          <a:p>
            <a:r>
              <a:rPr lang="en-US" sz="800" dirty="0"/>
              <a:t>.</a:t>
            </a:r>
            <a:endParaRPr lang="en-IN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Modeling &amp; Relationships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832104" y="2078402"/>
            <a:ext cx="3246120" cy="3986784"/>
          </a:xfrm>
        </p:spPr>
        <p:txBody>
          <a:bodyPr/>
          <a:lstStyle/>
          <a:p>
            <a:r>
              <a:rPr lang="en-IN" dirty="0"/>
              <a:t>Key Measures (DAX)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​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IsTop5_Measure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Vote Share % 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/>
              <a:t>Top Candidate Name</a:t>
            </a: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Winning Margin</a:t>
            </a:r>
            <a:endParaRPr lang="en-IN" sz="200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Turnouts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Male Turnout %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Female Turnout %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Overall Turnout %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Rural Turnout %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Urban Turnout %</a:t>
            </a:r>
            <a:endParaRPr lang="en-US" sz="2000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hierarchies</a:t>
            </a:r>
            <a:r>
              <a:rPr lang="en-US" dirty="0"/>
              <a:t>​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0"/>
          </p:nvPr>
        </p:nvSpPr>
        <p:spPr/>
        <p:txBody>
          <a:bodyPr/>
          <a:lstStyle/>
          <a:p>
            <a:r>
              <a:rPr lang="en-US" sz="2400" dirty="0"/>
              <a:t>(State → District → Constituency → Booth)</a:t>
            </a:r>
            <a:endParaRPr lang="en-US" sz="2400" dirty="0"/>
          </a:p>
          <a:p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</a:fld>
            <a:endParaRPr lang="en-US" dirty="0"/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 err="1"/>
              <a:t>Karritejaswani</a:t>
            </a:r>
            <a:endParaRPr lang="en-US" sz="1600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1225" y="4580890"/>
            <a:ext cx="2846705" cy="11487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Historical Trends Visualization</a:t>
            </a:r>
            <a:endParaRPr lang="en-US" sz="40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58788" y="1836533"/>
            <a:ext cx="2528887" cy="2528887"/>
          </a:xfrm>
        </p:spPr>
        <p:txBody>
          <a:bodyPr/>
          <a:lstStyle/>
          <a:p>
            <a:pPr algn="l"/>
            <a:r>
              <a:rPr lang="en-IN" sz="1600" b="1" dirty="0"/>
              <a:t>Voter Demographics</a:t>
            </a:r>
            <a:br>
              <a:rPr lang="en-IN" sz="1400" dirty="0"/>
            </a:br>
            <a:r>
              <a:rPr lang="en-IN" dirty="0"/>
              <a:t>a clear geographic distribution</a:t>
            </a:r>
            <a:endParaRPr lang="en-US" altLang="zh-CN" sz="1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l"/>
            <a:r>
              <a:rPr lang="en-IN" sz="1800" b="1" dirty="0"/>
              <a:t>Party</a:t>
            </a:r>
            <a:endParaRPr lang="en-IN" sz="1800" b="1" dirty="0"/>
          </a:p>
          <a:p>
            <a:pPr algn="l"/>
            <a:r>
              <a:rPr lang="en-IN" sz="1800" b="1" dirty="0"/>
              <a:t>Performance</a:t>
            </a:r>
            <a:r>
              <a:rPr lang="en-IN" dirty="0"/>
              <a:t> </a:t>
            </a:r>
            <a:r>
              <a:rPr lang="en-IN" sz="1800" dirty="0"/>
              <a:t>helping compare performance metrics.</a:t>
            </a:r>
            <a:endParaRPr lang="en-US" sz="1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137214" y="1836535"/>
            <a:ext cx="2528887" cy="2528886"/>
          </a:xfrm>
        </p:spPr>
        <p:txBody>
          <a:bodyPr/>
          <a:lstStyle/>
          <a:p>
            <a:r>
              <a:rPr lang="en-IN" b="1" dirty="0"/>
              <a:t>State and Party Filter</a:t>
            </a:r>
            <a:endParaRPr lang="en-IN" b="1" dirty="0"/>
          </a:p>
          <a:p>
            <a:pPr algn="l"/>
            <a:r>
              <a:rPr lang="en-US" dirty="0"/>
              <a:t>view specific election outcomes.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Turnout Analysis</a:t>
            </a:r>
            <a:r>
              <a:rPr lang="en-US" dirty="0"/>
              <a:t> </a:t>
            </a:r>
            <a:r>
              <a:rPr lang="en-US" sz="1600" dirty="0"/>
              <a:t>Gauges display turnout rates for urban and rural voters</a:t>
            </a:r>
            <a:endParaRPr lang="en-US" sz="1600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7023452" y="3813977"/>
            <a:ext cx="2528887" cy="2528887"/>
          </a:xfrm>
        </p:spPr>
        <p:txBody>
          <a:bodyPr/>
          <a:lstStyle/>
          <a:p>
            <a:r>
              <a:rPr lang="en-IN" b="1" dirty="0"/>
              <a:t>Seats Won</a:t>
            </a:r>
            <a:endParaRPr lang="en-IN" b="1" dirty="0"/>
          </a:p>
          <a:p>
            <a:pPr algn="l"/>
            <a:r>
              <a:rPr lang="en-IN" sz="1800" dirty="0"/>
              <a:t>helping track overall performance.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of focus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market </a:t>
            </a:r>
            <a:br>
              <a:rPr lang="en-US" dirty="0"/>
            </a:br>
            <a:r>
              <a:rPr lang="en-US" dirty="0"/>
              <a:t>scenarios​</a:t>
            </a:r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strategies to keep ahead of the competition</a:t>
            </a:r>
            <a:endParaRPr lang="en-US" dirty="0"/>
          </a:p>
          <a:p>
            <a:r>
              <a:rPr lang="en-US" dirty="0"/>
              <a:t>Capitalize on low-hanging fruit to identify a ballpark value</a:t>
            </a:r>
            <a:endParaRPr lang="en-US" dirty="0"/>
          </a:p>
          <a:p>
            <a:r>
              <a:rPr lang="en-US" dirty="0"/>
              <a:t>Visualize customer directed convergence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Cloud-based opportunities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Iterative approaches to corporate strategy</a:t>
            </a:r>
            <a:endParaRPr lang="en-US" dirty="0"/>
          </a:p>
          <a:p>
            <a:r>
              <a:rPr lang="en-US" dirty="0"/>
              <a:t>Establish a management framework from </a:t>
            </a:r>
            <a:r>
              <a:rPr lang="en-US" dirty="0" err="1"/>
              <a:t>te</a:t>
            </a:r>
            <a:r>
              <a:rPr lang="en-US" dirty="0"/>
              <a:t> inside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9685"/>
            <a:ext cx="12192000" cy="6896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/>
</ds:datastoreItem>
</file>

<file path=customXml/itemProps2.xml><?xml version="1.0" encoding="utf-8"?>
<ds:datastoreItem xmlns:ds="http://schemas.openxmlformats.org/officeDocument/2006/customXml" ds:itemID="{5FA78568-A730-4D3B-A489-FD854E91254A}">
  <ds:schemaRefs/>
</ds:datastoreItem>
</file>

<file path=customXml/itemProps3.xml><?xml version="1.0" encoding="utf-8"?>
<ds:datastoreItem xmlns:ds="http://schemas.openxmlformats.org/officeDocument/2006/customXml" ds:itemID="{A7D90517-43A3-4BC6-B197-5C7B7D3DBCA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{58D28B2F-8F31-442D-907E-758280219A22}tf11429527_win32</Template>
  <TotalTime>0</TotalTime>
  <Words>2253</Words>
  <Application>WPS Presentation</Application>
  <PresentationFormat>Widescreen</PresentationFormat>
  <Paragraphs>142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Karla</vt:lpstr>
      <vt:lpstr>DM Sans Medium</vt:lpstr>
      <vt:lpstr>Segoe Print</vt:lpstr>
      <vt:lpstr>Century Gothic</vt:lpstr>
      <vt:lpstr>Univers Condensed Light</vt:lpstr>
      <vt:lpstr>Microsoft YaHei</vt:lpstr>
      <vt:lpstr>Arial Unicode MS</vt:lpstr>
      <vt:lpstr>Calibri</vt:lpstr>
      <vt:lpstr>Office Theme</vt:lpstr>
      <vt:lpstr> Election Data Visualization Dashboard</vt:lpstr>
      <vt:lpstr>Agenda</vt:lpstr>
      <vt:lpstr>Dataset Overview  . </vt:lpstr>
      <vt:lpstr>Data Cleaning &amp; Preparation   </vt:lpstr>
      <vt:lpstr>Objective: To ensure the dataset is accurate, standardized, and Power BI–ready for modeling and visualization.   *   Imported Data       Loaded the Indian_Election_Data.csv file into  Power BI Desktop using Get Data → CSV.    . </vt:lpstr>
      <vt:lpstr>*   Data Type Standardization (Power Query)         &gt; Converted numeric columns into proper Whole/ Decimal  format                   &gt; Ensured categorical fields were set as Text.                   &gt; Changed Year to Whole Number for chronological filtering.   *    Handling Missing &amp; Invalid Values           &gt;Used Remove Rows → Remove Blank Rows for incomplete entries                &gt;Replaced null vote counts or elector data with 0 or averages.                &gt;Removed districts or booths with missing geographic coordinates.</vt:lpstr>
      <vt:lpstr>Data Modeling &amp; Relationships</vt:lpstr>
      <vt:lpstr>Historical Trends Visualization</vt:lpstr>
      <vt:lpstr>Areas of focus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Karri Tejaswani</dc:creator>
  <cp:lastModifiedBy>Tejaswani Karri</cp:lastModifiedBy>
  <cp:revision>2</cp:revision>
  <dcterms:created xsi:type="dcterms:W3CDTF">2025-10-06T14:09:00Z</dcterms:created>
  <dcterms:modified xsi:type="dcterms:W3CDTF">2025-10-06T18:54:28Z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910F7DB56A414E02A6A468BE5E60ABE7_12</vt:lpwstr>
  </property>
  <property fmtid="{D5CDD505-2E9C-101B-9397-08002B2CF9AE}" pid="4" name="KSOProductBuildVer">
    <vt:lpwstr>1033-12.2.0.22549</vt:lpwstr>
  </property>
</Properties>
</file>