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113184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pPr/>
            <a:fld id="{86CB4B4D-7CA3-9044-876B-883B54F8677D}" type="slidenum"/>
          </a:p>
        </p:txBody>
      </p:sp>
      <p:sp>
        <p:nvSpPr>
          <p:cNvPr id="3"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CSE 3021 – Social And Information Network  MOVIE RECOMMENDER SYSTEM (Review-2)"/>
          <p:cNvSpPr txBox="1"/>
          <p:nvPr>
            <p:ph type="title" idx="4294967295"/>
          </p:nvPr>
        </p:nvSpPr>
        <p:spPr>
          <a:xfrm>
            <a:off x="720725" y="1081087"/>
            <a:ext cx="10710863" cy="2519363"/>
          </a:xfrm>
          <a:prstGeom prst="rect">
            <a:avLst/>
          </a:prstGeom>
        </p:spPr>
        <p:txBody>
          <a:bodyPr>
            <a:normAutofit fontScale="100000" lnSpcReduction="0"/>
          </a:bodyPr>
          <a:lstStyle/>
          <a:p>
            <a:pPr>
              <a:defRPr b="1" sz="4000">
                <a:latin typeface="Times New Roman"/>
                <a:ea typeface="Times New Roman"/>
                <a:cs typeface="Times New Roman"/>
                <a:sym typeface="Times New Roman"/>
              </a:defRPr>
            </a:pPr>
            <a:r>
              <a:t>CSE 3021 – Social And Information Network</a:t>
            </a:r>
            <a:br/>
            <a:br/>
            <a:r>
              <a:t>MOVIE RECOMMENDER SYSTEM</a:t>
            </a:r>
            <a:br/>
            <a:r>
              <a:rPr b="0"/>
              <a:t>(Review-2)</a:t>
            </a:r>
          </a:p>
        </p:txBody>
      </p:sp>
      <p:sp>
        <p:nvSpPr>
          <p:cNvPr id="21" name="Team Members…"/>
          <p:cNvSpPr txBox="1"/>
          <p:nvPr>
            <p:ph type="body" sz="half" idx="4294967295"/>
          </p:nvPr>
        </p:nvSpPr>
        <p:spPr>
          <a:xfrm>
            <a:off x="1828800" y="3886200"/>
            <a:ext cx="8534400" cy="2386013"/>
          </a:xfrm>
          <a:prstGeom prst="rect">
            <a:avLst/>
          </a:prstGeom>
        </p:spPr>
        <p:txBody>
          <a:bodyPr>
            <a:normAutofit fontScale="100000" lnSpcReduction="0"/>
          </a:bodyPr>
          <a:lstStyle/>
          <a:p>
            <a:pPr marL="0" indent="0" algn="ctr" defTabSz="768095">
              <a:spcBef>
                <a:spcPts val="200"/>
              </a:spcBef>
              <a:buSzTx/>
              <a:buNone/>
              <a:defRPr b="1" sz="1175">
                <a:solidFill>
                  <a:srgbClr val="898989"/>
                </a:solidFill>
                <a:latin typeface="Times New Roman"/>
                <a:ea typeface="Times New Roman"/>
                <a:cs typeface="Times New Roman"/>
                <a:sym typeface="Times New Roman"/>
              </a:defRPr>
            </a:pPr>
            <a:r>
              <a:t>Team Members</a:t>
            </a:r>
          </a:p>
          <a:p>
            <a:pPr marL="0" indent="0" algn="ctr" defTabSz="768095">
              <a:spcBef>
                <a:spcPts val="200"/>
              </a:spcBef>
              <a:buSzTx/>
              <a:buNone/>
              <a:defRPr b="1" sz="1175">
                <a:solidFill>
                  <a:srgbClr val="898989"/>
                </a:solidFill>
                <a:latin typeface="Times New Roman"/>
                <a:ea typeface="Times New Roman"/>
                <a:cs typeface="Times New Roman"/>
                <a:sym typeface="Times New Roman"/>
              </a:defRPr>
            </a:pPr>
          </a:p>
          <a:p>
            <a:pPr marL="0" indent="0" algn="ctr" defTabSz="768095">
              <a:spcBef>
                <a:spcPts val="200"/>
              </a:spcBef>
              <a:buSzTx/>
              <a:buNone/>
              <a:defRPr b="1" sz="1175">
                <a:solidFill>
                  <a:srgbClr val="898989"/>
                </a:solidFill>
                <a:latin typeface="Times New Roman"/>
                <a:ea typeface="Times New Roman"/>
                <a:cs typeface="Times New Roman"/>
                <a:sym typeface="Times New Roman"/>
              </a:defRPr>
            </a:pPr>
            <a:r>
              <a:t>Reg. No.               Name</a:t>
            </a:r>
          </a:p>
          <a:p>
            <a:pPr marL="0" indent="0" algn="ctr" defTabSz="768095">
              <a:spcBef>
                <a:spcPts val="200"/>
              </a:spcBef>
              <a:buSzTx/>
              <a:buNone/>
              <a:defRPr b="1" sz="1175">
                <a:solidFill>
                  <a:srgbClr val="898989"/>
                </a:solidFill>
                <a:latin typeface="Times New Roman"/>
                <a:ea typeface="Times New Roman"/>
                <a:cs typeface="Times New Roman"/>
                <a:sym typeface="Times New Roman"/>
              </a:defRPr>
            </a:pPr>
            <a:r>
              <a:t>16BCE1100    MUDIT BHARTIA</a:t>
            </a:r>
          </a:p>
          <a:p>
            <a:pPr marL="0" indent="0" algn="ctr" defTabSz="768095">
              <a:spcBef>
                <a:spcPts val="200"/>
              </a:spcBef>
              <a:buSzTx/>
              <a:buNone/>
              <a:defRPr b="1" sz="1175">
                <a:solidFill>
                  <a:srgbClr val="898989"/>
                </a:solidFill>
                <a:latin typeface="Times New Roman"/>
                <a:ea typeface="Times New Roman"/>
                <a:cs typeface="Times New Roman"/>
                <a:sym typeface="Times New Roman"/>
              </a:defRPr>
            </a:pPr>
            <a:r>
              <a:t>16BCE1187    ABHISHEK PILLAI</a:t>
            </a:r>
          </a:p>
          <a:p>
            <a:pPr marL="0" indent="0" algn="ctr" defTabSz="768095">
              <a:spcBef>
                <a:spcPts val="600"/>
              </a:spcBef>
              <a:buSzTx/>
              <a:buNone/>
              <a:defRPr b="1" sz="1175">
                <a:solidFill>
                  <a:srgbClr val="898989"/>
                </a:solidFill>
                <a:latin typeface="Times New Roman"/>
                <a:ea typeface="Times New Roman"/>
                <a:cs typeface="Times New Roman"/>
                <a:sym typeface="Times New Roman"/>
              </a:defRPr>
            </a:pPr>
          </a:p>
          <a:p>
            <a:pPr marL="0" indent="0" algn="ctr" defTabSz="768095">
              <a:spcBef>
                <a:spcPts val="600"/>
              </a:spcBef>
              <a:buSzTx/>
              <a:buNone/>
              <a:defRPr b="1" sz="1175">
                <a:solidFill>
                  <a:srgbClr val="898989"/>
                </a:solidFill>
                <a:latin typeface="Times New Roman"/>
                <a:ea typeface="Times New Roman"/>
                <a:cs typeface="Times New Roman"/>
                <a:sym typeface="Times New Roman"/>
              </a:defRPr>
            </a:pPr>
          </a:p>
          <a:p>
            <a:pPr marL="0" indent="0" algn="ctr" defTabSz="768095">
              <a:spcBef>
                <a:spcPts val="600"/>
              </a:spcBef>
              <a:buSzTx/>
              <a:buNone/>
              <a:defRPr b="1" sz="1175">
                <a:solidFill>
                  <a:srgbClr val="898989"/>
                </a:solidFill>
                <a:latin typeface="Times New Roman"/>
                <a:ea typeface="Times New Roman"/>
                <a:cs typeface="Times New Roman"/>
                <a:sym typeface="Times New Roman"/>
              </a:defRPr>
            </a:pPr>
          </a:p>
          <a:p>
            <a:pPr marL="0" indent="0" algn="ctr" defTabSz="768095">
              <a:spcBef>
                <a:spcPts val="200"/>
              </a:spcBef>
              <a:buSzTx/>
              <a:buNone/>
              <a:defRPr b="1" sz="1175">
                <a:solidFill>
                  <a:srgbClr val="898989"/>
                </a:solidFill>
                <a:latin typeface="Times New Roman"/>
                <a:ea typeface="Times New Roman"/>
                <a:cs typeface="Times New Roman"/>
                <a:sym typeface="Times New Roman"/>
              </a:defRPr>
            </a:pPr>
            <a:r>
              <a:t>Faculty : Dr.L.Jani Anbarasi</a:t>
            </a:r>
          </a:p>
          <a:p>
            <a:pPr marL="0" indent="0" algn="ctr" defTabSz="768095">
              <a:spcBef>
                <a:spcPts val="200"/>
              </a:spcBef>
              <a:buSzTx/>
              <a:buNone/>
              <a:defRPr b="1" sz="1175">
                <a:solidFill>
                  <a:srgbClr val="898989"/>
                </a:solidFill>
                <a:latin typeface="Times New Roman"/>
                <a:ea typeface="Times New Roman"/>
                <a:cs typeface="Times New Roman"/>
                <a:sym typeface="Times New Roman"/>
              </a:defRPr>
            </a:pPr>
            <a:r>
              <a:t>VIT, Chennai.</a:t>
            </a:r>
          </a:p>
        </p:txBody>
      </p:sp>
      <p:sp>
        <p:nvSpPr>
          <p:cNvPr id="22"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K-Means clustering"/>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K-Means clustering</a:t>
            </a:r>
          </a:p>
        </p:txBody>
      </p:sp>
      <p:sp>
        <p:nvSpPr>
          <p:cNvPr id="58" name="After finding the similarity using the Pearsons Correlation Similarity measure…"/>
          <p:cNvSpPr txBox="1"/>
          <p:nvPr>
            <p:ph type="body" idx="4294967295"/>
          </p:nvPr>
        </p:nvSpPr>
        <p:spPr>
          <a:xfrm>
            <a:off x="609600" y="1600200"/>
            <a:ext cx="10972800" cy="4525963"/>
          </a:xfrm>
          <a:prstGeom prst="rect">
            <a:avLst/>
          </a:prstGeom>
        </p:spPr>
        <p:txBody>
          <a:bodyPr>
            <a:normAutofit fontScale="100000" lnSpcReduction="0"/>
          </a:bodyPr>
          <a:lstStyle/>
          <a:p>
            <a:pPr marL="300789" indent="-300789" defTabSz="457200">
              <a:lnSpc>
                <a:spcPts val="5100"/>
              </a:lnSpc>
              <a:spcBef>
                <a:spcPts val="1200"/>
              </a:spcBef>
              <a:buFontTx/>
              <a:buChar char="•"/>
              <a:defRPr sz="3000">
                <a:latin typeface="Times"/>
                <a:ea typeface="Times"/>
                <a:cs typeface="Times"/>
                <a:sym typeface="Times"/>
              </a:defRPr>
            </a:pPr>
            <a:r>
              <a:t>After finding the similarity using the Pearsons Correlation Similarity measure  </a:t>
            </a:r>
          </a:p>
          <a:p>
            <a:pPr marL="300789" indent="-300789" defTabSz="457200">
              <a:lnSpc>
                <a:spcPts val="5100"/>
              </a:lnSpc>
              <a:spcBef>
                <a:spcPts val="1200"/>
              </a:spcBef>
              <a:buFontTx/>
              <a:buChar char="•"/>
              <a:defRPr sz="3000">
                <a:latin typeface="Times"/>
                <a:ea typeface="Times"/>
                <a:cs typeface="Times"/>
                <a:sym typeface="Times"/>
              </a:defRPr>
            </a:pPr>
            <a:r>
              <a:t>The Engine then uses __K-Means clustering__ to cluster movies of similar genre into groups for boosting the performance and accuracy of predictions.</a:t>
            </a:r>
          </a:p>
          <a:p>
            <a:pPr marL="300789" indent="-300789" defTabSz="457200">
              <a:lnSpc>
                <a:spcPts val="5100"/>
              </a:lnSpc>
              <a:spcBef>
                <a:spcPts val="1200"/>
              </a:spcBef>
              <a:buFontTx/>
              <a:buChar char="•"/>
              <a:defRPr sz="3000">
                <a:latin typeface="Times"/>
                <a:ea typeface="Times"/>
                <a:cs typeface="Times"/>
                <a:sym typeface="Times"/>
              </a:defRPr>
            </a:pPr>
            <a:r>
              <a:t>We have also made a basic terminal app which asks the user to rate certain movies and the recommends genre based on ratings as well as show to closest users thus predicting age,sex etc. </a:t>
            </a:r>
          </a:p>
        </p:txBody>
      </p:sp>
      <p:sp>
        <p:nvSpPr>
          <p:cNvPr id="59" name="Slide Number"/>
          <p:cNvSpPr txBox="1"/>
          <p:nvPr>
            <p:ph type="sldNum" sz="quarter" idx="2"/>
          </p:nvPr>
        </p:nvSpPr>
        <p:spPr>
          <a:xfrm>
            <a:off x="11325859" y="6401179"/>
            <a:ext cx="2565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Design"/>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Design </a:t>
            </a:r>
          </a:p>
        </p:txBody>
      </p:sp>
      <p:sp>
        <p:nvSpPr>
          <p:cNvPr id="62" name="Slide Number"/>
          <p:cNvSpPr txBox="1"/>
          <p:nvPr>
            <p:ph type="sldNum" sz="quarter" idx="2"/>
          </p:nvPr>
        </p:nvSpPr>
        <p:spPr>
          <a:xfrm>
            <a:off x="11331515" y="6401179"/>
            <a:ext cx="250885"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pic>
        <p:nvPicPr>
          <p:cNvPr id="63" name="Screenshot 2018-10-16 at 9.55.13 PM.png" descr="Screenshot 2018-10-16 at 9.55.13 PM.png"/>
          <p:cNvPicPr>
            <a:picLocks noChangeAspect="1"/>
          </p:cNvPicPr>
          <p:nvPr/>
        </p:nvPicPr>
        <p:blipFill>
          <a:blip r:embed="rId2">
            <a:extLst/>
          </a:blip>
          <a:stretch>
            <a:fillRect/>
          </a:stretch>
        </p:blipFill>
        <p:spPr>
          <a:xfrm>
            <a:off x="355445" y="1473921"/>
            <a:ext cx="10534805" cy="391015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Datasets"/>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Datasets</a:t>
            </a:r>
          </a:p>
        </p:txBody>
      </p:sp>
      <p:sp>
        <p:nvSpPr>
          <p:cNvPr id="66" name="The datatset used for the training and testing of the engine is the MovieLens100K dataset. It is available online."/>
          <p:cNvSpPr txBox="1"/>
          <p:nvPr>
            <p:ph type="body" idx="4294967295"/>
          </p:nvPr>
        </p:nvSpPr>
        <p:spPr>
          <a:xfrm>
            <a:off x="609600" y="1600200"/>
            <a:ext cx="10972800" cy="4525963"/>
          </a:xfrm>
          <a:prstGeom prst="rect">
            <a:avLst/>
          </a:prstGeom>
        </p:spPr>
        <p:txBody>
          <a:bodyPr>
            <a:normAutofit fontScale="100000" lnSpcReduction="0"/>
          </a:bodyPr>
          <a:lstStyle>
            <a:lvl1pPr>
              <a:buChar char="•"/>
              <a:defRPr>
                <a:latin typeface="Times New Roman"/>
                <a:ea typeface="Times New Roman"/>
                <a:cs typeface="Times New Roman"/>
                <a:sym typeface="Times New Roman"/>
              </a:defRPr>
            </a:lvl1pPr>
          </a:lstStyle>
          <a:p>
            <a:pPr/>
            <a:r>
              <a:t>The datatset used for the training and testing of the engine is the MovieLens100K dataset. It is available online.</a:t>
            </a:r>
          </a:p>
        </p:txBody>
      </p:sp>
      <p:sp>
        <p:nvSpPr>
          <p:cNvPr id="67" name="Slide Number"/>
          <p:cNvSpPr txBox="1"/>
          <p:nvPr>
            <p:ph type="sldNum" sz="quarter" idx="2"/>
          </p:nvPr>
        </p:nvSpPr>
        <p:spPr>
          <a:xfrm>
            <a:off x="11325859" y="6401179"/>
            <a:ext cx="2565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pic>
        <p:nvPicPr>
          <p:cNvPr id="68" name="Image" descr="Image"/>
          <p:cNvPicPr>
            <a:picLocks noChangeAspect="1"/>
          </p:cNvPicPr>
          <p:nvPr/>
        </p:nvPicPr>
        <p:blipFill>
          <a:blip r:embed="rId2">
            <a:extLst/>
          </a:blip>
          <a:stretch>
            <a:fillRect/>
          </a:stretch>
        </p:blipFill>
        <p:spPr>
          <a:xfrm>
            <a:off x="880652" y="2626354"/>
            <a:ext cx="7379345" cy="4052643"/>
          </a:xfrm>
          <a:prstGeom prst="rect">
            <a:avLst/>
          </a:prstGeom>
          <a:ln w="12700">
            <a:miter lim="400000"/>
          </a:ln>
        </p:spPr>
      </p:pic>
      <p:pic>
        <p:nvPicPr>
          <p:cNvPr id="69" name="Image" descr="Image"/>
          <p:cNvPicPr>
            <a:picLocks noChangeAspect="1"/>
          </p:cNvPicPr>
          <p:nvPr/>
        </p:nvPicPr>
        <p:blipFill>
          <a:blip r:embed="rId3">
            <a:extLst/>
          </a:blip>
          <a:stretch>
            <a:fillRect/>
          </a:stretch>
        </p:blipFill>
        <p:spPr>
          <a:xfrm>
            <a:off x="9330371" y="2181407"/>
            <a:ext cx="2530874" cy="452596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Implementations"/>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Implementations</a:t>
            </a:r>
          </a:p>
        </p:txBody>
      </p:sp>
      <p:sp>
        <p:nvSpPr>
          <p:cNvPr id="72" name="We have attached some screenshots of the implementation of our project.…"/>
          <p:cNvSpPr txBox="1"/>
          <p:nvPr>
            <p:ph type="body" idx="4294967295"/>
          </p:nvPr>
        </p:nvSpPr>
        <p:spPr>
          <a:xfrm>
            <a:off x="609600" y="1600200"/>
            <a:ext cx="10972800" cy="4525963"/>
          </a:xfrm>
          <a:prstGeom prst="rect">
            <a:avLst/>
          </a:prstGeom>
        </p:spPr>
        <p:txBody>
          <a:bodyPr>
            <a:normAutofit fontScale="100000" lnSpcReduction="0"/>
          </a:bodyPr>
          <a:lstStyle/>
          <a:p>
            <a:pPr>
              <a:buChar char="•"/>
              <a:defRPr>
                <a:latin typeface="Times New Roman"/>
                <a:ea typeface="Times New Roman"/>
                <a:cs typeface="Times New Roman"/>
                <a:sym typeface="Times New Roman"/>
              </a:defRPr>
            </a:pPr>
            <a:r>
              <a:t>We have attached some screenshots of the implementation of our project.</a:t>
            </a:r>
          </a:p>
          <a:p>
            <a:pPr>
              <a:buChar char="•"/>
              <a:defRPr>
                <a:latin typeface="Times New Roman"/>
                <a:ea typeface="Times New Roman"/>
                <a:cs typeface="Times New Roman"/>
                <a:sym typeface="Times New Roman"/>
              </a:defRPr>
            </a:pPr>
            <a:r>
              <a:t>These are the working of our code for finding and calculating the similarity matrix based on the dataset collected.</a:t>
            </a:r>
          </a:p>
        </p:txBody>
      </p:sp>
      <p:sp>
        <p:nvSpPr>
          <p:cNvPr id="73" name="Slide Number"/>
          <p:cNvSpPr txBox="1"/>
          <p:nvPr>
            <p:ph type="sldNum" sz="quarter" idx="2"/>
          </p:nvPr>
        </p:nvSpPr>
        <p:spPr>
          <a:xfrm>
            <a:off x="11325859" y="6401179"/>
            <a:ext cx="2565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Implementation"/>
          <p:cNvSpPr txBox="1"/>
          <p:nvPr>
            <p:ph type="title" idx="4294967295"/>
          </p:nvPr>
        </p:nvSpPr>
        <p:spPr>
          <a:xfrm>
            <a:off x="609600" y="-127608"/>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Implementation</a:t>
            </a:r>
          </a:p>
        </p:txBody>
      </p:sp>
      <p:sp>
        <p:nvSpPr>
          <p:cNvPr id="76" name="Slide Number"/>
          <p:cNvSpPr txBox="1"/>
          <p:nvPr>
            <p:ph type="sldNum" sz="quarter" idx="2"/>
          </p:nvPr>
        </p:nvSpPr>
        <p:spPr>
          <a:xfrm>
            <a:off x="11325859" y="6401179"/>
            <a:ext cx="2565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pic>
        <p:nvPicPr>
          <p:cNvPr id="77" name="Image" descr="Image"/>
          <p:cNvPicPr>
            <a:picLocks noChangeAspect="1"/>
          </p:cNvPicPr>
          <p:nvPr/>
        </p:nvPicPr>
        <p:blipFill>
          <a:blip r:embed="rId2">
            <a:extLst/>
          </a:blip>
          <a:stretch>
            <a:fillRect/>
          </a:stretch>
        </p:blipFill>
        <p:spPr>
          <a:xfrm>
            <a:off x="1160322" y="852576"/>
            <a:ext cx="10379761" cy="583576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Implementation"/>
          <p:cNvSpPr txBox="1"/>
          <p:nvPr>
            <p:ph type="title" idx="4294967295"/>
          </p:nvPr>
        </p:nvSpPr>
        <p:spPr>
          <a:xfrm>
            <a:off x="609600" y="-127608"/>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Implementation</a:t>
            </a:r>
          </a:p>
        </p:txBody>
      </p:sp>
      <p:sp>
        <p:nvSpPr>
          <p:cNvPr id="80" name="Slide Number"/>
          <p:cNvSpPr txBox="1"/>
          <p:nvPr>
            <p:ph type="sldNum" sz="quarter" idx="2"/>
          </p:nvPr>
        </p:nvSpPr>
        <p:spPr>
          <a:xfrm>
            <a:off x="11325859" y="6401179"/>
            <a:ext cx="2565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pic>
        <p:nvPicPr>
          <p:cNvPr id="81" name="Image" descr="Image"/>
          <p:cNvPicPr>
            <a:picLocks noChangeAspect="1"/>
          </p:cNvPicPr>
          <p:nvPr/>
        </p:nvPicPr>
        <p:blipFill>
          <a:blip r:embed="rId2">
            <a:extLst/>
          </a:blip>
          <a:stretch>
            <a:fillRect/>
          </a:stretch>
        </p:blipFill>
        <p:spPr>
          <a:xfrm>
            <a:off x="1055484" y="830514"/>
            <a:ext cx="10461400" cy="588166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Work Plans for 3rd Review"/>
          <p:cNvSpPr txBox="1"/>
          <p:nvPr>
            <p:ph type="title" idx="4294967295"/>
          </p:nvPr>
        </p:nvSpPr>
        <p:spPr>
          <a:xfrm>
            <a:off x="609600" y="274637"/>
            <a:ext cx="10972800" cy="1143001"/>
          </a:xfrm>
          <a:prstGeom prst="rect">
            <a:avLst/>
          </a:prstGeom>
        </p:spPr>
        <p:txBody>
          <a:bodyPr>
            <a:normAutofit fontScale="100000" lnSpcReduction="0"/>
          </a:bodyPr>
          <a:lstStyle/>
          <a:p>
            <a:pPr>
              <a:defRPr b="1">
                <a:latin typeface="Times New Roman"/>
                <a:ea typeface="Times New Roman"/>
                <a:cs typeface="Times New Roman"/>
                <a:sym typeface="Times New Roman"/>
              </a:defRPr>
            </a:pPr>
            <a:r>
              <a:t>Work Plans for 3</a:t>
            </a:r>
            <a:r>
              <a:rPr baseline="30000"/>
              <a:t>rd</a:t>
            </a:r>
            <a:r>
              <a:t> Review</a:t>
            </a:r>
          </a:p>
        </p:txBody>
      </p:sp>
      <p:sp>
        <p:nvSpPr>
          <p:cNvPr id="84" name="Implement the code and produce a working model of the recommender system."/>
          <p:cNvSpPr txBox="1"/>
          <p:nvPr>
            <p:ph type="body" idx="4294967295"/>
          </p:nvPr>
        </p:nvSpPr>
        <p:spPr>
          <a:xfrm>
            <a:off x="609600" y="1600200"/>
            <a:ext cx="10972800" cy="4525963"/>
          </a:xfrm>
          <a:prstGeom prst="rect">
            <a:avLst/>
          </a:prstGeom>
        </p:spPr>
        <p:txBody>
          <a:bodyPr>
            <a:normAutofit fontScale="100000" lnSpcReduction="0"/>
          </a:bodyPr>
          <a:lstStyle>
            <a:lvl1pPr>
              <a:buChar char="•"/>
              <a:defRPr>
                <a:latin typeface="Times New Roman"/>
                <a:ea typeface="Times New Roman"/>
                <a:cs typeface="Times New Roman"/>
                <a:sym typeface="Times New Roman"/>
              </a:defRPr>
            </a:lvl1pPr>
          </a:lstStyle>
          <a:p>
            <a:pPr/>
            <a:r>
              <a:t>Implement the code and produce a working model of the recommender system.</a:t>
            </a:r>
          </a:p>
        </p:txBody>
      </p:sp>
      <p:sp>
        <p:nvSpPr>
          <p:cNvPr id="85" name="Slide Number"/>
          <p:cNvSpPr txBox="1"/>
          <p:nvPr>
            <p:ph type="sldNum" sz="quarter" idx="2"/>
          </p:nvPr>
        </p:nvSpPr>
        <p:spPr>
          <a:xfrm>
            <a:off x="11325859" y="6401179"/>
            <a:ext cx="2565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 name="Abstract"/>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Abstract</a:t>
            </a:r>
          </a:p>
        </p:txBody>
      </p:sp>
      <p:sp>
        <p:nvSpPr>
          <p:cNvPr id="25" name="Implemented a movie recommendation system using the movie dataset from the internet .…"/>
          <p:cNvSpPr txBox="1"/>
          <p:nvPr>
            <p:ph type="body" idx="4294967295"/>
          </p:nvPr>
        </p:nvSpPr>
        <p:spPr>
          <a:xfrm>
            <a:off x="571500" y="1600200"/>
            <a:ext cx="10972800" cy="4525963"/>
          </a:xfrm>
          <a:prstGeom prst="rect">
            <a:avLst/>
          </a:prstGeom>
        </p:spPr>
        <p:txBody>
          <a:bodyPr>
            <a:normAutofit fontScale="100000" lnSpcReduction="0"/>
          </a:bodyPr>
          <a:lstStyle/>
          <a:p>
            <a:pPr marL="300789" indent="-300789" defTabSz="457200">
              <a:lnSpc>
                <a:spcPts val="5100"/>
              </a:lnSpc>
              <a:spcBef>
                <a:spcPts val="1200"/>
              </a:spcBef>
              <a:buFontTx/>
              <a:buChar char="•"/>
              <a:defRPr sz="3000">
                <a:latin typeface="Times"/>
                <a:ea typeface="Times"/>
                <a:cs typeface="Times"/>
                <a:sym typeface="Times"/>
              </a:defRPr>
            </a:pPr>
            <a:r>
              <a:t>Implemented a movie recommendation system using the movie dataset from the internet .</a:t>
            </a:r>
          </a:p>
          <a:p>
            <a:pPr marL="300789" indent="-300789" defTabSz="457200">
              <a:lnSpc>
                <a:spcPts val="5100"/>
              </a:lnSpc>
              <a:spcBef>
                <a:spcPts val="1200"/>
              </a:spcBef>
              <a:buFontTx/>
              <a:buChar char="•"/>
              <a:defRPr sz="3000">
                <a:latin typeface="Times"/>
                <a:ea typeface="Times"/>
                <a:cs typeface="Times"/>
                <a:sym typeface="Times"/>
              </a:defRPr>
            </a:pPr>
            <a:r>
              <a:t>The goal is to implement collaborative filtering technique to provide the best results. </a:t>
            </a:r>
          </a:p>
          <a:p>
            <a:pPr marL="300789" indent="-300789" defTabSz="457200">
              <a:lnSpc>
                <a:spcPts val="5100"/>
              </a:lnSpc>
              <a:spcBef>
                <a:spcPts val="1200"/>
              </a:spcBef>
              <a:buFontTx/>
              <a:buChar char="•"/>
              <a:defRPr sz="3000">
                <a:latin typeface="Times"/>
                <a:ea typeface="Times"/>
                <a:cs typeface="Times"/>
                <a:sym typeface="Times"/>
              </a:defRPr>
            </a:pPr>
            <a:r>
              <a:t>We will evaluate the advantages and shortcomings and then also discuss how we can improve on this approach. </a:t>
            </a:r>
          </a:p>
        </p:txBody>
      </p:sp>
      <p:sp>
        <p:nvSpPr>
          <p:cNvPr id="26"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Motivation"/>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Motivation</a:t>
            </a:r>
          </a:p>
        </p:txBody>
      </p:sp>
      <p:sp>
        <p:nvSpPr>
          <p:cNvPr id="29" name="The amount of content that is being generated by social media sites, movies, tv shows etc is increasing tremendously and its very hard for a user or person to choose from such a huge pool of content.…"/>
          <p:cNvSpPr txBox="1"/>
          <p:nvPr>
            <p:ph type="body" idx="4294967295"/>
          </p:nvPr>
        </p:nvSpPr>
        <p:spPr>
          <a:xfrm>
            <a:off x="609600" y="1600200"/>
            <a:ext cx="10972800" cy="4525963"/>
          </a:xfrm>
          <a:prstGeom prst="rect">
            <a:avLst/>
          </a:prstGeom>
        </p:spPr>
        <p:txBody>
          <a:bodyPr>
            <a:normAutofit fontScale="100000" lnSpcReduction="0"/>
          </a:bodyPr>
          <a:lstStyle/>
          <a:p>
            <a:pPr marL="300789" indent="-300789" defTabSz="457200">
              <a:lnSpc>
                <a:spcPts val="5100"/>
              </a:lnSpc>
              <a:spcBef>
                <a:spcPts val="1200"/>
              </a:spcBef>
              <a:buFontTx/>
              <a:buChar char="•"/>
              <a:defRPr sz="3000">
                <a:latin typeface="Times"/>
                <a:ea typeface="Times"/>
                <a:cs typeface="Times"/>
                <a:sym typeface="Times"/>
              </a:defRPr>
            </a:pPr>
            <a:r>
              <a:t>The amount of content that is being generated by social media sites, movies, tv shows etc is increasing tremendously and its very hard for a user or person to choose from such a huge pool of content. </a:t>
            </a:r>
          </a:p>
          <a:p>
            <a:pPr marL="300789" indent="-300789" defTabSz="457200">
              <a:lnSpc>
                <a:spcPts val="5100"/>
              </a:lnSpc>
              <a:spcBef>
                <a:spcPts val="1200"/>
              </a:spcBef>
              <a:buFontTx/>
              <a:buChar char="•"/>
              <a:defRPr sz="3000">
                <a:latin typeface="Times"/>
                <a:ea typeface="Times"/>
                <a:cs typeface="Times"/>
                <a:sym typeface="Times"/>
              </a:defRPr>
            </a:pPr>
            <a:r>
              <a:t>There are endless choices. Hence we need to filter out most of these content and give suggestions to user. </a:t>
            </a:r>
          </a:p>
          <a:p>
            <a:pPr marL="300789" indent="-300789" defTabSz="457200">
              <a:lnSpc>
                <a:spcPts val="5100"/>
              </a:lnSpc>
              <a:spcBef>
                <a:spcPts val="1200"/>
              </a:spcBef>
              <a:buFontTx/>
              <a:buChar char="•"/>
              <a:defRPr sz="3000">
                <a:latin typeface="Times"/>
                <a:ea typeface="Times"/>
                <a:cs typeface="Times"/>
                <a:sym typeface="Times"/>
              </a:defRPr>
            </a:pPr>
            <a:r>
              <a:t>Recommendation systems are designed to solve this very problem to give users best suggestions based on existing data and the user preferences. </a:t>
            </a:r>
          </a:p>
        </p:txBody>
      </p:sp>
      <p:sp>
        <p:nvSpPr>
          <p:cNvPr id="30"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 name="Existing System"/>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Existing System</a:t>
            </a:r>
          </a:p>
        </p:txBody>
      </p:sp>
      <p:sp>
        <p:nvSpPr>
          <p:cNvPr id="33" name="Recommendation systems are widely used in e-commerce sites such as Netflix to suggest movies , amazon to suggest products, music application such as iTunes and spotify to suggest next songs that the user may like to hear. It can be applied to even domains such as social networking. Facebook uses it for suggesting friends."/>
          <p:cNvSpPr txBox="1"/>
          <p:nvPr>
            <p:ph type="body" idx="4294967295"/>
          </p:nvPr>
        </p:nvSpPr>
        <p:spPr>
          <a:xfrm>
            <a:off x="609600" y="1600200"/>
            <a:ext cx="10972800" cy="4525963"/>
          </a:xfrm>
          <a:prstGeom prst="rect">
            <a:avLst/>
          </a:prstGeom>
        </p:spPr>
        <p:txBody>
          <a:bodyPr>
            <a:normAutofit fontScale="100000" lnSpcReduction="0"/>
          </a:bodyPr>
          <a:lstStyle>
            <a:lvl1pPr marL="300789" indent="-300789" defTabSz="457200">
              <a:lnSpc>
                <a:spcPts val="5100"/>
              </a:lnSpc>
              <a:spcBef>
                <a:spcPts val="1200"/>
              </a:spcBef>
              <a:buFontTx/>
              <a:buChar char="•"/>
              <a:defRPr sz="3000">
                <a:latin typeface="Times"/>
                <a:ea typeface="Times"/>
                <a:cs typeface="Times"/>
                <a:sym typeface="Times"/>
              </a:defRPr>
            </a:lvl1pPr>
          </a:lstStyle>
          <a:p>
            <a:pPr/>
            <a:r>
              <a:t>Recommendation systems are widely used in e-commerce sites such as Netflix to suggest movies , amazon to suggest products, music application such as iTunes and spotify to suggest next songs that the user may like to hear. It can be applied to even domains such as social networking. Facebook uses it for suggesting friends. </a:t>
            </a:r>
          </a:p>
        </p:txBody>
      </p:sp>
      <p:sp>
        <p:nvSpPr>
          <p:cNvPr id="34"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Proposed System"/>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Proposed System</a:t>
            </a:r>
          </a:p>
        </p:txBody>
      </p:sp>
      <p:sp>
        <p:nvSpPr>
          <p:cNvPr id="37" name="In this project we implement a collaborative filtering recommendation system that uses existing data to give better suggestions.…"/>
          <p:cNvSpPr txBox="1"/>
          <p:nvPr>
            <p:ph type="body" idx="4294967295"/>
          </p:nvPr>
        </p:nvSpPr>
        <p:spPr>
          <a:xfrm>
            <a:off x="609600" y="1600200"/>
            <a:ext cx="10972800" cy="4525963"/>
          </a:xfrm>
          <a:prstGeom prst="rect">
            <a:avLst/>
          </a:prstGeom>
        </p:spPr>
        <p:txBody>
          <a:bodyPr>
            <a:normAutofit fontScale="100000" lnSpcReduction="0"/>
          </a:bodyPr>
          <a:lstStyle/>
          <a:p>
            <a:pPr marL="300789" indent="-300789" defTabSz="457200">
              <a:lnSpc>
                <a:spcPts val="5100"/>
              </a:lnSpc>
              <a:spcBef>
                <a:spcPts val="1200"/>
              </a:spcBef>
              <a:buFontTx/>
              <a:buChar char="•"/>
              <a:defRPr sz="3000">
                <a:latin typeface="Times"/>
                <a:ea typeface="Times"/>
                <a:cs typeface="Times"/>
                <a:sym typeface="Times"/>
              </a:defRPr>
            </a:pPr>
            <a:r>
              <a:t>In this project we implement a collaborative filtering recommendation system that uses existing data to give better suggestions. </a:t>
            </a:r>
          </a:p>
          <a:p>
            <a:pPr marL="300789" indent="-300789" defTabSz="457200">
              <a:lnSpc>
                <a:spcPts val="5100"/>
              </a:lnSpc>
              <a:spcBef>
                <a:spcPts val="1200"/>
              </a:spcBef>
              <a:buFontTx/>
              <a:buChar char="•"/>
              <a:defRPr sz="3000">
                <a:latin typeface="Times"/>
                <a:ea typeface="Times"/>
                <a:cs typeface="Times"/>
                <a:sym typeface="Times"/>
              </a:defRPr>
            </a:pPr>
            <a:r>
              <a:t>Our Movie Recommendation Engine is Based on Python which uses the PCS(Pearson Correlation Similarity) Measure to solve for the *closest in likings* users to estimate ratings given to movies by a user which is a Collabrative Filtering Methodology.</a:t>
            </a:r>
          </a:p>
        </p:txBody>
      </p:sp>
      <p:sp>
        <p:nvSpPr>
          <p:cNvPr id="38"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Software Requirements"/>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Software Requirements</a:t>
            </a:r>
          </a:p>
        </p:txBody>
      </p:sp>
      <p:sp>
        <p:nvSpPr>
          <p:cNvPr id="41" name="PYTHON…"/>
          <p:cNvSpPr txBox="1"/>
          <p:nvPr>
            <p:ph type="body" idx="4294967295"/>
          </p:nvPr>
        </p:nvSpPr>
        <p:spPr>
          <a:xfrm>
            <a:off x="609600" y="1600200"/>
            <a:ext cx="10972800" cy="4525963"/>
          </a:xfrm>
          <a:prstGeom prst="rect">
            <a:avLst/>
          </a:prstGeom>
        </p:spPr>
        <p:txBody>
          <a:bodyPr>
            <a:normAutofit fontScale="100000" lnSpcReduction="0"/>
          </a:bodyPr>
          <a:lstStyle/>
          <a:p>
            <a:pPr>
              <a:buChar char="•"/>
              <a:defRPr>
                <a:latin typeface="Times New Roman"/>
                <a:ea typeface="Times New Roman"/>
                <a:cs typeface="Times New Roman"/>
                <a:sym typeface="Times New Roman"/>
              </a:defRPr>
            </a:pPr>
            <a:r>
              <a:t>PYTHON</a:t>
            </a:r>
          </a:p>
          <a:p>
            <a:pPr>
              <a:buChar char="•"/>
              <a:defRPr>
                <a:latin typeface="Times New Roman"/>
                <a:ea typeface="Times New Roman"/>
                <a:cs typeface="Times New Roman"/>
                <a:sym typeface="Times New Roman"/>
              </a:defRPr>
            </a:pPr>
            <a:r>
              <a:t>Pandas,mean_squared_error,KMeans and numpy library</a:t>
            </a:r>
          </a:p>
        </p:txBody>
      </p:sp>
      <p:sp>
        <p:nvSpPr>
          <p:cNvPr id="42"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Modules"/>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Modules</a:t>
            </a:r>
          </a:p>
        </p:txBody>
      </p:sp>
      <p:sp>
        <p:nvSpPr>
          <p:cNvPr id="45" name="In general recommendation systems are implemented in three ways:…"/>
          <p:cNvSpPr txBox="1"/>
          <p:nvPr>
            <p:ph type="body" idx="4294967295"/>
          </p:nvPr>
        </p:nvSpPr>
        <p:spPr>
          <a:xfrm>
            <a:off x="609600" y="1600200"/>
            <a:ext cx="10972800" cy="4525963"/>
          </a:xfrm>
          <a:prstGeom prst="rect">
            <a:avLst/>
          </a:prstGeom>
        </p:spPr>
        <p:txBody>
          <a:bodyPr>
            <a:normAutofit fontScale="100000" lnSpcReduction="0"/>
          </a:bodyPr>
          <a:lstStyle/>
          <a:p>
            <a:pPr marL="0" indent="0" defTabSz="457200">
              <a:lnSpc>
                <a:spcPts val="5100"/>
              </a:lnSpc>
              <a:spcBef>
                <a:spcPts val="1200"/>
              </a:spcBef>
              <a:buSzTx/>
              <a:buFontTx/>
              <a:buNone/>
              <a:defRPr sz="3000">
                <a:latin typeface="Times"/>
                <a:ea typeface="Times"/>
                <a:cs typeface="Times"/>
                <a:sym typeface="Times"/>
              </a:defRPr>
            </a:pPr>
            <a:r>
              <a:t>In general recommendation systems are implemented in three ways:</a:t>
            </a:r>
          </a:p>
          <a:p>
            <a:pPr marL="300789" indent="-300789" defTabSz="457200">
              <a:lnSpc>
                <a:spcPts val="5100"/>
              </a:lnSpc>
              <a:spcBef>
                <a:spcPts val="1200"/>
              </a:spcBef>
              <a:buFontTx/>
              <a:buChar char="•"/>
              <a:defRPr sz="3000">
                <a:latin typeface="Times"/>
                <a:ea typeface="Times"/>
                <a:cs typeface="Times"/>
                <a:sym typeface="Times"/>
              </a:defRPr>
            </a:pPr>
            <a:r>
              <a:t>Collaborative filtering</a:t>
            </a:r>
          </a:p>
          <a:p>
            <a:pPr marL="300789" indent="-300789" defTabSz="457200">
              <a:lnSpc>
                <a:spcPts val="5100"/>
              </a:lnSpc>
              <a:spcBef>
                <a:spcPts val="1200"/>
              </a:spcBef>
              <a:buFontTx/>
              <a:buChar char="•"/>
              <a:defRPr sz="3000">
                <a:latin typeface="Times"/>
                <a:ea typeface="Times"/>
                <a:cs typeface="Times"/>
                <a:sym typeface="Times"/>
              </a:defRPr>
            </a:pPr>
            <a:r>
              <a:t>PCS(Pearson Correlation Similarity)</a:t>
            </a:r>
          </a:p>
          <a:p>
            <a:pPr marL="300789" indent="-300789" defTabSz="457200">
              <a:lnSpc>
                <a:spcPts val="5100"/>
              </a:lnSpc>
              <a:spcBef>
                <a:spcPts val="1200"/>
              </a:spcBef>
              <a:buFontTx/>
              <a:buChar char="•"/>
              <a:defRPr sz="3000">
                <a:latin typeface="Times"/>
                <a:ea typeface="Times"/>
                <a:cs typeface="Times"/>
                <a:sym typeface="Times"/>
              </a:defRPr>
            </a:pPr>
            <a:r>
              <a:t>K-Means clustering</a:t>
            </a:r>
          </a:p>
        </p:txBody>
      </p:sp>
      <p:sp>
        <p:nvSpPr>
          <p:cNvPr id="46"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Collaborative filtering"/>
          <p:cNvSpPr txBox="1"/>
          <p:nvPr>
            <p:ph type="title" idx="4294967295"/>
          </p:nvPr>
        </p:nvSpPr>
        <p:spPr>
          <a:xfrm>
            <a:off x="609600" y="274637"/>
            <a:ext cx="10972800" cy="1143001"/>
          </a:xfrm>
          <a:prstGeom prst="rect">
            <a:avLst/>
          </a:prstGeom>
        </p:spPr>
        <p:txBody>
          <a:bodyPr>
            <a:normAutofit fontScale="100000" lnSpcReduction="0"/>
          </a:bodyPr>
          <a:lstStyle>
            <a:lvl1pPr>
              <a:defRPr b="1">
                <a:latin typeface="Times New Roman"/>
                <a:ea typeface="Times New Roman"/>
                <a:cs typeface="Times New Roman"/>
                <a:sym typeface="Times New Roman"/>
              </a:defRPr>
            </a:lvl1pPr>
          </a:lstStyle>
          <a:p>
            <a:pPr/>
            <a:r>
              <a:t>Collaborative filtering</a:t>
            </a:r>
          </a:p>
        </p:txBody>
      </p:sp>
      <p:sp>
        <p:nvSpPr>
          <p:cNvPr id="49" name="Collaborative filtering methods are based on collecting and analysing a large amount of information on users’ behaviours, activities or preferences and predicting what users will like based on their similarity to other users.…"/>
          <p:cNvSpPr txBox="1"/>
          <p:nvPr>
            <p:ph type="body" idx="4294967295"/>
          </p:nvPr>
        </p:nvSpPr>
        <p:spPr>
          <a:xfrm>
            <a:off x="609600" y="1600200"/>
            <a:ext cx="10972800" cy="4525963"/>
          </a:xfrm>
          <a:prstGeom prst="rect">
            <a:avLst/>
          </a:prstGeom>
        </p:spPr>
        <p:txBody>
          <a:bodyPr>
            <a:normAutofit fontScale="100000" lnSpcReduction="0"/>
          </a:bodyPr>
          <a:lstStyle/>
          <a:p>
            <a:pPr>
              <a:buChar char="•"/>
              <a:defRPr>
                <a:latin typeface="Times New Roman"/>
                <a:ea typeface="Times New Roman"/>
                <a:cs typeface="Times New Roman"/>
                <a:sym typeface="Times New Roman"/>
              </a:defRPr>
            </a:pPr>
            <a:r>
              <a:t>Collaborative filtering methods are based on collecting and analysing a large amount of information on users’ behaviours, activities or preferences and predicting what users will like based on their similarity to other users. </a:t>
            </a:r>
          </a:p>
          <a:p>
            <a:pPr>
              <a:buChar char="•"/>
              <a:defRPr>
                <a:latin typeface="Times New Roman"/>
                <a:ea typeface="Times New Roman"/>
                <a:cs typeface="Times New Roman"/>
                <a:sym typeface="Times New Roman"/>
              </a:defRPr>
            </a:pPr>
            <a:r>
              <a:t>A key advantage of the collaborative filtering approach is that it does not rely on machine analysable content and therefore it is capable of accurately recommending complex items such as movies without requiring an "understanding" of the item itself</a:t>
            </a:r>
          </a:p>
        </p:txBody>
      </p:sp>
      <p:sp>
        <p:nvSpPr>
          <p:cNvPr id="50"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PCS(Pearson Correlation Similarity)"/>
          <p:cNvSpPr txBox="1"/>
          <p:nvPr>
            <p:ph type="title" idx="4294967295"/>
          </p:nvPr>
        </p:nvSpPr>
        <p:spPr>
          <a:xfrm>
            <a:off x="609600" y="274637"/>
            <a:ext cx="10972800" cy="1143001"/>
          </a:xfrm>
          <a:prstGeom prst="rect">
            <a:avLst/>
          </a:prstGeom>
        </p:spPr>
        <p:txBody>
          <a:bodyPr>
            <a:normAutofit fontScale="100000" lnSpcReduction="0"/>
          </a:bodyPr>
          <a:lstStyle>
            <a:lvl1pPr defTabSz="749808">
              <a:defRPr b="1" sz="3607">
                <a:latin typeface="Times New Roman"/>
                <a:ea typeface="Times New Roman"/>
                <a:cs typeface="Times New Roman"/>
                <a:sym typeface="Times New Roman"/>
              </a:defRPr>
            </a:lvl1pPr>
          </a:lstStyle>
          <a:p>
            <a:pPr/>
            <a:r>
              <a:t>PCS(Pearson Correlation Similarity)</a:t>
            </a:r>
          </a:p>
        </p:txBody>
      </p:sp>
      <p:sp>
        <p:nvSpPr>
          <p:cNvPr id="53" name="The similarity is measured using the rating preferences provided by the users.…"/>
          <p:cNvSpPr txBox="1"/>
          <p:nvPr>
            <p:ph type="body" idx="4294967295"/>
          </p:nvPr>
        </p:nvSpPr>
        <p:spPr>
          <a:xfrm>
            <a:off x="609600" y="1600200"/>
            <a:ext cx="10972800" cy="4525963"/>
          </a:xfrm>
          <a:prstGeom prst="rect">
            <a:avLst/>
          </a:prstGeom>
        </p:spPr>
        <p:txBody>
          <a:bodyPr>
            <a:normAutofit fontScale="100000" lnSpcReduction="0"/>
          </a:bodyPr>
          <a:lstStyle/>
          <a:p>
            <a:pPr>
              <a:buChar char="•"/>
              <a:defRPr>
                <a:latin typeface="Times New Roman"/>
                <a:ea typeface="Times New Roman"/>
                <a:cs typeface="Times New Roman"/>
                <a:sym typeface="Times New Roman"/>
              </a:defRPr>
            </a:pPr>
            <a:r>
              <a:t>The similarity is measured using the rating preferences provided by the users. </a:t>
            </a:r>
          </a:p>
          <a:p>
            <a:pPr>
              <a:buChar char="•"/>
              <a:defRPr>
                <a:latin typeface="Times New Roman"/>
                <a:ea typeface="Times New Roman"/>
                <a:cs typeface="Times New Roman"/>
                <a:sym typeface="Times New Roman"/>
              </a:defRPr>
            </a:pPr>
            <a:r>
              <a:t>In pearson correlation coefficient, the co-rated cases are isolated to make the correlation computation accurate. The pearson correlation coefficient for calculating the similarity between the user u and user v is defined as in </a:t>
            </a:r>
          </a:p>
        </p:txBody>
      </p:sp>
      <p:sp>
        <p:nvSpPr>
          <p:cNvPr id="54" name="Slide Number"/>
          <p:cNvSpPr txBox="1"/>
          <p:nvPr>
            <p:ph type="sldNum" sz="quarter" idx="2"/>
          </p:nvPr>
        </p:nvSpPr>
        <p:spPr>
          <a:xfrm>
            <a:off x="11402059" y="6401179"/>
            <a:ext cx="180341" cy="275467"/>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pic>
        <p:nvPicPr>
          <p:cNvPr id="55" name="Screenshot 2018-10-16 at 9.57.02 PM.png" descr="Screenshot 2018-10-16 at 9.57.02 PM.png"/>
          <p:cNvPicPr>
            <a:picLocks noChangeAspect="1"/>
          </p:cNvPicPr>
          <p:nvPr/>
        </p:nvPicPr>
        <p:blipFill>
          <a:blip r:embed="rId2">
            <a:extLst/>
          </a:blip>
          <a:stretch>
            <a:fillRect/>
          </a:stretch>
        </p:blipFill>
        <p:spPr>
          <a:xfrm>
            <a:off x="2316510" y="4572000"/>
            <a:ext cx="7558980" cy="18975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