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c4c7775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c4c777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c4c777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5c4c777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5c4c777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5c4c777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c4c777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5c4c777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cac80b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cac80b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cac80b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cac80b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c4c7775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c4c7775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ccac80b2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ccac80b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5c4c7775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5c4c7775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5c4c777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5c4c777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5c4c777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5c4c777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5c4c777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5c4c777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03475"/>
            <a:ext cx="8520600" cy="17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80"/>
              <a:t>EEOB 563 Final Project</a:t>
            </a:r>
            <a:endParaRPr b="1" sz="27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80"/>
              <a:t>Investigation of the Evolution of MutS Protein Family in Animals</a:t>
            </a:r>
            <a:endParaRPr b="1" sz="2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458725" y="3842325"/>
            <a:ext cx="21489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Mudith Ekanayake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04/29/2021</a:t>
            </a:r>
            <a:endParaRPr sz="18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MSH5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425" y="-135950"/>
            <a:ext cx="7011151" cy="53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97875" y="-293550"/>
            <a:ext cx="7621999" cy="58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MSH6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2100" y="-289600"/>
            <a:ext cx="7594139" cy="581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832" y="-71025"/>
            <a:ext cx="67355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constructed phylogenies cluster viral sequences and mtMutS of </a:t>
            </a:r>
            <a:r>
              <a:rPr i="1" lang="en"/>
              <a:t>Dendronephthya gigantea</a:t>
            </a:r>
            <a:r>
              <a:rPr lang="en"/>
              <a:t> together indicating that mtMutS does not belong to the MSH family and also it does not have a eukaryotic origin.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evidence for the hypothesis that octocoral mtMutS has originated due to a horizontal gene transfer (HGT) event from a large DNA virus.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prokaryotic MutS sequences which are more closely related to eukaryotic MSH2 than eukaryotic MSH2 related to other species.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an evidence for horizontal gene transfer event between bacteria and eukaryotic genomes.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studies are required to confirm these theories.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 Repair Pathways and MMR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8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5 </a:t>
            </a:r>
            <a:r>
              <a:rPr lang="en"/>
              <a:t>major</a:t>
            </a:r>
            <a:r>
              <a:rPr lang="en"/>
              <a:t> DNA repair pathways.</a:t>
            </a:r>
            <a:endParaRPr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mismatch repair (MMR)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base excision repair (BER)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nucleotide excision repair (NER)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homologous recombination (HR)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non-homologous end joining (NHEJ)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Mismatch repair (MMR)</a:t>
            </a:r>
            <a:r>
              <a:rPr lang="en"/>
              <a:t> is critical for maintaining genome stability.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Importance of MutS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6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MutS is incorporated in detecting mismatches in the sequences.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homologs of MutS including MutS1, MutS2 in bacteria and MSH 1 to 6 in eukaryotes.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MSH 2-6 will be selected for the analysis along with few reference sequences including mitochondrial MutS (mtMutS) from Octocorals (Dendronephthya gigantea).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6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any theories about the evolution of MutS protein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ctocoral mitochondrial MutS does not have a eukaryotic origin.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Eukaryotic MSH proteins have originated from a HGT event between bacteria and eukaryotes.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1876763" y="1363463"/>
            <a:ext cx="5390475" cy="3109488"/>
            <a:chOff x="2853325" y="1216538"/>
            <a:chExt cx="5390475" cy="3109488"/>
          </a:xfrm>
        </p:grpSpPr>
        <p:sp>
          <p:nvSpPr>
            <p:cNvPr id="80" name="Google Shape;80;p17"/>
            <p:cNvSpPr/>
            <p:nvPr/>
          </p:nvSpPr>
          <p:spPr>
            <a:xfrm>
              <a:off x="2853325" y="1221300"/>
              <a:ext cx="2994600" cy="344100"/>
            </a:xfrm>
            <a:prstGeom prst="rect">
              <a:avLst/>
            </a:prstGeom>
            <a:solidFill>
              <a:srgbClr val="D97AF7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Retrieving Data</a:t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2853325" y="1757250"/>
              <a:ext cx="2994600" cy="344100"/>
            </a:xfrm>
            <a:prstGeom prst="rect">
              <a:avLst/>
            </a:prstGeom>
            <a:solidFill>
              <a:srgbClr val="D97AF7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Aligning the Sequences</a:t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2853325" y="2309963"/>
              <a:ext cx="2994600" cy="344100"/>
            </a:xfrm>
            <a:prstGeom prst="rect">
              <a:avLst/>
            </a:prstGeom>
            <a:solidFill>
              <a:srgbClr val="D97AF7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Curating/Cleaning the Alignments</a:t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2853325" y="2862663"/>
              <a:ext cx="2994600" cy="344100"/>
            </a:xfrm>
            <a:prstGeom prst="rect">
              <a:avLst/>
            </a:prstGeom>
            <a:solidFill>
              <a:srgbClr val="D97AF7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Model Selection</a:t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2853325" y="3422288"/>
              <a:ext cx="2994600" cy="344100"/>
            </a:xfrm>
            <a:prstGeom prst="rect">
              <a:avLst/>
            </a:prstGeom>
            <a:solidFill>
              <a:srgbClr val="D97AF7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Phylogenetic Reconstruction</a:t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2853325" y="3981925"/>
              <a:ext cx="2994600" cy="344100"/>
            </a:xfrm>
            <a:prstGeom prst="rect">
              <a:avLst/>
            </a:prstGeom>
            <a:solidFill>
              <a:srgbClr val="D97AF7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Visualization</a:t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6153400" y="1216538"/>
              <a:ext cx="2090400" cy="344100"/>
            </a:xfrm>
            <a:prstGeom prst="rect">
              <a:avLst/>
            </a:prstGeom>
            <a:solidFill>
              <a:srgbClr val="68EC68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Public Databases/NCBI</a:t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6488212" y="1763200"/>
              <a:ext cx="1461000" cy="344100"/>
            </a:xfrm>
            <a:prstGeom prst="rect">
              <a:avLst/>
            </a:prstGeom>
            <a:solidFill>
              <a:srgbClr val="68EC68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MAFFT</a:t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6488213" y="2309850"/>
              <a:ext cx="1461000" cy="344100"/>
            </a:xfrm>
            <a:prstGeom prst="rect">
              <a:avLst/>
            </a:prstGeom>
            <a:solidFill>
              <a:srgbClr val="68EC68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TrimAl</a:t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6488213" y="3422300"/>
              <a:ext cx="1461000" cy="344100"/>
            </a:xfrm>
            <a:prstGeom prst="rect">
              <a:avLst/>
            </a:prstGeom>
            <a:solidFill>
              <a:srgbClr val="68EC68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RAxML-NG</a:t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6488213" y="3981925"/>
              <a:ext cx="1461000" cy="344100"/>
            </a:xfrm>
            <a:prstGeom prst="rect">
              <a:avLst/>
            </a:prstGeom>
            <a:solidFill>
              <a:srgbClr val="68EC68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figTree/</a:t>
              </a:r>
              <a:r>
                <a:rPr lang="en">
                  <a:solidFill>
                    <a:schemeClr val="dk1"/>
                  </a:solidFill>
                </a:rPr>
                <a:t>itol</a:t>
              </a:r>
              <a:endParaRPr/>
            </a:p>
          </p:txBody>
        </p:sp>
        <p:cxnSp>
          <p:nvCxnSpPr>
            <p:cNvPr id="91" name="Google Shape;91;p17"/>
            <p:cNvCxnSpPr>
              <a:stCxn id="80" idx="2"/>
              <a:endCxn id="81" idx="0"/>
            </p:cNvCxnSpPr>
            <p:nvPr/>
          </p:nvCxnSpPr>
          <p:spPr>
            <a:xfrm>
              <a:off x="4350625" y="1565400"/>
              <a:ext cx="0" cy="192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" name="Google Shape;92;p17"/>
            <p:cNvCxnSpPr>
              <a:stCxn id="81" idx="2"/>
              <a:endCxn id="82" idx="0"/>
            </p:cNvCxnSpPr>
            <p:nvPr/>
          </p:nvCxnSpPr>
          <p:spPr>
            <a:xfrm>
              <a:off x="4350625" y="2101350"/>
              <a:ext cx="0" cy="208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" name="Google Shape;93;p17"/>
            <p:cNvCxnSpPr>
              <a:stCxn id="82" idx="2"/>
              <a:endCxn id="83" idx="0"/>
            </p:cNvCxnSpPr>
            <p:nvPr/>
          </p:nvCxnSpPr>
          <p:spPr>
            <a:xfrm>
              <a:off x="4350625" y="2654063"/>
              <a:ext cx="0" cy="208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" name="Google Shape;94;p17"/>
            <p:cNvCxnSpPr>
              <a:stCxn id="83" idx="2"/>
              <a:endCxn id="84" idx="0"/>
            </p:cNvCxnSpPr>
            <p:nvPr/>
          </p:nvCxnSpPr>
          <p:spPr>
            <a:xfrm>
              <a:off x="4350625" y="3206763"/>
              <a:ext cx="0" cy="21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" name="Google Shape;95;p17"/>
            <p:cNvCxnSpPr>
              <a:endCxn id="85" idx="0"/>
            </p:cNvCxnSpPr>
            <p:nvPr/>
          </p:nvCxnSpPr>
          <p:spPr>
            <a:xfrm>
              <a:off x="4350625" y="3762625"/>
              <a:ext cx="0" cy="219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" name="Google Shape;96;p17"/>
            <p:cNvCxnSpPr>
              <a:stCxn id="80" idx="3"/>
              <a:endCxn id="86" idx="1"/>
            </p:cNvCxnSpPr>
            <p:nvPr/>
          </p:nvCxnSpPr>
          <p:spPr>
            <a:xfrm flipH="1" rot="10800000">
              <a:off x="5847925" y="1388550"/>
              <a:ext cx="305400" cy="4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7"/>
            <p:cNvCxnSpPr>
              <a:stCxn id="81" idx="3"/>
              <a:endCxn id="87" idx="1"/>
            </p:cNvCxnSpPr>
            <p:nvPr/>
          </p:nvCxnSpPr>
          <p:spPr>
            <a:xfrm>
              <a:off x="5847925" y="1929300"/>
              <a:ext cx="640200" cy="6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7"/>
            <p:cNvCxnSpPr>
              <a:stCxn id="82" idx="3"/>
              <a:endCxn id="88" idx="1"/>
            </p:cNvCxnSpPr>
            <p:nvPr/>
          </p:nvCxnSpPr>
          <p:spPr>
            <a:xfrm>
              <a:off x="5847925" y="2482013"/>
              <a:ext cx="64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7"/>
            <p:cNvCxnSpPr>
              <a:stCxn id="84" idx="3"/>
              <a:endCxn id="89" idx="1"/>
            </p:cNvCxnSpPr>
            <p:nvPr/>
          </p:nvCxnSpPr>
          <p:spPr>
            <a:xfrm>
              <a:off x="5847925" y="3594338"/>
              <a:ext cx="64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7"/>
            <p:cNvCxnSpPr>
              <a:stCxn id="85" idx="3"/>
              <a:endCxn id="90" idx="1"/>
            </p:cNvCxnSpPr>
            <p:nvPr/>
          </p:nvCxnSpPr>
          <p:spPr>
            <a:xfrm>
              <a:off x="5847925" y="4153975"/>
              <a:ext cx="64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01" name="Google Shape;101;p17"/>
          <p:cNvSpPr/>
          <p:nvPr/>
        </p:nvSpPr>
        <p:spPr>
          <a:xfrm>
            <a:off x="5497775" y="3017250"/>
            <a:ext cx="1461000" cy="344100"/>
          </a:xfrm>
          <a:prstGeom prst="rect">
            <a:avLst/>
          </a:prstGeom>
          <a:solidFill>
            <a:srgbClr val="68EC68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SMS</a:t>
            </a:r>
            <a:endParaRPr/>
          </a:p>
        </p:txBody>
      </p:sp>
      <p:cxnSp>
        <p:nvCxnSpPr>
          <p:cNvPr id="102" name="Google Shape;102;p17"/>
          <p:cNvCxnSpPr>
            <a:stCxn id="83" idx="3"/>
            <a:endCxn id="101" idx="1"/>
          </p:cNvCxnSpPr>
          <p:nvPr/>
        </p:nvCxnSpPr>
        <p:spPr>
          <a:xfrm>
            <a:off x="4871363" y="3181638"/>
            <a:ext cx="6264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LG+G+I+F was the best model for all the 5 MSH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RAxML-NG estimated maximum likelihood values and tree topologies for the best tree found.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viral sequences were clustered in one single clade including </a:t>
            </a:r>
            <a:r>
              <a:rPr i="1" lang="en"/>
              <a:t>Dendronephthya gigantea</a:t>
            </a:r>
            <a:r>
              <a:rPr lang="en"/>
              <a:t> mtMutS.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eukaryotic MSH2 proteins were incorporated in a clade with metagenome samples as well as bacteria.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MutS homolog reference sequences from Saccharomyces cerevisiae, Nematostella, and human were clustered together as expected.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MSH2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0826" y="-243350"/>
            <a:ext cx="7452299" cy="570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261" y="0"/>
            <a:ext cx="67164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MSH3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0075" y="-466325"/>
            <a:ext cx="8118675" cy="62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675" y="-466317"/>
            <a:ext cx="8118675" cy="621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MSH4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69075" y="-368888"/>
            <a:ext cx="7678522" cy="58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375" y="-579300"/>
            <a:ext cx="8227951" cy="630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