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cac80b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cac80b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cac80b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cac80b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cac80b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cac80b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03475"/>
            <a:ext cx="8520600" cy="17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EEOB 563 Final Project</a:t>
            </a:r>
            <a:endParaRPr b="1" sz="27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Investigation of the Evolution of MutS Protein Family in Animals</a:t>
            </a:r>
            <a:endParaRPr b="1" sz="2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58725" y="3842325"/>
            <a:ext cx="2148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Mudith Ekanayake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03/30/2021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Repair Pathways and MMR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8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5 </a:t>
            </a:r>
            <a:r>
              <a:rPr lang="en"/>
              <a:t>major</a:t>
            </a:r>
            <a:r>
              <a:rPr lang="en"/>
              <a:t> DNA repair pathways.</a:t>
            </a:r>
            <a:endParaRPr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mismatch repair (MMR)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base excision repair (BER)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nucleotide excision repair (NER)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homologous recombination (HR)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non-homologous end joining (NHEJ)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Mismatch repair (MMR)</a:t>
            </a:r>
            <a:r>
              <a:rPr lang="en"/>
              <a:t> is critical for maintaining genome stability.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Importance of MutS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6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MutS is incorporated in detecting mismatches in the sequences.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homologs of MutS including MutS1, MutS2 in bacteria and MSH 1 to 6 in eukaryotes.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MSH 2-6 and MutS2 will be selected for the analysis.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1876763" y="1363463"/>
            <a:ext cx="5390475" cy="3109488"/>
            <a:chOff x="2853325" y="1216538"/>
            <a:chExt cx="5390475" cy="3109488"/>
          </a:xfrm>
        </p:grpSpPr>
        <p:sp>
          <p:nvSpPr>
            <p:cNvPr id="74" name="Google Shape;74;p16"/>
            <p:cNvSpPr/>
            <p:nvPr/>
          </p:nvSpPr>
          <p:spPr>
            <a:xfrm>
              <a:off x="2853325" y="1221300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Retrieving Data</a:t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2853325" y="1757250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Aligning the Sequences</a:t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2853325" y="2309963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Curating/Cleaning the Alignments</a:t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2853325" y="2862663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Model Selection</a:t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2853325" y="3422288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Phylogenetic Reconstruction</a:t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2853325" y="3981925"/>
              <a:ext cx="2994600" cy="344100"/>
            </a:xfrm>
            <a:prstGeom prst="rect">
              <a:avLst/>
            </a:prstGeom>
            <a:solidFill>
              <a:srgbClr val="D97AF7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Visualization</a:t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153400" y="1216538"/>
              <a:ext cx="20904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Public Databases/NCBI</a:t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6488212" y="1763200"/>
              <a:ext cx="14610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MAFFT</a:t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6488213" y="2309850"/>
              <a:ext cx="14610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TrimAl/GBlocks</a:t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488213" y="3422300"/>
              <a:ext cx="14610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RAxML-NG</a:t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488213" y="3981925"/>
              <a:ext cx="1461000" cy="344100"/>
            </a:xfrm>
            <a:prstGeom prst="rect">
              <a:avLst/>
            </a:prstGeom>
            <a:solidFill>
              <a:srgbClr val="68EC68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itol</a:t>
              </a:r>
              <a:endParaRPr/>
            </a:p>
          </p:txBody>
        </p:sp>
        <p:cxnSp>
          <p:nvCxnSpPr>
            <p:cNvPr id="85" name="Google Shape;85;p16"/>
            <p:cNvCxnSpPr>
              <a:stCxn id="74" idx="2"/>
              <a:endCxn id="75" idx="0"/>
            </p:cNvCxnSpPr>
            <p:nvPr/>
          </p:nvCxnSpPr>
          <p:spPr>
            <a:xfrm>
              <a:off x="4350625" y="1565400"/>
              <a:ext cx="0" cy="192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6"/>
            <p:cNvCxnSpPr>
              <a:stCxn id="75" idx="2"/>
              <a:endCxn id="76" idx="0"/>
            </p:cNvCxnSpPr>
            <p:nvPr/>
          </p:nvCxnSpPr>
          <p:spPr>
            <a:xfrm>
              <a:off x="4350625" y="2101350"/>
              <a:ext cx="0" cy="208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6"/>
            <p:cNvCxnSpPr>
              <a:stCxn id="76" idx="2"/>
              <a:endCxn id="77" idx="0"/>
            </p:cNvCxnSpPr>
            <p:nvPr/>
          </p:nvCxnSpPr>
          <p:spPr>
            <a:xfrm>
              <a:off x="4350625" y="2654063"/>
              <a:ext cx="0" cy="208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6"/>
            <p:cNvCxnSpPr>
              <a:stCxn id="77" idx="2"/>
              <a:endCxn id="78" idx="0"/>
            </p:cNvCxnSpPr>
            <p:nvPr/>
          </p:nvCxnSpPr>
          <p:spPr>
            <a:xfrm>
              <a:off x="4350625" y="3206763"/>
              <a:ext cx="0" cy="21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6"/>
            <p:cNvCxnSpPr>
              <a:endCxn id="79" idx="0"/>
            </p:cNvCxnSpPr>
            <p:nvPr/>
          </p:nvCxnSpPr>
          <p:spPr>
            <a:xfrm>
              <a:off x="4350625" y="3762625"/>
              <a:ext cx="0" cy="219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6"/>
            <p:cNvCxnSpPr>
              <a:stCxn id="74" idx="3"/>
              <a:endCxn id="80" idx="1"/>
            </p:cNvCxnSpPr>
            <p:nvPr/>
          </p:nvCxnSpPr>
          <p:spPr>
            <a:xfrm flipH="1" rot="10800000">
              <a:off x="5847925" y="1388550"/>
              <a:ext cx="305400" cy="4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6"/>
            <p:cNvCxnSpPr>
              <a:stCxn id="75" idx="3"/>
              <a:endCxn id="81" idx="1"/>
            </p:cNvCxnSpPr>
            <p:nvPr/>
          </p:nvCxnSpPr>
          <p:spPr>
            <a:xfrm>
              <a:off x="5847925" y="1929300"/>
              <a:ext cx="640200" cy="6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6"/>
            <p:cNvCxnSpPr>
              <a:stCxn id="76" idx="3"/>
              <a:endCxn id="82" idx="1"/>
            </p:cNvCxnSpPr>
            <p:nvPr/>
          </p:nvCxnSpPr>
          <p:spPr>
            <a:xfrm>
              <a:off x="5847925" y="2482013"/>
              <a:ext cx="64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6"/>
            <p:cNvCxnSpPr>
              <a:stCxn id="78" idx="3"/>
              <a:endCxn id="83" idx="1"/>
            </p:cNvCxnSpPr>
            <p:nvPr/>
          </p:nvCxnSpPr>
          <p:spPr>
            <a:xfrm>
              <a:off x="5847925" y="3594338"/>
              <a:ext cx="64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6"/>
            <p:cNvCxnSpPr>
              <a:stCxn id="79" idx="3"/>
              <a:endCxn id="84" idx="1"/>
            </p:cNvCxnSpPr>
            <p:nvPr/>
          </p:nvCxnSpPr>
          <p:spPr>
            <a:xfrm>
              <a:off x="5847925" y="4153975"/>
              <a:ext cx="64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