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CEA685C-3E2D-48A4-9317-BA5CAE88141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9DA63DE-2A7C-4A59-901C-C788169F2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33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685C-3E2D-48A4-9317-BA5CAE88141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63DE-2A7C-4A59-901C-C788169F2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52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685C-3E2D-48A4-9317-BA5CAE88141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63DE-2A7C-4A59-901C-C788169F2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6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685C-3E2D-48A4-9317-BA5CAE88141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63DE-2A7C-4A59-901C-C788169F2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70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685C-3E2D-48A4-9317-BA5CAE88141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63DE-2A7C-4A59-901C-C788169F2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64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685C-3E2D-48A4-9317-BA5CAE88141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63DE-2A7C-4A59-901C-C788169F2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81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685C-3E2D-48A4-9317-BA5CAE88141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63DE-2A7C-4A59-901C-C788169F2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62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685C-3E2D-48A4-9317-BA5CAE88141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63DE-2A7C-4A59-901C-C788169F2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92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685C-3E2D-48A4-9317-BA5CAE88141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A63DE-2A7C-4A59-901C-C788169F2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79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685C-3E2D-48A4-9317-BA5CAE88141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9DA63DE-2A7C-4A59-901C-C788169F2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40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CEA685C-3E2D-48A4-9317-BA5CAE88141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9DA63DE-2A7C-4A59-901C-C788169F2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881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CEA685C-3E2D-48A4-9317-BA5CAE88141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9DA63DE-2A7C-4A59-901C-C788169F2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81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ABDE-6AF5-4304-8D9C-559136ADF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3" y="770467"/>
            <a:ext cx="11059889" cy="3352800"/>
          </a:xfrm>
        </p:spPr>
        <p:txBody>
          <a:bodyPr/>
          <a:lstStyle/>
          <a:p>
            <a:pPr algn="ctr"/>
            <a:r>
              <a:rPr lang="en-IN" dirty="0"/>
              <a:t>UNICORN-INMOBI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ED051-17C2-4803-9C67-4BCA530F1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1059890" cy="1645920"/>
          </a:xfrm>
        </p:spPr>
        <p:txBody>
          <a:bodyPr/>
          <a:lstStyle/>
          <a:p>
            <a:pPr algn="ctr"/>
            <a:r>
              <a:rPr lang="en-IN" dirty="0"/>
              <a:t>GROUP NUMBER-9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17737-6895-4AFA-A6CD-C9A50BC5F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261" y="1203907"/>
            <a:ext cx="4375478" cy="124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15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8FF4-AAB5-411A-8572-2E594AED7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692458"/>
            <a:ext cx="10753725" cy="50854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4000" dirty="0">
                <a:solidFill>
                  <a:srgbClr val="00B0F0"/>
                </a:solidFill>
              </a:rPr>
              <a:t>Value Prepositions-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1. To Engage consumers through mobile advertising.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2. To discover new products and services by providing contextual and personalized      ad experiences on mobile devices.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3. To enable consumers and businesses to make smarter decisions.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4. The platform analyses trends in consumer usage of the app.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5. Enabling it to customize recommendations for retailers’ products and services.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A4B7F-44BB-43B4-A5E4-65445E931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717" y="4152037"/>
            <a:ext cx="3832565" cy="25550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C6DFF7-5465-47CE-82F0-BC3198F047DE}"/>
              </a:ext>
            </a:extLst>
          </p:cNvPr>
          <p:cNvSpPr/>
          <p:nvPr/>
        </p:nvSpPr>
        <p:spPr>
          <a:xfrm flipH="1">
            <a:off x="6580743" y="4721659"/>
            <a:ext cx="1160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old logo </a:t>
            </a:r>
          </a:p>
        </p:txBody>
      </p:sp>
    </p:spTree>
    <p:extLst>
      <p:ext uri="{BB962C8B-B14F-4D97-AF65-F5344CB8AC3E}">
        <p14:creationId xmlns:p14="http://schemas.microsoft.com/office/powerpoint/2010/main" val="166154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82C4-775C-4D00-8EB3-186585899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381740"/>
            <a:ext cx="10753725" cy="5396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4000" dirty="0">
                <a:solidFill>
                  <a:srgbClr val="00B0F0"/>
                </a:solidFill>
              </a:rPr>
              <a:t>Key Partners-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1. Partnership with more than 30000 apps and websites(publishers).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2. It acquired </a:t>
            </a:r>
            <a:r>
              <a:rPr lang="en-IN" dirty="0" err="1">
                <a:solidFill>
                  <a:schemeClr val="tx1"/>
                </a:solidFill>
              </a:rPr>
              <a:t>AerServ</a:t>
            </a:r>
            <a:r>
              <a:rPr lang="en-IN" dirty="0">
                <a:solidFill>
                  <a:schemeClr val="tx1"/>
                </a:solidFill>
              </a:rPr>
              <a:t> a programmatic and network company.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3. Other acquisitions include </a:t>
            </a:r>
            <a:r>
              <a:rPr lang="en-IN" dirty="0" err="1">
                <a:solidFill>
                  <a:schemeClr val="tx1"/>
                </a:solidFill>
              </a:rPr>
              <a:t>Metaflow</a:t>
            </a:r>
            <a:r>
              <a:rPr lang="en-IN" dirty="0">
                <a:solidFill>
                  <a:schemeClr val="tx1"/>
                </a:solidFill>
              </a:rPr>
              <a:t> Solutions and Overlay Media.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4. Softbank Capital and Kleiner Perkins Caufield as an investors.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5. Independent mobile attribution platforms(TUNE, </a:t>
            </a:r>
            <a:r>
              <a:rPr lang="en-IN" dirty="0" err="1">
                <a:solidFill>
                  <a:schemeClr val="tx1"/>
                </a:solidFill>
              </a:rPr>
              <a:t>kochava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dirty="0" err="1">
                <a:solidFill>
                  <a:schemeClr val="tx1"/>
                </a:solidFill>
              </a:rPr>
              <a:t>Appsflayer</a:t>
            </a:r>
            <a:r>
              <a:rPr lang="en-IN" dirty="0">
                <a:solidFill>
                  <a:schemeClr val="tx1"/>
                </a:solidFill>
              </a:rPr>
              <a:t>, TalkingData, </a:t>
            </a:r>
            <a:r>
              <a:rPr lang="en-IN" dirty="0" err="1">
                <a:solidFill>
                  <a:schemeClr val="tx1"/>
                </a:solidFill>
              </a:rPr>
              <a:t>Apsalar</a:t>
            </a:r>
            <a:r>
              <a:rPr lang="en-IN" dirty="0">
                <a:solidFill>
                  <a:schemeClr val="tx1"/>
                </a:solidFill>
              </a:rPr>
              <a:t>,  Adjust and </a:t>
            </a:r>
            <a:r>
              <a:rPr lang="en-IN" dirty="0" err="1">
                <a:solidFill>
                  <a:schemeClr val="tx1"/>
                </a:solidFill>
              </a:rPr>
              <a:t>AdMaster</a:t>
            </a:r>
            <a:r>
              <a:rPr lang="en-IN" dirty="0">
                <a:solidFill>
                  <a:schemeClr val="tx1"/>
                </a:solidFill>
              </a:rPr>
              <a:t>).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6. The company has strategic partnership with TalkingData.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23821-81B4-4977-8EB5-13AE214DE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946" y="4572190"/>
            <a:ext cx="4060054" cy="2285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F2B57A-3854-4170-A0D4-E89E2FAD8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8" y="4683138"/>
            <a:ext cx="5885895" cy="206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4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0384D-B961-40EC-9546-5F7C00FCD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559293"/>
            <a:ext cx="10753725" cy="59214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4000" dirty="0">
                <a:solidFill>
                  <a:srgbClr val="00B0F0"/>
                </a:solidFill>
              </a:rPr>
              <a:t>Key Resources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1. Mobile Advertising platform.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2. Information such as location and app interests to deliver ads that align with a user’s interest.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3. Footprint extension extended to 700 million smartphone owners worldwide.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4. Cloud-based architectures to simplify advertising.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5. Software features(gaming, social, news, entertainment, sentiment analysis, big-data, user behaviour).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6. Funding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7. Engineering.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8. Sales/Marketing.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9. Customer Service.</a:t>
            </a:r>
          </a:p>
        </p:txBody>
      </p:sp>
    </p:spTree>
    <p:extLst>
      <p:ext uri="{BB962C8B-B14F-4D97-AF65-F5344CB8AC3E}">
        <p14:creationId xmlns:p14="http://schemas.microsoft.com/office/powerpoint/2010/main" val="738742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E02E9-C35C-4752-B314-537635D48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23" y="266330"/>
            <a:ext cx="10753725" cy="61788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4000" dirty="0">
                <a:solidFill>
                  <a:srgbClr val="00B0F0"/>
                </a:solidFill>
              </a:rPr>
              <a:t>Customer Segments-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</a:t>
            </a:r>
            <a:r>
              <a:rPr lang="en-IN" dirty="0">
                <a:solidFill>
                  <a:schemeClr val="tx1"/>
                </a:solidFill>
              </a:rPr>
              <a:t>1. Retailers- The company enables retailers to creatively promote their stores in apps so that consumers can discover.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2. Brands- The company enables brands to understand consumer perceptions of their message by using </a:t>
            </a:r>
            <a:r>
              <a:rPr lang="en-IN" dirty="0" err="1">
                <a:solidFill>
                  <a:schemeClr val="tx1"/>
                </a:solidFill>
              </a:rPr>
              <a:t>Miip’s</a:t>
            </a:r>
            <a:r>
              <a:rPr lang="en-IN" dirty="0">
                <a:solidFill>
                  <a:schemeClr val="tx1"/>
                </a:solidFill>
              </a:rPr>
              <a:t> sentiment analysis feature.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3. Developers- The company enables developers to embed </a:t>
            </a:r>
            <a:r>
              <a:rPr lang="en-IN" dirty="0" err="1">
                <a:solidFill>
                  <a:schemeClr val="tx1"/>
                </a:solidFill>
              </a:rPr>
              <a:t>Miip</a:t>
            </a:r>
            <a:r>
              <a:rPr lang="en-IN" dirty="0">
                <a:solidFill>
                  <a:schemeClr val="tx1"/>
                </a:solidFill>
              </a:rPr>
              <a:t> in their apps so they can promote can promote and monetize them.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506614-EED2-4B10-85B8-749F3E61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160" y="3496045"/>
            <a:ext cx="61436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5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80EB0-D927-43A1-A8B7-4097EFD50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399496"/>
            <a:ext cx="10753725" cy="53783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4000" dirty="0">
                <a:solidFill>
                  <a:srgbClr val="00B0F0"/>
                </a:solidFill>
              </a:rPr>
              <a:t>Channels-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1. Website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2. Free Phone consultations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3. Events such as conferences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4. Videos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5. White Papers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6. Webinars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7. Presentations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8. Social Media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6955A-493D-4851-B0A5-26FC26EA8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495" y="1399731"/>
            <a:ext cx="5124940" cy="382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25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1C813-4A80-46B5-8A06-3CFFD3006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346230"/>
            <a:ext cx="10753725" cy="54316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4000" dirty="0">
                <a:solidFill>
                  <a:srgbClr val="00B0F0"/>
                </a:solidFill>
              </a:rPr>
              <a:t> Customer Relationship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1. Brand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2. Design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3. Less intrusive product and more user-friendly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4. Customization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5. Self-service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6. Automation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7. Real-time data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8. Contextual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9. Relevant and curated </a:t>
            </a:r>
            <a:r>
              <a:rPr lang="en-IN" dirty="0" err="1">
                <a:solidFill>
                  <a:schemeClr val="tx1"/>
                </a:solidFill>
              </a:rPr>
              <a:t>recommedetions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9E5C1-4CAA-4E4A-8215-7CB395C84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524" y="1601844"/>
            <a:ext cx="5045476" cy="317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60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4A2F1-68B4-4C35-BFFA-6ECBE9E9F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417250"/>
            <a:ext cx="10753725" cy="53606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4000" dirty="0">
                <a:solidFill>
                  <a:srgbClr val="00B0F0"/>
                </a:solidFill>
              </a:rPr>
              <a:t>Revenue Streams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</a:t>
            </a:r>
            <a:r>
              <a:rPr lang="en-IN" dirty="0">
                <a:solidFill>
                  <a:schemeClr val="tx1"/>
                </a:solidFill>
              </a:rPr>
              <a:t>1. Platform fees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2. Advertising fees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3. CPC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4. Enterprise product sales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5. It takes money from advertising ( who want to reach certain kind of users)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C9355-72BD-4A32-9480-70F704029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59" y="3982698"/>
            <a:ext cx="2313281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85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E80C3-69F2-48F2-B15C-C3E166025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727969"/>
            <a:ext cx="10753725" cy="57527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4000" dirty="0">
                <a:solidFill>
                  <a:srgbClr val="00B0F0"/>
                </a:solidFill>
              </a:rPr>
              <a:t>Key Activities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1. Platform development and maintenance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2. Management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3. Advertising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4. Media buying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5. Report Writing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6. Sales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7. Technology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8. Business Development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9. Teamwork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10. Digital Media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000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425F7-549F-4C14-92B6-C0D8BE5C4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443884"/>
            <a:ext cx="10753725" cy="53339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4000" dirty="0">
                <a:solidFill>
                  <a:srgbClr val="00B0F0"/>
                </a:solidFill>
              </a:rPr>
              <a:t> Cost Structure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1. It pays a fraction of it to publishers (website/apps) to show the advertiser ads to the end users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2. Research and development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3. Heavy investment in technology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4. Marketing and sales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5. Help support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6. IT operations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7. Partnerships and Agreements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D2C4E-C0BD-4BEB-8BC5-431A20ECF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0081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4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6FAE-8467-460A-A17E-61CABFC3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The Mobile Ads Market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AC8F9-B930-4DE6-A7B8-D313172AC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35" y="2011363"/>
            <a:ext cx="7581529" cy="434710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F41B56-CD45-4E68-9CCC-312036DDB44C}"/>
              </a:ext>
            </a:extLst>
          </p:cNvPr>
          <p:cNvSpPr/>
          <p:nvPr/>
        </p:nvSpPr>
        <p:spPr>
          <a:xfrm>
            <a:off x="8871832" y="6358467"/>
            <a:ext cx="1972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Source-media.com</a:t>
            </a:r>
          </a:p>
        </p:txBody>
      </p:sp>
    </p:spTree>
    <p:extLst>
      <p:ext uri="{BB962C8B-B14F-4D97-AF65-F5344CB8AC3E}">
        <p14:creationId xmlns:p14="http://schemas.microsoft.com/office/powerpoint/2010/main" val="209359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7948-623A-4618-BBD4-52FEB0E6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PRESENTED BY-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77C8-1E1A-47AE-963B-127C65F3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1.Prathamesh Ugale (Group Leader)</a:t>
            </a:r>
          </a:p>
          <a:p>
            <a:r>
              <a:rPr lang="en-IN" dirty="0"/>
              <a:t>2.Shakti Prasad</a:t>
            </a:r>
          </a:p>
          <a:p>
            <a:r>
              <a:rPr lang="en-IN" dirty="0"/>
              <a:t>3.Amit Modi</a:t>
            </a:r>
          </a:p>
          <a:p>
            <a:r>
              <a:rPr lang="en-IN" dirty="0"/>
              <a:t>4.Mudit Kumar</a:t>
            </a:r>
          </a:p>
          <a:p>
            <a:r>
              <a:rPr lang="en-IN" dirty="0"/>
              <a:t>5.Yashvi Jain</a:t>
            </a:r>
          </a:p>
          <a:p>
            <a:r>
              <a:rPr lang="en-IN" dirty="0"/>
              <a:t>6.Kshitij Chaudhari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20A03-514A-4138-82B6-3278F3E2A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75" y="1765777"/>
            <a:ext cx="6143625" cy="354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18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E773-6B25-4A45-85D9-86EC2514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Characteristics of </a:t>
            </a:r>
            <a:r>
              <a:rPr lang="en-IN" dirty="0" err="1"/>
              <a:t>Inmobi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FCE9-B1B0-44DC-A8C5-6478F20AF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Largest independent mobile ad network </a:t>
            </a:r>
          </a:p>
          <a:p>
            <a:r>
              <a:rPr lang="en-IN" dirty="0"/>
              <a:t>2. 1 Billion monthly unique ad </a:t>
            </a:r>
            <a:r>
              <a:rPr lang="en-IN" dirty="0" err="1"/>
              <a:t>impresssions</a:t>
            </a:r>
            <a:r>
              <a:rPr lang="en-IN" dirty="0"/>
              <a:t> </a:t>
            </a:r>
          </a:p>
          <a:p>
            <a:r>
              <a:rPr lang="en-IN" dirty="0"/>
              <a:t>3.  Live in 165+ countries</a:t>
            </a:r>
          </a:p>
        </p:txBody>
      </p:sp>
    </p:spTree>
    <p:extLst>
      <p:ext uri="{BB962C8B-B14F-4D97-AF65-F5344CB8AC3E}">
        <p14:creationId xmlns:p14="http://schemas.microsoft.com/office/powerpoint/2010/main" val="18576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8C7E-716D-4113-AFB9-B9135B6C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2512A-1149-4658-BFCC-EBA4E86BD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46787"/>
          </a:xfrm>
        </p:spPr>
        <p:txBody>
          <a:bodyPr>
            <a:normAutofit/>
          </a:bodyPr>
          <a:lstStyle/>
          <a:p>
            <a:r>
              <a:rPr lang="en-IN" dirty="0"/>
              <a:t>Formerly – </a:t>
            </a:r>
            <a:r>
              <a:rPr lang="en-IN" dirty="0" err="1"/>
              <a:t>mKhoj</a:t>
            </a:r>
            <a:endParaRPr lang="en-IN" dirty="0"/>
          </a:p>
          <a:p>
            <a:r>
              <a:rPr lang="en-IN" dirty="0"/>
              <a:t>Founded – 2007</a:t>
            </a:r>
          </a:p>
          <a:p>
            <a:r>
              <a:rPr lang="en-IN" dirty="0"/>
              <a:t>Founder – 1.Naveen Tewari</a:t>
            </a:r>
          </a:p>
          <a:p>
            <a:r>
              <a:rPr lang="en-IN" dirty="0"/>
              <a:t>                   2.Mohit Saxena</a:t>
            </a:r>
          </a:p>
          <a:p>
            <a:r>
              <a:rPr lang="en-IN" dirty="0"/>
              <a:t>                   3.Amit Gupta</a:t>
            </a:r>
          </a:p>
          <a:p>
            <a:r>
              <a:rPr lang="en-IN" dirty="0"/>
              <a:t>                   4.Abhay Singhal</a:t>
            </a:r>
          </a:p>
          <a:p>
            <a:r>
              <a:rPr lang="en-IN" dirty="0"/>
              <a:t>Industry – Internet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             Founders of </a:t>
            </a:r>
            <a:r>
              <a:rPr lang="en-IN" dirty="0" err="1"/>
              <a:t>Inmobi</a:t>
            </a:r>
            <a:r>
              <a:rPr lang="en-IN" dirty="0"/>
              <a:t>  (source-</a:t>
            </a:r>
            <a:r>
              <a:rPr lang="en-IN" dirty="0" err="1"/>
              <a:t>glassdoor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1A97F-6172-419B-9823-BBBEBAECE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89" y="1793659"/>
            <a:ext cx="6002566" cy="398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7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9D2A-20D0-48A0-87EE-43CB17555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3406642"/>
          </a:xfrm>
        </p:spPr>
        <p:txBody>
          <a:bodyPr>
            <a:normAutofit/>
          </a:bodyPr>
          <a:lstStyle/>
          <a:p>
            <a:pPr algn="ctr"/>
            <a:r>
              <a:rPr lang="en-IN" sz="9600" dirty="0"/>
              <a:t>SWOT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5D3A2-F1A6-45B8-9DAC-1AE7A5F1E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205" y="2807625"/>
            <a:ext cx="6225589" cy="355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2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4BCDF5-E32C-4B0C-B2CF-778B5FA2B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417250"/>
            <a:ext cx="10753725" cy="5360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>
                <a:solidFill>
                  <a:srgbClr val="00B0F0"/>
                </a:solidFill>
              </a:rPr>
              <a:t>Strength-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wide product portfolio can allow the </a:t>
            </a:r>
            <a:r>
              <a:rPr lang="en-US" dirty="0" err="1"/>
              <a:t>organisation</a:t>
            </a:r>
            <a:r>
              <a:rPr lang="en-US" dirty="0"/>
              <a:t> to expand the customer base and offset the losses from one product category with benefits obtained from the other.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wide product portfolio can allow the </a:t>
            </a:r>
            <a:r>
              <a:rPr lang="en-US" dirty="0" err="1"/>
              <a:t>organisation</a:t>
            </a:r>
            <a:r>
              <a:rPr lang="en-US" dirty="0"/>
              <a:t> to expand the customer base and offset the losses from one product category with benefits obtained from the other.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wide product portfolio can allow the </a:t>
            </a:r>
            <a:r>
              <a:rPr lang="en-US" dirty="0" err="1"/>
              <a:t>organisation</a:t>
            </a:r>
            <a:r>
              <a:rPr lang="en-US" dirty="0"/>
              <a:t> to expand the customer base and offset the losses from one product category with benefits obtained from the other.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Workplace diversity can also act as a major business strength, particularly when the organization intends to operate in the international market.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2986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6B713-95E6-44E6-A2F2-5174C10E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426128"/>
            <a:ext cx="10753725" cy="5351737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B0F0"/>
                </a:solidFill>
              </a:rPr>
              <a:t>Weakness-</a:t>
            </a:r>
          </a:p>
          <a:p>
            <a:r>
              <a:rPr lang="en-IN" dirty="0">
                <a:solidFill>
                  <a:schemeClr val="tx1"/>
                </a:solidFill>
              </a:rPr>
              <a:t>1.</a:t>
            </a:r>
            <a:r>
              <a:rPr lang="en-US" dirty="0"/>
              <a:t> Insufficient budget for the marketing and promotion activities weakens the firms’ ability to expand the customer base and encourage repeat purchase.</a:t>
            </a:r>
          </a:p>
          <a:p>
            <a:r>
              <a:rPr lang="en-US" dirty="0">
                <a:solidFill>
                  <a:schemeClr val="tx1"/>
                </a:solidFill>
              </a:rPr>
              <a:t>2.</a:t>
            </a:r>
            <a:r>
              <a:rPr lang="en-US" dirty="0"/>
              <a:t> The inability to understand customers’ needs and expectations lead to an ineffective strategic decision-making process. With this weakness, the </a:t>
            </a:r>
            <a:r>
              <a:rPr lang="en-US" dirty="0" err="1"/>
              <a:t>organisation</a:t>
            </a:r>
            <a:r>
              <a:rPr lang="en-US" dirty="0"/>
              <a:t> may not be able to identify the potential improvement seeking areas in product/service mix.</a:t>
            </a:r>
          </a:p>
          <a:p>
            <a:r>
              <a:rPr lang="en-US" dirty="0">
                <a:solidFill>
                  <a:schemeClr val="tx1"/>
                </a:solidFill>
              </a:rPr>
              <a:t>3. </a:t>
            </a:r>
            <a:r>
              <a:rPr lang="en-US" dirty="0"/>
              <a:t>The prices charged by the business may not be perceived as justified when compared to the product/service characteristics. It indicates the need to revise the pricing strategy.</a:t>
            </a:r>
          </a:p>
          <a:p>
            <a:r>
              <a:rPr lang="en-US" dirty="0">
                <a:solidFill>
                  <a:schemeClr val="tx1"/>
                </a:solidFill>
              </a:rPr>
              <a:t>4. </a:t>
            </a:r>
            <a:r>
              <a:rPr lang="en-US" dirty="0"/>
              <a:t>The </a:t>
            </a:r>
            <a:r>
              <a:rPr lang="en-US" dirty="0" err="1"/>
              <a:t>organisation</a:t>
            </a:r>
            <a:r>
              <a:rPr lang="en-US" dirty="0"/>
              <a:t> can draw the criticism from the environmentalists for its poor waste management practices and inability to integrate sustainability in business operations.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79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A2AC-820C-40C6-BB8D-3C8C5B02D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461639"/>
            <a:ext cx="10753725" cy="5761607"/>
          </a:xfrm>
        </p:spPr>
        <p:txBody>
          <a:bodyPr/>
          <a:lstStyle/>
          <a:p>
            <a:r>
              <a:rPr lang="en-IN" sz="4400" dirty="0">
                <a:solidFill>
                  <a:srgbClr val="00B0F0"/>
                </a:solidFill>
              </a:rPr>
              <a:t>Opportunities</a:t>
            </a:r>
          </a:p>
          <a:p>
            <a:r>
              <a:rPr lang="en-IN" dirty="0"/>
              <a:t>1.</a:t>
            </a:r>
            <a:r>
              <a:rPr lang="en-US" dirty="0"/>
              <a:t> The exponential growth in the population, and particularly in the existing or potential customer segments is a great growth opportunity for the business organization.</a:t>
            </a:r>
          </a:p>
          <a:p>
            <a:r>
              <a:rPr lang="en-US" dirty="0"/>
              <a:t>2. The changing customer needs, tastes and preferences can act as an opportunity if the business organization has good market knowledge.</a:t>
            </a:r>
          </a:p>
          <a:p>
            <a:r>
              <a:rPr lang="en-US" dirty="0"/>
              <a:t>3. The emergence of e-commerce and social media marketing as a trend can be a great opportunity for </a:t>
            </a:r>
            <a:r>
              <a:rPr lang="en-US" dirty="0" err="1"/>
              <a:t>InMobi</a:t>
            </a:r>
            <a:r>
              <a:rPr lang="en-US" dirty="0"/>
              <a:t> Reimagining Mobile Advertising if it can ensure strong online presence on different social networking sites.</a:t>
            </a:r>
          </a:p>
          <a:p>
            <a:r>
              <a:rPr lang="en-US" dirty="0"/>
              <a:t>4. The subsidies provided by the government and other policies to make the business environment more friendly is a positive external environmental factor for </a:t>
            </a:r>
            <a:r>
              <a:rPr lang="en-US" dirty="0" err="1"/>
              <a:t>InMobi</a:t>
            </a:r>
            <a:r>
              <a:rPr lang="en-US" dirty="0"/>
              <a:t> Reimagining Mobile Advertising.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77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197CA-5B92-443E-8008-FE9132ACD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585925"/>
            <a:ext cx="10753725" cy="5939161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B0F0"/>
                </a:solidFill>
              </a:rPr>
              <a:t>Threats</a:t>
            </a:r>
          </a:p>
          <a:p>
            <a:r>
              <a:rPr lang="en-IN" dirty="0"/>
              <a:t>1.</a:t>
            </a:r>
            <a:r>
              <a:rPr lang="en-US" dirty="0"/>
              <a:t> The changing regulatory framework and introduction of new stricter regulations impose a major threat to the </a:t>
            </a:r>
            <a:r>
              <a:rPr lang="en-US" dirty="0" err="1"/>
              <a:t>InMobi</a:t>
            </a:r>
            <a:r>
              <a:rPr lang="en-US" dirty="0"/>
              <a:t> Reimagining Mobile Advertising. It makes compliance with legal standards more complex and challenging for the business organization. Inability to comply with changed regulations raises the risk of expensive law suits.</a:t>
            </a:r>
          </a:p>
          <a:p>
            <a:r>
              <a:rPr lang="en-US" dirty="0"/>
              <a:t>2. The increasing number of direct and/or indirect competitors affects the organization's ability to sustain and expand the customer base.</a:t>
            </a:r>
          </a:p>
          <a:p>
            <a:r>
              <a:rPr lang="en-IN" dirty="0"/>
              <a:t>3.</a:t>
            </a:r>
            <a:r>
              <a:rPr lang="en-US" dirty="0"/>
              <a:t> The rise in inflation increases the cost of production and affects the business profitability.</a:t>
            </a:r>
          </a:p>
          <a:p>
            <a:r>
              <a:rPr lang="en-US" dirty="0"/>
              <a:t>4. The growing environmental sustainability trends act as a major threat when offered products/services are not environment friendly. It draws the negative publicity and criticism from the environmentalists and affects the brand image in a competitive market.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69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785A-9767-43FC-8133-18864AC20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68" y="330857"/>
            <a:ext cx="10772775" cy="3007148"/>
          </a:xfrm>
        </p:spPr>
        <p:txBody>
          <a:bodyPr>
            <a:normAutofit/>
          </a:bodyPr>
          <a:lstStyle/>
          <a:p>
            <a:pPr algn="ctr"/>
            <a:r>
              <a:rPr lang="en-IN" sz="7200" dirty="0"/>
              <a:t>Business Model Canvas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F5DE22-F6AA-4737-952E-D46829CDB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7" y="2623568"/>
            <a:ext cx="11641585" cy="342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1868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1037</TotalTime>
  <Words>1164</Words>
  <Application>Microsoft Office PowerPoint</Application>
  <PresentationFormat>Widescreen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 Light</vt:lpstr>
      <vt:lpstr>Wingdings</vt:lpstr>
      <vt:lpstr>Metropolitan</vt:lpstr>
      <vt:lpstr>UNICORN-INMOBI</vt:lpstr>
      <vt:lpstr>PRESENTED BY-</vt:lpstr>
      <vt:lpstr>History</vt:lpstr>
      <vt:lpstr>SWOT Analysis</vt:lpstr>
      <vt:lpstr>PowerPoint Presentation</vt:lpstr>
      <vt:lpstr>PowerPoint Presentation</vt:lpstr>
      <vt:lpstr>PowerPoint Presentation</vt:lpstr>
      <vt:lpstr>PowerPoint Presentation</vt:lpstr>
      <vt:lpstr>Business Model Canvas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Mobile Ads Market</vt:lpstr>
      <vt:lpstr>Characteristics of Inmobi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UNICORN-INMOBI</dc:title>
  <dc:creator>prathamesh ugale</dc:creator>
  <cp:lastModifiedBy>prathamesh ugale</cp:lastModifiedBy>
  <cp:revision>18</cp:revision>
  <dcterms:created xsi:type="dcterms:W3CDTF">2019-10-07T14:13:58Z</dcterms:created>
  <dcterms:modified xsi:type="dcterms:W3CDTF">2019-10-14T08:49:53Z</dcterms:modified>
</cp:coreProperties>
</file>