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781DA1-08EC-4100-BC1E-F8529C9CFA68}" type="datetimeFigureOut">
              <a:rPr lang="en-IN" smtClean="0"/>
              <a:t>30-07-2019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021824-2E73-4285-9CD7-77B53FBD92A4}" type="slidenum">
              <a:rPr lang="en-IN" smtClean="0"/>
              <a:t>‹#›</a:t>
            </a:fld>
            <a:endParaRPr lang="en-IN"/>
          </a:p>
        </p:txBody>
      </p:sp>
    </p:spTree>
    <p:extLst>
      <p:ext uri="{BB962C8B-B14F-4D97-AF65-F5344CB8AC3E}">
        <p14:creationId xmlns:p14="http://schemas.microsoft.com/office/powerpoint/2010/main" val="711634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781DA1-08EC-4100-BC1E-F8529C9CFA68}" type="datetimeFigureOut">
              <a:rPr lang="en-IN" smtClean="0"/>
              <a:t>30-07-2019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021824-2E73-4285-9CD7-77B53FBD92A4}" type="slidenum">
              <a:rPr lang="en-IN" smtClean="0"/>
              <a:t>‹#›</a:t>
            </a:fld>
            <a:endParaRPr lang="en-IN"/>
          </a:p>
        </p:txBody>
      </p:sp>
    </p:spTree>
    <p:extLst>
      <p:ext uri="{BB962C8B-B14F-4D97-AF65-F5344CB8AC3E}">
        <p14:creationId xmlns:p14="http://schemas.microsoft.com/office/powerpoint/2010/main" val="1333220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B781DA1-08EC-4100-BC1E-F8529C9CFA68}" type="datetimeFigureOut">
              <a:rPr lang="en-IN" smtClean="0"/>
              <a:t>30-07-2019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021824-2E73-4285-9CD7-77B53FBD92A4}" type="slidenum">
              <a:rPr lang="en-IN" smtClean="0"/>
              <a:t>‹#›</a:t>
            </a:fld>
            <a:endParaRPr lang="en-IN"/>
          </a:p>
        </p:txBody>
      </p:sp>
    </p:spTree>
    <p:extLst>
      <p:ext uri="{BB962C8B-B14F-4D97-AF65-F5344CB8AC3E}">
        <p14:creationId xmlns:p14="http://schemas.microsoft.com/office/powerpoint/2010/main" val="102260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B781DA1-08EC-4100-BC1E-F8529C9CFA68}" type="datetimeFigureOut">
              <a:rPr lang="en-IN" smtClean="0"/>
              <a:t>30-07-2019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021824-2E73-4285-9CD7-77B53FBD92A4}"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864379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781DA1-08EC-4100-BC1E-F8529C9CFA68}" type="datetimeFigureOut">
              <a:rPr lang="en-IN" smtClean="0"/>
              <a:t>30-07-2019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021824-2E73-4285-9CD7-77B53FBD92A4}" type="slidenum">
              <a:rPr lang="en-IN" smtClean="0"/>
              <a:t>‹#›</a:t>
            </a:fld>
            <a:endParaRPr lang="en-IN"/>
          </a:p>
        </p:txBody>
      </p:sp>
    </p:spTree>
    <p:extLst>
      <p:ext uri="{BB962C8B-B14F-4D97-AF65-F5344CB8AC3E}">
        <p14:creationId xmlns:p14="http://schemas.microsoft.com/office/powerpoint/2010/main" val="28568529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B781DA1-08EC-4100-BC1E-F8529C9CFA68}" type="datetimeFigureOut">
              <a:rPr lang="en-IN" smtClean="0"/>
              <a:t>30-07-2019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021824-2E73-4285-9CD7-77B53FBD92A4}" type="slidenum">
              <a:rPr lang="en-IN" smtClean="0"/>
              <a:t>‹#›</a:t>
            </a:fld>
            <a:endParaRPr lang="en-IN"/>
          </a:p>
        </p:txBody>
      </p:sp>
    </p:spTree>
    <p:extLst>
      <p:ext uri="{BB962C8B-B14F-4D97-AF65-F5344CB8AC3E}">
        <p14:creationId xmlns:p14="http://schemas.microsoft.com/office/powerpoint/2010/main" val="33732877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B781DA1-08EC-4100-BC1E-F8529C9CFA68}" type="datetimeFigureOut">
              <a:rPr lang="en-IN" smtClean="0"/>
              <a:t>30-07-2019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021824-2E73-4285-9CD7-77B53FBD92A4}" type="slidenum">
              <a:rPr lang="en-IN" smtClean="0"/>
              <a:t>‹#›</a:t>
            </a:fld>
            <a:endParaRPr lang="en-IN"/>
          </a:p>
        </p:txBody>
      </p:sp>
    </p:spTree>
    <p:extLst>
      <p:ext uri="{BB962C8B-B14F-4D97-AF65-F5344CB8AC3E}">
        <p14:creationId xmlns:p14="http://schemas.microsoft.com/office/powerpoint/2010/main" val="27612489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781DA1-08EC-4100-BC1E-F8529C9CFA68}" type="datetimeFigureOut">
              <a:rPr lang="en-IN" smtClean="0"/>
              <a:t>30-07-2019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021824-2E73-4285-9CD7-77B53FBD92A4}" type="slidenum">
              <a:rPr lang="en-IN" smtClean="0"/>
              <a:t>‹#›</a:t>
            </a:fld>
            <a:endParaRPr lang="en-IN"/>
          </a:p>
        </p:txBody>
      </p:sp>
    </p:spTree>
    <p:extLst>
      <p:ext uri="{BB962C8B-B14F-4D97-AF65-F5344CB8AC3E}">
        <p14:creationId xmlns:p14="http://schemas.microsoft.com/office/powerpoint/2010/main" val="259383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781DA1-08EC-4100-BC1E-F8529C9CFA68}" type="datetimeFigureOut">
              <a:rPr lang="en-IN" smtClean="0"/>
              <a:t>30-07-2019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021824-2E73-4285-9CD7-77B53FBD92A4}" type="slidenum">
              <a:rPr lang="en-IN" smtClean="0"/>
              <a:t>‹#›</a:t>
            </a:fld>
            <a:endParaRPr lang="en-IN"/>
          </a:p>
        </p:txBody>
      </p:sp>
    </p:spTree>
    <p:extLst>
      <p:ext uri="{BB962C8B-B14F-4D97-AF65-F5344CB8AC3E}">
        <p14:creationId xmlns:p14="http://schemas.microsoft.com/office/powerpoint/2010/main" val="3090715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B781DA1-08EC-4100-BC1E-F8529C9CFA68}" type="datetimeFigureOut">
              <a:rPr lang="en-IN" smtClean="0"/>
              <a:t>30-07-2019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021824-2E73-4285-9CD7-77B53FBD92A4}" type="slidenum">
              <a:rPr lang="en-IN" smtClean="0"/>
              <a:t>‹#›</a:t>
            </a:fld>
            <a:endParaRPr lang="en-IN"/>
          </a:p>
        </p:txBody>
      </p:sp>
    </p:spTree>
    <p:extLst>
      <p:ext uri="{BB962C8B-B14F-4D97-AF65-F5344CB8AC3E}">
        <p14:creationId xmlns:p14="http://schemas.microsoft.com/office/powerpoint/2010/main" val="2351184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781DA1-08EC-4100-BC1E-F8529C9CFA68}" type="datetimeFigureOut">
              <a:rPr lang="en-IN" smtClean="0"/>
              <a:t>30-07-2019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021824-2E73-4285-9CD7-77B53FBD92A4}" type="slidenum">
              <a:rPr lang="en-IN" smtClean="0"/>
              <a:t>‹#›</a:t>
            </a:fld>
            <a:endParaRPr lang="en-IN"/>
          </a:p>
        </p:txBody>
      </p:sp>
    </p:spTree>
    <p:extLst>
      <p:ext uri="{BB962C8B-B14F-4D97-AF65-F5344CB8AC3E}">
        <p14:creationId xmlns:p14="http://schemas.microsoft.com/office/powerpoint/2010/main" val="3952512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81DA1-08EC-4100-BC1E-F8529C9CFA68}" type="datetimeFigureOut">
              <a:rPr lang="en-IN" smtClean="0"/>
              <a:t>30-07-2019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021824-2E73-4285-9CD7-77B53FBD92A4}" type="slidenum">
              <a:rPr lang="en-IN" smtClean="0"/>
              <a:t>‹#›</a:t>
            </a:fld>
            <a:endParaRPr lang="en-IN"/>
          </a:p>
        </p:txBody>
      </p:sp>
    </p:spTree>
    <p:extLst>
      <p:ext uri="{BB962C8B-B14F-4D97-AF65-F5344CB8AC3E}">
        <p14:creationId xmlns:p14="http://schemas.microsoft.com/office/powerpoint/2010/main" val="3551517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781DA1-08EC-4100-BC1E-F8529C9CFA68}" type="datetimeFigureOut">
              <a:rPr lang="en-IN" smtClean="0"/>
              <a:t>30-07-2019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021824-2E73-4285-9CD7-77B53FBD92A4}" type="slidenum">
              <a:rPr lang="en-IN" smtClean="0"/>
              <a:t>‹#›</a:t>
            </a:fld>
            <a:endParaRPr lang="en-IN"/>
          </a:p>
        </p:txBody>
      </p:sp>
    </p:spTree>
    <p:extLst>
      <p:ext uri="{BB962C8B-B14F-4D97-AF65-F5344CB8AC3E}">
        <p14:creationId xmlns:p14="http://schemas.microsoft.com/office/powerpoint/2010/main" val="3402094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B781DA1-08EC-4100-BC1E-F8529C9CFA68}" type="datetimeFigureOut">
              <a:rPr lang="en-IN" smtClean="0"/>
              <a:t>30-07-2019</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2021824-2E73-4285-9CD7-77B53FBD92A4}" type="slidenum">
              <a:rPr lang="en-IN" smtClean="0"/>
              <a:t>‹#›</a:t>
            </a:fld>
            <a:endParaRPr lang="en-IN"/>
          </a:p>
        </p:txBody>
      </p:sp>
    </p:spTree>
    <p:extLst>
      <p:ext uri="{BB962C8B-B14F-4D97-AF65-F5344CB8AC3E}">
        <p14:creationId xmlns:p14="http://schemas.microsoft.com/office/powerpoint/2010/main" val="2071213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B781DA1-08EC-4100-BC1E-F8529C9CFA68}" type="datetimeFigureOut">
              <a:rPr lang="en-IN" smtClean="0"/>
              <a:t>30-07-2019</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2021824-2E73-4285-9CD7-77B53FBD92A4}" type="slidenum">
              <a:rPr lang="en-IN" smtClean="0"/>
              <a:t>‹#›</a:t>
            </a:fld>
            <a:endParaRPr lang="en-IN"/>
          </a:p>
        </p:txBody>
      </p:sp>
    </p:spTree>
    <p:extLst>
      <p:ext uri="{BB962C8B-B14F-4D97-AF65-F5344CB8AC3E}">
        <p14:creationId xmlns:p14="http://schemas.microsoft.com/office/powerpoint/2010/main" val="3109604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B781DA1-08EC-4100-BC1E-F8529C9CFA68}" type="datetimeFigureOut">
              <a:rPr lang="en-IN" smtClean="0"/>
              <a:t>30-07-2019</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2021824-2E73-4285-9CD7-77B53FBD92A4}" type="slidenum">
              <a:rPr lang="en-IN" smtClean="0"/>
              <a:t>‹#›</a:t>
            </a:fld>
            <a:endParaRPr lang="en-IN"/>
          </a:p>
        </p:txBody>
      </p:sp>
    </p:spTree>
    <p:extLst>
      <p:ext uri="{BB962C8B-B14F-4D97-AF65-F5344CB8AC3E}">
        <p14:creationId xmlns:p14="http://schemas.microsoft.com/office/powerpoint/2010/main" val="392800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781DA1-08EC-4100-BC1E-F8529C9CFA68}" type="datetimeFigureOut">
              <a:rPr lang="en-IN" smtClean="0"/>
              <a:t>30-07-2019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021824-2E73-4285-9CD7-77B53FBD92A4}" type="slidenum">
              <a:rPr lang="en-IN" smtClean="0"/>
              <a:t>‹#›</a:t>
            </a:fld>
            <a:endParaRPr lang="en-IN"/>
          </a:p>
        </p:txBody>
      </p:sp>
    </p:spTree>
    <p:extLst>
      <p:ext uri="{BB962C8B-B14F-4D97-AF65-F5344CB8AC3E}">
        <p14:creationId xmlns:p14="http://schemas.microsoft.com/office/powerpoint/2010/main" val="2603482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B781DA1-08EC-4100-BC1E-F8529C9CFA68}" type="datetimeFigureOut">
              <a:rPr lang="en-IN" smtClean="0"/>
              <a:t>30-07-2019</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2021824-2E73-4285-9CD7-77B53FBD92A4}" type="slidenum">
              <a:rPr lang="en-IN" smtClean="0"/>
              <a:t>‹#›</a:t>
            </a:fld>
            <a:endParaRPr lang="en-IN"/>
          </a:p>
        </p:txBody>
      </p:sp>
    </p:spTree>
    <p:extLst>
      <p:ext uri="{BB962C8B-B14F-4D97-AF65-F5344CB8AC3E}">
        <p14:creationId xmlns:p14="http://schemas.microsoft.com/office/powerpoint/2010/main" val="406033876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Samosa" TargetMode="External"/><Relationship Id="rId3" Type="http://schemas.openxmlformats.org/officeDocument/2006/relationships/hyperlink" Target="https://en.wikipedia.org/wiki/Spice" TargetMode="External"/><Relationship Id="rId7" Type="http://schemas.openxmlformats.org/officeDocument/2006/relationships/hyperlink" Target="https://en.wikipedia.org/wiki/Mughal_Empire" TargetMode="External"/><Relationship Id="rId2" Type="http://schemas.openxmlformats.org/officeDocument/2006/relationships/image" Target="../media/image6.jpg"/><Relationship Id="rId1" Type="http://schemas.openxmlformats.org/officeDocument/2006/relationships/slideLayout" Target="../slideLayouts/slideLayout8.xml"/><Relationship Id="rId6" Type="http://schemas.openxmlformats.org/officeDocument/2006/relationships/hyperlink" Target="https://en.wikipedia.org/wiki/Fruit" TargetMode="External"/><Relationship Id="rId5" Type="http://schemas.openxmlformats.org/officeDocument/2006/relationships/hyperlink" Target="https://en.wikipedia.org/wiki/Vegetable" TargetMode="External"/><Relationship Id="rId4" Type="http://schemas.openxmlformats.org/officeDocument/2006/relationships/hyperlink" Target="https://en.wikipedia.org/wiki/Herb" TargetMode="External"/><Relationship Id="rId9" Type="http://schemas.openxmlformats.org/officeDocument/2006/relationships/hyperlink" Target="https://en.wikipedia.org/wiki/Pila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List_of_countries_by_population" TargetMode="External"/><Relationship Id="rId7" Type="http://schemas.openxmlformats.org/officeDocument/2006/relationships/hyperlink" Target="https://en.wikipedia.org/wiki/List_of_countries_by_population_growth_rate" TargetMode="External"/><Relationship Id="rId2" Type="http://schemas.openxmlformats.org/officeDocument/2006/relationships/hyperlink" Target="https://en.wikipedia.org/wiki/India" TargetMode="External"/><Relationship Id="rId1" Type="http://schemas.openxmlformats.org/officeDocument/2006/relationships/slideLayout" Target="../slideLayouts/slideLayout2.xml"/><Relationship Id="rId6" Type="http://schemas.openxmlformats.org/officeDocument/2006/relationships/hyperlink" Target="https://en.wikipedia.org/wiki/Demographics_of_China" TargetMode="External"/><Relationship Id="rId5" Type="http://schemas.openxmlformats.org/officeDocument/2006/relationships/hyperlink" Target="https://en.wikipedia.org/wiki/List_of_countries_by_past_and_future_population#Country_and_territory_breakdown_by_future_population,_from_2020_to_2050" TargetMode="External"/><Relationship Id="rId4" Type="http://schemas.openxmlformats.org/officeDocument/2006/relationships/hyperlink" Target="https://en.wikipedia.org/wiki/World_population"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FF5F9-6917-4EFA-B0D6-9E631F285A76}"/>
              </a:ext>
            </a:extLst>
          </p:cNvPr>
          <p:cNvSpPr>
            <a:spLocks noGrp="1"/>
          </p:cNvSpPr>
          <p:nvPr>
            <p:ph type="ctrTitle"/>
          </p:nvPr>
        </p:nvSpPr>
        <p:spPr>
          <a:xfrm>
            <a:off x="1154955" y="1447800"/>
            <a:ext cx="8825658" cy="1267691"/>
          </a:xfrm>
        </p:spPr>
        <p:txBody>
          <a:bodyPr/>
          <a:lstStyle/>
          <a:p>
            <a:r>
              <a:rPr lang="en-US" sz="4800" dirty="0">
                <a:latin typeface="Algerian" panose="04020705040A02060702" pitchFamily="82" charset="0"/>
              </a:rPr>
              <a:t>Battle of Neighborhood's</a:t>
            </a:r>
            <a:endParaRPr lang="en-IN" sz="4800" dirty="0">
              <a:latin typeface="Algerian" panose="04020705040A02060702" pitchFamily="82" charset="0"/>
            </a:endParaRPr>
          </a:p>
        </p:txBody>
      </p:sp>
      <p:sp>
        <p:nvSpPr>
          <p:cNvPr id="3" name="Subtitle 2">
            <a:extLst>
              <a:ext uri="{FF2B5EF4-FFF2-40B4-BE49-F238E27FC236}">
                <a16:creationId xmlns:a16="http://schemas.microsoft.com/office/drawing/2014/main" id="{433F008C-661F-49D0-BC0B-A84DCE5C10F2}"/>
              </a:ext>
            </a:extLst>
          </p:cNvPr>
          <p:cNvSpPr>
            <a:spLocks noGrp="1"/>
          </p:cNvSpPr>
          <p:nvPr>
            <p:ph type="subTitle" idx="1"/>
          </p:nvPr>
        </p:nvSpPr>
        <p:spPr>
          <a:xfrm>
            <a:off x="1154955" y="2874818"/>
            <a:ext cx="8825658" cy="861420"/>
          </a:xfrm>
        </p:spPr>
        <p:txBody>
          <a:bodyPr/>
          <a:lstStyle/>
          <a:p>
            <a:r>
              <a:rPr lang="en-US" sz="3200" b="1" dirty="0">
                <a:latin typeface="Arial Rounded MT Bold" panose="020F0704030504030204" pitchFamily="34" charset="0"/>
              </a:rPr>
              <a:t>Discovering INDIA’s Best City </a:t>
            </a:r>
          </a:p>
          <a:p>
            <a:endParaRPr lang="en-IN" dirty="0"/>
          </a:p>
        </p:txBody>
      </p:sp>
    </p:spTree>
    <p:extLst>
      <p:ext uri="{BB962C8B-B14F-4D97-AF65-F5344CB8AC3E}">
        <p14:creationId xmlns:p14="http://schemas.microsoft.com/office/powerpoint/2010/main" val="2261692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84C24CC-8EEF-4E1F-B7C2-C1AEB34B1ADC}"/>
              </a:ext>
            </a:extLst>
          </p:cNvPr>
          <p:cNvSpPr>
            <a:spLocks noGrp="1"/>
          </p:cNvSpPr>
          <p:nvPr>
            <p:ph type="title"/>
          </p:nvPr>
        </p:nvSpPr>
        <p:spPr>
          <a:xfrm>
            <a:off x="919426" y="616527"/>
            <a:ext cx="3401064" cy="1447800"/>
          </a:xfrm>
        </p:spPr>
        <p:txBody>
          <a:bodyPr/>
          <a:lstStyle/>
          <a:p>
            <a:r>
              <a:rPr lang="en-IN" sz="3200" dirty="0">
                <a:latin typeface="Algerian" panose="04020705040A02060702" pitchFamily="82" charset="0"/>
              </a:rPr>
              <a:t>Introduction</a:t>
            </a:r>
            <a:br>
              <a:rPr lang="en-IN" dirty="0"/>
            </a:br>
            <a:endParaRPr lang="en-IN" dirty="0"/>
          </a:p>
        </p:txBody>
      </p:sp>
      <p:pic>
        <p:nvPicPr>
          <p:cNvPr id="5" name="Content Placeholder 4">
            <a:extLst>
              <a:ext uri="{FF2B5EF4-FFF2-40B4-BE49-F238E27FC236}">
                <a16:creationId xmlns:a16="http://schemas.microsoft.com/office/drawing/2014/main" id="{9A1905C7-3565-4AA4-9670-43E092AC48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88397" y="2171700"/>
            <a:ext cx="3401063" cy="3494809"/>
          </a:xfrm>
        </p:spPr>
      </p:pic>
      <p:sp>
        <p:nvSpPr>
          <p:cNvPr id="7" name="Text Placeholder 6">
            <a:extLst>
              <a:ext uri="{FF2B5EF4-FFF2-40B4-BE49-F238E27FC236}">
                <a16:creationId xmlns:a16="http://schemas.microsoft.com/office/drawing/2014/main" id="{F8609F23-D112-4374-BDED-585E5509C776}"/>
              </a:ext>
            </a:extLst>
          </p:cNvPr>
          <p:cNvSpPr>
            <a:spLocks noGrp="1"/>
          </p:cNvSpPr>
          <p:nvPr>
            <p:ph type="body" sz="half" idx="2"/>
          </p:nvPr>
        </p:nvSpPr>
        <p:spPr>
          <a:xfrm>
            <a:off x="602540" y="2471304"/>
            <a:ext cx="5730756" cy="3915641"/>
          </a:xfrm>
        </p:spPr>
        <p:txBody>
          <a:bodyPr>
            <a:normAutofit/>
          </a:bodyPr>
          <a:lstStyle/>
          <a:p>
            <a:r>
              <a:rPr lang="en-IN" sz="1800" b="1" dirty="0"/>
              <a:t>Indian cuisine</a:t>
            </a:r>
            <a:r>
              <a:rPr lang="en-IN" sz="1800" dirty="0"/>
              <a:t> consists of a wide variety of regional and traditional cuisines native to the Indian subcontinent. Given the range of diversity in soil type, climate, culture, ethnic groups, and occupations, these cuisines vary substantially from each other and use locally available </a:t>
            </a:r>
            <a:r>
              <a:rPr lang="en-IN" sz="1800" dirty="0">
                <a:hlinkClick r:id="rId3" tooltip="Spice"/>
              </a:rPr>
              <a:t>spices</a:t>
            </a:r>
            <a:r>
              <a:rPr lang="en-IN" sz="1800" dirty="0"/>
              <a:t>, </a:t>
            </a:r>
            <a:r>
              <a:rPr lang="en-IN" sz="1800" dirty="0">
                <a:hlinkClick r:id="rId4" tooltip="Herb"/>
              </a:rPr>
              <a:t>herbs</a:t>
            </a:r>
            <a:r>
              <a:rPr lang="en-IN" sz="1800" dirty="0"/>
              <a:t>, </a:t>
            </a:r>
            <a:r>
              <a:rPr lang="en-IN" sz="1800" dirty="0">
                <a:hlinkClick r:id="rId5" tooltip="Vegetable"/>
              </a:rPr>
              <a:t>vegetables</a:t>
            </a:r>
            <a:r>
              <a:rPr lang="en-IN" sz="1800" dirty="0"/>
              <a:t>, and </a:t>
            </a:r>
            <a:r>
              <a:rPr lang="en-IN" sz="1800" dirty="0">
                <a:hlinkClick r:id="rId6" tooltip="Fruit"/>
              </a:rPr>
              <a:t>fruits</a:t>
            </a:r>
            <a:r>
              <a:rPr lang="en-IN" sz="1800" dirty="0"/>
              <a:t>. Indian food is also heavily influenced by religion, in particular Hindu, cultural choices and traditions. The cuisine is also influenced by centuries of Islamic rule, particularly the </a:t>
            </a:r>
            <a:r>
              <a:rPr lang="en-IN" sz="1800" dirty="0">
                <a:hlinkClick r:id="rId7" tooltip="Mughal Empire"/>
              </a:rPr>
              <a:t>Mughal</a:t>
            </a:r>
            <a:r>
              <a:rPr lang="en-IN" sz="1800" dirty="0"/>
              <a:t> rule. </a:t>
            </a:r>
            <a:r>
              <a:rPr lang="en-IN" sz="1800" dirty="0">
                <a:hlinkClick r:id="rId8" tooltip="Samosa"/>
              </a:rPr>
              <a:t>Samosas</a:t>
            </a:r>
            <a:r>
              <a:rPr lang="en-IN" sz="1800" dirty="0"/>
              <a:t> and </a:t>
            </a:r>
            <a:r>
              <a:rPr lang="en-IN" sz="1800" dirty="0" err="1">
                <a:hlinkClick r:id="rId9" tooltip="Pilaf"/>
              </a:rPr>
              <a:t>pilafs</a:t>
            </a:r>
            <a:r>
              <a:rPr lang="en-IN" sz="1800" dirty="0"/>
              <a:t> can be regarded as examples. </a:t>
            </a:r>
          </a:p>
          <a:p>
            <a:endParaRPr lang="en-IN" dirty="0"/>
          </a:p>
        </p:txBody>
      </p:sp>
    </p:spTree>
    <p:extLst>
      <p:ext uri="{BB962C8B-B14F-4D97-AF65-F5344CB8AC3E}">
        <p14:creationId xmlns:p14="http://schemas.microsoft.com/office/powerpoint/2010/main" val="430758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0FE72-F4BE-46D9-8CF8-FD9BB651A36B}"/>
              </a:ext>
            </a:extLst>
          </p:cNvPr>
          <p:cNvSpPr>
            <a:spLocks noGrp="1"/>
          </p:cNvSpPr>
          <p:nvPr>
            <p:ph type="title"/>
          </p:nvPr>
        </p:nvSpPr>
        <p:spPr/>
        <p:txBody>
          <a:bodyPr/>
          <a:lstStyle/>
          <a:p>
            <a:r>
              <a:rPr lang="en-IN" dirty="0"/>
              <a:t> </a:t>
            </a:r>
            <a:r>
              <a:rPr lang="en-IN" sz="3200" dirty="0">
                <a:latin typeface="Algerian" panose="04020705040A02060702" pitchFamily="82" charset="0"/>
              </a:rPr>
              <a:t>Business Understanding</a:t>
            </a:r>
            <a:br>
              <a:rPr lang="en-IN" dirty="0"/>
            </a:br>
            <a:r>
              <a:rPr lang="en-IN" dirty="0"/>
              <a:t> </a:t>
            </a:r>
            <a:br>
              <a:rPr lang="en-IN" dirty="0"/>
            </a:br>
            <a:endParaRPr lang="en-IN" dirty="0"/>
          </a:p>
        </p:txBody>
      </p:sp>
      <p:sp>
        <p:nvSpPr>
          <p:cNvPr id="4" name="Text Placeholder 3">
            <a:extLst>
              <a:ext uri="{FF2B5EF4-FFF2-40B4-BE49-F238E27FC236}">
                <a16:creationId xmlns:a16="http://schemas.microsoft.com/office/drawing/2014/main" id="{1490C274-EB96-44D8-9ADA-940D3ED546F2}"/>
              </a:ext>
            </a:extLst>
          </p:cNvPr>
          <p:cNvSpPr>
            <a:spLocks noGrp="1"/>
          </p:cNvSpPr>
          <p:nvPr>
            <p:ph idx="1"/>
          </p:nvPr>
        </p:nvSpPr>
        <p:spPr/>
        <p:txBody>
          <a:bodyPr>
            <a:normAutofit fontScale="85000" lnSpcReduction="20000"/>
          </a:bodyPr>
          <a:lstStyle/>
          <a:p>
            <a:r>
              <a:rPr lang="en-IN" dirty="0"/>
              <a:t>Restaurants</a:t>
            </a:r>
          </a:p>
          <a:p>
            <a:r>
              <a:rPr lang="en-IN" dirty="0"/>
              <a:t>”A restaurant or an eatery, is a business which prepares and</a:t>
            </a:r>
          </a:p>
          <a:p>
            <a:r>
              <a:rPr lang="en-IN" dirty="0"/>
              <a:t>serves food and drinks to customers in exchange for money. Meals are generally served</a:t>
            </a:r>
          </a:p>
          <a:p>
            <a:r>
              <a:rPr lang="en-IN" dirty="0"/>
              <a:t>and eaten on the premises, but many restaurants also offer take-out and food delivery</a:t>
            </a:r>
          </a:p>
          <a:p>
            <a:r>
              <a:rPr lang="en-IN" dirty="0"/>
              <a:t>services. Restaurants vary greatly in appearance and offerings, including a wide variety</a:t>
            </a:r>
          </a:p>
          <a:p>
            <a:r>
              <a:rPr lang="en-IN" dirty="0"/>
              <a:t>of cuisines and service models ranging from inexpensive fast food</a:t>
            </a:r>
          </a:p>
          <a:p>
            <a:r>
              <a:rPr lang="en-IN" dirty="0"/>
              <a:t>restaurants and cafeterias, to mid-priced family restaurants, to high-priced luxury</a:t>
            </a:r>
          </a:p>
          <a:p>
            <a:r>
              <a:rPr lang="en-IN" dirty="0"/>
              <a:t>If a business like a restaurant offers such variety of alternatives, is highly recommended a</a:t>
            </a:r>
          </a:p>
          <a:p>
            <a:r>
              <a:rPr lang="en-IN" dirty="0"/>
              <a:t>thorough study before any investment is made. It’s important to understand the</a:t>
            </a:r>
          </a:p>
          <a:p>
            <a:r>
              <a:rPr lang="en-IN" dirty="0"/>
              <a:t>population characteristics of the target city, as well as their preferences</a:t>
            </a:r>
          </a:p>
        </p:txBody>
      </p:sp>
    </p:spTree>
    <p:extLst>
      <p:ext uri="{BB962C8B-B14F-4D97-AF65-F5344CB8AC3E}">
        <p14:creationId xmlns:p14="http://schemas.microsoft.com/office/powerpoint/2010/main" val="2919615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AC216-C20E-4C05-85A0-0A3E8D2816B4}"/>
              </a:ext>
            </a:extLst>
          </p:cNvPr>
          <p:cNvSpPr>
            <a:spLocks noGrp="1"/>
          </p:cNvSpPr>
          <p:nvPr>
            <p:ph type="title"/>
          </p:nvPr>
        </p:nvSpPr>
        <p:spPr/>
        <p:txBody>
          <a:bodyPr/>
          <a:lstStyle/>
          <a:p>
            <a:r>
              <a:rPr lang="en-IN" sz="3200" dirty="0">
                <a:latin typeface="Algerian" panose="04020705040A02060702" pitchFamily="82" charset="0"/>
              </a:rPr>
              <a:t>India population and cities</a:t>
            </a:r>
            <a:br>
              <a:rPr lang="en-IN" dirty="0"/>
            </a:br>
            <a:endParaRPr lang="en-IN" dirty="0"/>
          </a:p>
        </p:txBody>
      </p:sp>
      <p:sp>
        <p:nvSpPr>
          <p:cNvPr id="3" name="Content Placeholder 2">
            <a:extLst>
              <a:ext uri="{FF2B5EF4-FFF2-40B4-BE49-F238E27FC236}">
                <a16:creationId xmlns:a16="http://schemas.microsoft.com/office/drawing/2014/main" id="{B329D5D4-8878-47E1-9802-EEBAFBF28306}"/>
              </a:ext>
            </a:extLst>
          </p:cNvPr>
          <p:cNvSpPr>
            <a:spLocks noGrp="1"/>
          </p:cNvSpPr>
          <p:nvPr>
            <p:ph idx="1"/>
          </p:nvPr>
        </p:nvSpPr>
        <p:spPr/>
        <p:txBody>
          <a:bodyPr/>
          <a:lstStyle/>
          <a:p>
            <a:r>
              <a:rPr lang="en-IN" u="sng" dirty="0">
                <a:hlinkClick r:id="rId2" tooltip="India"/>
              </a:rPr>
              <a:t>India</a:t>
            </a:r>
            <a:r>
              <a:rPr lang="en-IN" dirty="0"/>
              <a:t> is the </a:t>
            </a:r>
            <a:r>
              <a:rPr lang="en-IN" u="sng" dirty="0">
                <a:hlinkClick r:id="rId3" tooltip="List of countries by population"/>
              </a:rPr>
              <a:t>second most populated</a:t>
            </a:r>
            <a:r>
              <a:rPr lang="en-IN" dirty="0"/>
              <a:t> country in the world with nearly a fifth of the </a:t>
            </a:r>
            <a:r>
              <a:rPr lang="en-IN" u="sng" dirty="0">
                <a:hlinkClick r:id="rId4" tooltip="World population"/>
              </a:rPr>
              <a:t>world's population</a:t>
            </a:r>
            <a:r>
              <a:rPr lang="en-IN" dirty="0"/>
              <a:t>. According to the 2017 revision of the World Population Prospects, the population stood at 1,324,171,354.</a:t>
            </a:r>
          </a:p>
          <a:p>
            <a:r>
              <a:rPr lang="en-IN" dirty="0"/>
              <a:t>During 1975–2010 the population doubled to 1.2 billion. The Indian population reached the billion mark in 1998. India is projected to be the </a:t>
            </a:r>
            <a:r>
              <a:rPr lang="en-IN" u="sng" dirty="0">
                <a:hlinkClick r:id="rId5" tooltip="List of countries by past and future population"/>
              </a:rPr>
              <a:t>world's most populous country</a:t>
            </a:r>
            <a:r>
              <a:rPr lang="en-IN" dirty="0"/>
              <a:t> by 2024, surpassing the </a:t>
            </a:r>
            <a:r>
              <a:rPr lang="en-IN" u="sng" dirty="0">
                <a:hlinkClick r:id="rId6" tooltip="Demographics of China"/>
              </a:rPr>
              <a:t>population of China</a:t>
            </a:r>
            <a:r>
              <a:rPr lang="en-IN" dirty="0"/>
              <a:t>. It is expected to become the first political entity in history to be home to more than 1.5 billion people by 2030, and its population is set to reach 1.7 billion by 2050. Its population growth rate is 1.13%, ranking </a:t>
            </a:r>
            <a:r>
              <a:rPr lang="en-IN" u="sng" dirty="0">
                <a:hlinkClick r:id="rId7" tooltip="List of countries by population growth rate"/>
              </a:rPr>
              <a:t>112th</a:t>
            </a:r>
            <a:r>
              <a:rPr lang="en-IN" dirty="0"/>
              <a:t> in the world in 2017. </a:t>
            </a:r>
          </a:p>
          <a:p>
            <a:pPr marL="0" indent="0">
              <a:buNone/>
            </a:pPr>
            <a:endParaRPr lang="en-IN" dirty="0"/>
          </a:p>
        </p:txBody>
      </p:sp>
    </p:spTree>
    <p:extLst>
      <p:ext uri="{BB962C8B-B14F-4D97-AF65-F5344CB8AC3E}">
        <p14:creationId xmlns:p14="http://schemas.microsoft.com/office/powerpoint/2010/main" val="1115104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91CEB-2109-469C-8CCF-486326E14162}"/>
              </a:ext>
            </a:extLst>
          </p:cNvPr>
          <p:cNvSpPr>
            <a:spLocks noGrp="1"/>
          </p:cNvSpPr>
          <p:nvPr>
            <p:ph type="title"/>
          </p:nvPr>
        </p:nvSpPr>
        <p:spPr/>
        <p:txBody>
          <a:bodyPr/>
          <a:lstStyle/>
          <a:p>
            <a:r>
              <a:rPr lang="en-IN" sz="3200" dirty="0">
                <a:latin typeface="Algerian" panose="04020705040A02060702" pitchFamily="82" charset="0"/>
              </a:rPr>
              <a:t>Map of major cities used in project</a:t>
            </a:r>
          </a:p>
        </p:txBody>
      </p:sp>
      <p:pic>
        <p:nvPicPr>
          <p:cNvPr id="6" name="Content Placeholder 5">
            <a:extLst>
              <a:ext uri="{FF2B5EF4-FFF2-40B4-BE49-F238E27FC236}">
                <a16:creationId xmlns:a16="http://schemas.microsoft.com/office/drawing/2014/main" id="{7A9EC15C-92DA-47D3-AE6C-B923997910F5}"/>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825892" y="2008908"/>
            <a:ext cx="7045159" cy="4849091"/>
          </a:xfrm>
          <a:prstGeom prst="rect">
            <a:avLst/>
          </a:prstGeom>
          <a:noFill/>
          <a:ln>
            <a:noFill/>
          </a:ln>
        </p:spPr>
      </p:pic>
    </p:spTree>
    <p:extLst>
      <p:ext uri="{BB962C8B-B14F-4D97-AF65-F5344CB8AC3E}">
        <p14:creationId xmlns:p14="http://schemas.microsoft.com/office/powerpoint/2010/main" val="557605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555D2-9134-491B-982B-35A6BA7AC5B3}"/>
              </a:ext>
            </a:extLst>
          </p:cNvPr>
          <p:cNvSpPr>
            <a:spLocks noGrp="1"/>
          </p:cNvSpPr>
          <p:nvPr>
            <p:ph type="title"/>
          </p:nvPr>
        </p:nvSpPr>
        <p:spPr/>
        <p:txBody>
          <a:bodyPr/>
          <a:lstStyle/>
          <a:p>
            <a:r>
              <a:rPr lang="en-IN" sz="3200" dirty="0">
                <a:latin typeface="Algerian" panose="04020705040A02060702" pitchFamily="82" charset="0"/>
              </a:rPr>
              <a:t>Analytic Approach </a:t>
            </a:r>
            <a:br>
              <a:rPr lang="en-IN" b="1" dirty="0"/>
            </a:br>
            <a:endParaRPr lang="en-IN" dirty="0"/>
          </a:p>
        </p:txBody>
      </p:sp>
      <p:sp>
        <p:nvSpPr>
          <p:cNvPr id="22" name="Content Placeholder 21">
            <a:extLst>
              <a:ext uri="{FF2B5EF4-FFF2-40B4-BE49-F238E27FC236}">
                <a16:creationId xmlns:a16="http://schemas.microsoft.com/office/drawing/2014/main" id="{67C84588-BCD0-4D54-9BA2-0844E519B06E}"/>
              </a:ext>
            </a:extLst>
          </p:cNvPr>
          <p:cNvSpPr>
            <a:spLocks noGrp="1"/>
          </p:cNvSpPr>
          <p:nvPr>
            <p:ph idx="1"/>
          </p:nvPr>
        </p:nvSpPr>
        <p:spPr/>
        <p:txBody>
          <a:bodyPr>
            <a:normAutofit fontScale="92500" lnSpcReduction="20000"/>
          </a:bodyPr>
          <a:lstStyle/>
          <a:p>
            <a:r>
              <a:rPr lang="en-IN" dirty="0"/>
              <a:t>To solve this problem first we need to setup some benchmarks for the City to be eligible for Business. After getting the desired results of the City, we need to find the Locality in that City. </a:t>
            </a:r>
          </a:p>
          <a:p>
            <a:pPr lvl="0" fontAlgn="base"/>
            <a:r>
              <a:rPr lang="en-IN" dirty="0"/>
              <a:t>For discovering the City following benchmarks must meet </a:t>
            </a:r>
          </a:p>
          <a:p>
            <a:r>
              <a:rPr lang="en-IN" dirty="0"/>
              <a:t>Nightlife </a:t>
            </a:r>
          </a:p>
          <a:p>
            <a:r>
              <a:rPr lang="en-IN" dirty="0"/>
              <a:t> Services </a:t>
            </a:r>
          </a:p>
          <a:p>
            <a:r>
              <a:rPr lang="en-IN" dirty="0"/>
              <a:t> Transport </a:t>
            </a:r>
          </a:p>
          <a:p>
            <a:r>
              <a:rPr lang="en-IN" dirty="0"/>
              <a:t> Residence </a:t>
            </a:r>
          </a:p>
          <a:p>
            <a:r>
              <a:rPr lang="en-IN" dirty="0"/>
              <a:t> Universities </a:t>
            </a:r>
          </a:p>
          <a:p>
            <a:r>
              <a:rPr lang="en-IN" dirty="0"/>
              <a:t> Food </a:t>
            </a:r>
          </a:p>
          <a:p>
            <a:r>
              <a:rPr lang="en-IN" dirty="0"/>
              <a:t> Entertainment </a:t>
            </a:r>
          </a:p>
          <a:p>
            <a:r>
              <a:rPr lang="en-IN" dirty="0"/>
              <a:t>  Travel </a:t>
            </a:r>
          </a:p>
          <a:p>
            <a:endParaRPr lang="en-IN" dirty="0"/>
          </a:p>
        </p:txBody>
      </p:sp>
    </p:spTree>
    <p:extLst>
      <p:ext uri="{BB962C8B-B14F-4D97-AF65-F5344CB8AC3E}">
        <p14:creationId xmlns:p14="http://schemas.microsoft.com/office/powerpoint/2010/main" val="27553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2DD24-4788-40D7-ACEF-BF0FCB753FFF}"/>
              </a:ext>
            </a:extLst>
          </p:cNvPr>
          <p:cNvSpPr>
            <a:spLocks noGrp="1"/>
          </p:cNvSpPr>
          <p:nvPr>
            <p:ph type="title"/>
          </p:nvPr>
        </p:nvSpPr>
        <p:spPr/>
        <p:txBody>
          <a:bodyPr/>
          <a:lstStyle/>
          <a:p>
            <a:r>
              <a:rPr lang="en-IN" sz="3200" b="1" dirty="0">
                <a:latin typeface="Algerian" panose="04020705040A02060702" pitchFamily="82" charset="0"/>
              </a:rPr>
              <a:t>Methodology </a:t>
            </a:r>
            <a:br>
              <a:rPr lang="en-IN" b="1" dirty="0"/>
            </a:br>
            <a:endParaRPr lang="en-IN" dirty="0"/>
          </a:p>
        </p:txBody>
      </p:sp>
      <p:sp>
        <p:nvSpPr>
          <p:cNvPr id="3" name="Content Placeholder 2">
            <a:extLst>
              <a:ext uri="{FF2B5EF4-FFF2-40B4-BE49-F238E27FC236}">
                <a16:creationId xmlns:a16="http://schemas.microsoft.com/office/drawing/2014/main" id="{7C22D828-0781-46EE-B95C-EECE851036D6}"/>
              </a:ext>
            </a:extLst>
          </p:cNvPr>
          <p:cNvSpPr>
            <a:spLocks noGrp="1"/>
          </p:cNvSpPr>
          <p:nvPr>
            <p:ph idx="1"/>
          </p:nvPr>
        </p:nvSpPr>
        <p:spPr/>
        <p:txBody>
          <a:bodyPr/>
          <a:lstStyle/>
          <a:p>
            <a:r>
              <a:rPr lang="en-IN" dirty="0"/>
              <a:t>Using </a:t>
            </a:r>
            <a:r>
              <a:rPr lang="en-IN" dirty="0" err="1"/>
              <a:t>numpy</a:t>
            </a:r>
            <a:r>
              <a:rPr lang="en-IN" dirty="0"/>
              <a:t> and panda  Library   and  csv file containing information about Cities of INDIA by Population and are scraped into Pandas </a:t>
            </a:r>
            <a:r>
              <a:rPr lang="en-IN" dirty="0" err="1"/>
              <a:t>Dataframe</a:t>
            </a:r>
            <a:r>
              <a:rPr lang="en-IN" dirty="0"/>
              <a:t>.  </a:t>
            </a:r>
          </a:p>
          <a:p>
            <a:r>
              <a:rPr lang="en-IN" dirty="0" err="1"/>
              <a:t>Dataframe</a:t>
            </a:r>
            <a:r>
              <a:rPr lang="en-IN" dirty="0"/>
              <a:t> contained data about Cities, Coordinates, Area and Population Density. Than </a:t>
            </a:r>
            <a:r>
              <a:rPr lang="en-IN" dirty="0" err="1"/>
              <a:t>Dataframe</a:t>
            </a:r>
            <a:r>
              <a:rPr lang="en-IN" dirty="0"/>
              <a:t> was Cleaned and Processed according to requirement of the problem to be solved. Proper benchmarks were set to obtain the best results. </a:t>
            </a:r>
          </a:p>
          <a:p>
            <a:r>
              <a:rPr lang="en-IN" dirty="0"/>
              <a:t>The List of Venues in a City were obtained using Foursquare API and the city with maximum weight according to the Model is selected. </a:t>
            </a:r>
          </a:p>
          <a:p>
            <a:endParaRPr lang="en-IN" dirty="0"/>
          </a:p>
          <a:p>
            <a:endParaRPr lang="en-IN" dirty="0"/>
          </a:p>
        </p:txBody>
      </p:sp>
    </p:spTree>
    <p:extLst>
      <p:ext uri="{BB962C8B-B14F-4D97-AF65-F5344CB8AC3E}">
        <p14:creationId xmlns:p14="http://schemas.microsoft.com/office/powerpoint/2010/main" val="2001677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A3253-C593-46BB-ADBA-826A52A34664}"/>
              </a:ext>
            </a:extLst>
          </p:cNvPr>
          <p:cNvSpPr>
            <a:spLocks noGrp="1"/>
          </p:cNvSpPr>
          <p:nvPr>
            <p:ph type="title"/>
          </p:nvPr>
        </p:nvSpPr>
        <p:spPr/>
        <p:txBody>
          <a:bodyPr/>
          <a:lstStyle/>
          <a:p>
            <a:r>
              <a:rPr lang="en-IN" sz="3200" b="1" dirty="0">
                <a:latin typeface="Algerian" panose="04020705040A02060702" pitchFamily="82" charset="0"/>
              </a:rPr>
              <a:t>Results </a:t>
            </a:r>
            <a:br>
              <a:rPr lang="en-IN" b="1" dirty="0"/>
            </a:br>
            <a:endParaRPr lang="en-IN" dirty="0"/>
          </a:p>
        </p:txBody>
      </p:sp>
      <p:sp>
        <p:nvSpPr>
          <p:cNvPr id="3" name="Content Placeholder 2">
            <a:extLst>
              <a:ext uri="{FF2B5EF4-FFF2-40B4-BE49-F238E27FC236}">
                <a16:creationId xmlns:a16="http://schemas.microsoft.com/office/drawing/2014/main" id="{7293DBED-A054-4989-B5A1-7A3355062DE1}"/>
              </a:ext>
            </a:extLst>
          </p:cNvPr>
          <p:cNvSpPr>
            <a:spLocks noGrp="1"/>
          </p:cNvSpPr>
          <p:nvPr>
            <p:ph idx="1"/>
          </p:nvPr>
        </p:nvSpPr>
        <p:spPr/>
        <p:txBody>
          <a:bodyPr/>
          <a:lstStyle/>
          <a:p>
            <a:r>
              <a:rPr lang="en-IN" dirty="0"/>
              <a:t>Based on analysis we have done the results we obtain are – The plot shows the final location predicted by the Machine Learning Model –  </a:t>
            </a:r>
          </a:p>
          <a:p>
            <a:r>
              <a:rPr lang="en-IN" dirty="0"/>
              <a:t>For opening the Shopping mall/hotel</a:t>
            </a:r>
          </a:p>
          <a:p>
            <a:r>
              <a:rPr lang="en-IN" dirty="0"/>
              <a:t>The Best city in India – Pune</a:t>
            </a:r>
          </a:p>
          <a:p>
            <a:r>
              <a:rPr lang="en-IN" dirty="0"/>
              <a:t>The best locality in Pune– Deccan gymkhana</a:t>
            </a:r>
          </a:p>
          <a:p>
            <a:endParaRPr lang="en-IN" dirty="0"/>
          </a:p>
        </p:txBody>
      </p:sp>
    </p:spTree>
    <p:extLst>
      <p:ext uri="{BB962C8B-B14F-4D97-AF65-F5344CB8AC3E}">
        <p14:creationId xmlns:p14="http://schemas.microsoft.com/office/powerpoint/2010/main" val="519980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182051-581F-4BC5-AED3-E0CDF66CEFDE}"/>
              </a:ext>
            </a:extLst>
          </p:cNvPr>
          <p:cNvSpPr>
            <a:spLocks noGrp="1"/>
          </p:cNvSpPr>
          <p:nvPr>
            <p:ph type="title"/>
          </p:nvPr>
        </p:nvSpPr>
        <p:spPr/>
        <p:txBody>
          <a:bodyPr/>
          <a:lstStyle/>
          <a:p>
            <a:r>
              <a:rPr lang="en-IN" sz="3200" dirty="0">
                <a:latin typeface="Algerian" panose="04020705040A02060702" pitchFamily="82" charset="0"/>
              </a:rPr>
              <a:t>RESULT</a:t>
            </a:r>
          </a:p>
        </p:txBody>
      </p:sp>
      <p:pic>
        <p:nvPicPr>
          <p:cNvPr id="6" name="Content Placeholder 5">
            <a:extLst>
              <a:ext uri="{FF2B5EF4-FFF2-40B4-BE49-F238E27FC236}">
                <a16:creationId xmlns:a16="http://schemas.microsoft.com/office/drawing/2014/main" id="{0348CF3B-0F15-427E-AB3D-318ABA80C11C}"/>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48145" y="1853247"/>
            <a:ext cx="9060873" cy="4866207"/>
          </a:xfrm>
          <a:prstGeom prst="rect">
            <a:avLst/>
          </a:prstGeom>
          <a:noFill/>
          <a:ln>
            <a:noFill/>
          </a:ln>
        </p:spPr>
      </p:pic>
    </p:spTree>
    <p:extLst>
      <p:ext uri="{BB962C8B-B14F-4D97-AF65-F5344CB8AC3E}">
        <p14:creationId xmlns:p14="http://schemas.microsoft.com/office/powerpoint/2010/main" val="22360127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23</TotalTime>
  <Words>347</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Algerian</vt:lpstr>
      <vt:lpstr>Arial</vt:lpstr>
      <vt:lpstr>Arial Rounded MT Bold</vt:lpstr>
      <vt:lpstr>Century Gothic</vt:lpstr>
      <vt:lpstr>Wingdings 3</vt:lpstr>
      <vt:lpstr>Ion</vt:lpstr>
      <vt:lpstr>Battle of Neighborhood's</vt:lpstr>
      <vt:lpstr>Introduction </vt:lpstr>
      <vt:lpstr> Business Understanding   </vt:lpstr>
      <vt:lpstr>India population and cities </vt:lpstr>
      <vt:lpstr>Map of major cities used in project</vt:lpstr>
      <vt:lpstr>Analytic Approach  </vt:lpstr>
      <vt:lpstr>Methodology  </vt:lpstr>
      <vt:lpstr>Results  </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Neighborhood's</dc:title>
  <dc:creator>Aditya khandal</dc:creator>
  <cp:lastModifiedBy>Aditya khandal</cp:lastModifiedBy>
  <cp:revision>3</cp:revision>
  <dcterms:created xsi:type="dcterms:W3CDTF">2019-07-30T15:57:00Z</dcterms:created>
  <dcterms:modified xsi:type="dcterms:W3CDTF">2019-07-30T16:20:59Z</dcterms:modified>
</cp:coreProperties>
</file>