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a8de14a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8de14a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a8de14aa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a8de14aa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a8de14a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8de14a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a8de14aa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a8de14aa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a8de14a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8de14a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a8de14aa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a8de14aa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a8de14aa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a8de14aa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83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Auxiliary Power Consumption</a:t>
            </a:r>
            <a:endParaRPr/>
          </a:p>
        </p:txBody>
      </p:sp>
      <p:sp>
        <p:nvSpPr>
          <p:cNvPr id="55" name="Google Shape;55;p13"/>
          <p:cNvSpPr txBox="1"/>
          <p:nvPr>
            <p:ph idx="1" type="body"/>
          </p:nvPr>
        </p:nvSpPr>
        <p:spPr>
          <a:xfrm>
            <a:off x="311700" y="710450"/>
            <a:ext cx="8520600" cy="430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Auxiliary power accounts for the power consumed by plant equipment and its </a:t>
            </a:r>
            <a:r>
              <a:rPr lang="en"/>
              <a:t>auxiliaries</a:t>
            </a:r>
            <a:r>
              <a:rPr lang="en"/>
              <a:t>.</a:t>
            </a:r>
            <a:endParaRPr/>
          </a:p>
          <a:p>
            <a:pPr indent="-342900" lvl="0" marL="457200" rtl="0" algn="l">
              <a:spcBef>
                <a:spcPts val="0"/>
              </a:spcBef>
              <a:spcAft>
                <a:spcPts val="0"/>
              </a:spcAft>
              <a:buSzPts val="1800"/>
              <a:buAutoNum type="arabicPeriod"/>
            </a:pPr>
            <a:r>
              <a:rPr lang="en"/>
              <a:t>Out of the total power generated by a Thermal Power Plant, nearly 8 to 10% of it is consumed by the plant equipment and machinery required to keep the plant operational.</a:t>
            </a:r>
            <a:endParaRPr/>
          </a:p>
          <a:p>
            <a:pPr indent="0" lvl="0" marL="457200" rtl="0" algn="l">
              <a:spcBef>
                <a:spcPts val="1600"/>
              </a:spcBef>
              <a:spcAft>
                <a:spcPts val="0"/>
              </a:spcAft>
              <a:buNone/>
            </a:pPr>
            <a:r>
              <a:rPr b="1" lang="en" u="sng"/>
              <a:t>Major equipments consuming auxiliary power :</a:t>
            </a:r>
            <a:endParaRPr b="1" u="sng"/>
          </a:p>
          <a:p>
            <a:pPr indent="-342900" lvl="0" marL="457200" rtl="0" algn="l">
              <a:spcBef>
                <a:spcPts val="1600"/>
              </a:spcBef>
              <a:spcAft>
                <a:spcPts val="0"/>
              </a:spcAft>
              <a:buSzPts val="1800"/>
              <a:buChar char="●"/>
            </a:pPr>
            <a:r>
              <a:rPr lang="en"/>
              <a:t>Boiler feed pump</a:t>
            </a:r>
            <a:endParaRPr/>
          </a:p>
          <a:p>
            <a:pPr indent="-342900" lvl="0" marL="457200" rtl="0" algn="l">
              <a:spcBef>
                <a:spcPts val="0"/>
              </a:spcBef>
              <a:spcAft>
                <a:spcPts val="0"/>
              </a:spcAft>
              <a:buSzPts val="1800"/>
              <a:buChar char="●"/>
            </a:pPr>
            <a:r>
              <a:rPr lang="en"/>
              <a:t>ID fans</a:t>
            </a:r>
            <a:endParaRPr/>
          </a:p>
          <a:p>
            <a:pPr indent="-342900" lvl="0" marL="457200" rtl="0" algn="l">
              <a:spcBef>
                <a:spcPts val="0"/>
              </a:spcBef>
              <a:spcAft>
                <a:spcPts val="0"/>
              </a:spcAft>
              <a:buSzPts val="1800"/>
              <a:buChar char="●"/>
            </a:pPr>
            <a:r>
              <a:rPr lang="en"/>
              <a:t>PA fans</a:t>
            </a:r>
            <a:endParaRPr/>
          </a:p>
          <a:p>
            <a:pPr indent="-342900" lvl="0" marL="457200" rtl="0" algn="l">
              <a:spcBef>
                <a:spcPts val="0"/>
              </a:spcBef>
              <a:spcAft>
                <a:spcPts val="0"/>
              </a:spcAft>
              <a:buSzPts val="1800"/>
              <a:buChar char="●"/>
            </a:pPr>
            <a:r>
              <a:rPr lang="en"/>
              <a:t>SA fans</a:t>
            </a:r>
            <a:endParaRPr/>
          </a:p>
          <a:p>
            <a:pPr indent="-342900" lvl="0" marL="457200" rtl="0" algn="l">
              <a:spcBef>
                <a:spcPts val="0"/>
              </a:spcBef>
              <a:spcAft>
                <a:spcPts val="0"/>
              </a:spcAft>
              <a:buSzPts val="1800"/>
              <a:buChar char="●"/>
            </a:pPr>
            <a:r>
              <a:rPr lang="en"/>
              <a:t>Pulverizers</a:t>
            </a:r>
            <a:endParaRPr/>
          </a:p>
          <a:p>
            <a:pPr indent="-342900" lvl="0" marL="457200" rtl="0" algn="l">
              <a:spcBef>
                <a:spcPts val="0"/>
              </a:spcBef>
              <a:spcAft>
                <a:spcPts val="0"/>
              </a:spcAft>
              <a:buSzPts val="1800"/>
              <a:buChar char="●"/>
            </a:pPr>
            <a:r>
              <a:rPr lang="en"/>
              <a:t>Electrostatics precipitators,etc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8250"/>
            <a:ext cx="8520600" cy="9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on power consumption due to changes in plant conditions</a:t>
            </a:r>
            <a:endParaRPr/>
          </a:p>
        </p:txBody>
      </p:sp>
      <p:sp>
        <p:nvSpPr>
          <p:cNvPr id="61" name="Google Shape;61;p14"/>
          <p:cNvSpPr txBox="1"/>
          <p:nvPr>
            <p:ph idx="1" type="body"/>
          </p:nvPr>
        </p:nvSpPr>
        <p:spPr>
          <a:xfrm>
            <a:off x="311700" y="1263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Auxiliary power consumption doesn’t just contribute to </a:t>
            </a:r>
            <a:r>
              <a:rPr lang="en"/>
              <a:t>overall</a:t>
            </a:r>
            <a:r>
              <a:rPr lang="en"/>
              <a:t> efficiency parameters, but an overtime change measured as % of total power generated can indicate degrading machine cycles or faults in the pipeline due to </a:t>
            </a:r>
            <a:r>
              <a:rPr lang="en"/>
              <a:t>increasing</a:t>
            </a:r>
            <a:r>
              <a:rPr lang="en"/>
              <a:t> age of the equipment.</a:t>
            </a:r>
            <a:endParaRPr/>
          </a:p>
          <a:p>
            <a:pPr indent="-342900" lvl="0" marL="457200" rtl="0" algn="l">
              <a:spcBef>
                <a:spcPts val="1600"/>
              </a:spcBef>
              <a:spcAft>
                <a:spcPts val="0"/>
              </a:spcAft>
              <a:buSzPts val="1800"/>
              <a:buChar char="●"/>
            </a:pPr>
            <a:r>
              <a:rPr lang="en"/>
              <a:t>Air leakage into boiler gas enclosure. </a:t>
            </a:r>
            <a:endParaRPr/>
          </a:p>
          <a:p>
            <a:pPr indent="-342900" lvl="0" marL="457200" rtl="0" algn="l">
              <a:spcBef>
                <a:spcPts val="0"/>
              </a:spcBef>
              <a:spcAft>
                <a:spcPts val="0"/>
              </a:spcAft>
              <a:buSzPts val="1800"/>
              <a:buChar char="●"/>
            </a:pPr>
            <a:r>
              <a:rPr lang="en"/>
              <a:t>Degraded Boiler heating Surface –higher dry gas loss would increase power consumption </a:t>
            </a:r>
            <a:endParaRPr/>
          </a:p>
          <a:p>
            <a:pPr indent="-342900" lvl="0" marL="457200" rtl="0" algn="l">
              <a:spcBef>
                <a:spcPts val="0"/>
              </a:spcBef>
              <a:spcAft>
                <a:spcPts val="0"/>
              </a:spcAft>
              <a:buSzPts val="1800"/>
              <a:buChar char="●"/>
            </a:pPr>
            <a:r>
              <a:rPr lang="en"/>
              <a:t>Higher draft loss due to air ingress and ash deposition. </a:t>
            </a:r>
            <a:endParaRPr/>
          </a:p>
          <a:p>
            <a:pPr indent="-342900" lvl="0" marL="457200" rtl="0" algn="l">
              <a:spcBef>
                <a:spcPts val="0"/>
              </a:spcBef>
              <a:spcAft>
                <a:spcPts val="0"/>
              </a:spcAft>
              <a:buSzPts val="1800"/>
              <a:buChar char="●"/>
            </a:pPr>
            <a:r>
              <a:rPr lang="en"/>
              <a:t>Deterioration of generator stator windings due to increased stress and age</a:t>
            </a:r>
            <a:r>
              <a:rPr lang="en"/>
              <a:t> </a:t>
            </a:r>
            <a:endParaRPr/>
          </a:p>
          <a:p>
            <a:pPr indent="-342900" lvl="0" marL="457200" rtl="0" algn="l">
              <a:spcBef>
                <a:spcPts val="0"/>
              </a:spcBef>
              <a:spcAft>
                <a:spcPts val="0"/>
              </a:spcAft>
              <a:buSzPts val="1800"/>
              <a:buChar char="●"/>
            </a:pPr>
            <a:r>
              <a:rPr lang="en"/>
              <a:t>Deterioration of Turbine Steam Path Condition.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967550"/>
            <a:ext cx="8520600" cy="120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Condenser pressure/ condenser cleanliness- air ingress and extent of tube pluggage. Contamination of feed water can cause changes in heat capacity, that indirectly affects boiler efficiency</a:t>
            </a:r>
            <a:endParaRPr/>
          </a:p>
          <a:p>
            <a:pPr indent="-342900" lvl="0" marL="457200" rtl="0" algn="l">
              <a:spcBef>
                <a:spcPts val="0"/>
              </a:spcBef>
              <a:spcAft>
                <a:spcPts val="0"/>
              </a:spcAft>
              <a:buSzPts val="1800"/>
              <a:buChar char="●"/>
            </a:pPr>
            <a:r>
              <a:rPr lang="en"/>
              <a:t>Steam and water leaks from drains and vents.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Plant Load factor</a:t>
            </a:r>
            <a:endParaRPr/>
          </a:p>
        </p:txBody>
      </p:sp>
      <p:sp>
        <p:nvSpPr>
          <p:cNvPr id="72" name="Google Shape;72;p16"/>
          <p:cNvSpPr txBox="1"/>
          <p:nvPr>
            <p:ph idx="1" type="body"/>
          </p:nvPr>
        </p:nvSpPr>
        <p:spPr>
          <a:xfrm>
            <a:off x="311700" y="786675"/>
            <a:ext cx="8520600" cy="40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auxiliary power is greatly influenced by the plant load factor. Many of the Indian power stations are operating at sub-optimal plant load factor that cause higher auxiliary power and decreased efficiency and performance.</a:t>
            </a:r>
            <a:endParaRPr/>
          </a:p>
          <a:p>
            <a:pPr indent="0" lvl="0" marL="0" rtl="0" algn="l">
              <a:spcBef>
                <a:spcPts val="1600"/>
              </a:spcBef>
              <a:spcAft>
                <a:spcPts val="0"/>
              </a:spcAft>
              <a:buNone/>
            </a:pPr>
            <a:r>
              <a:rPr lang="en"/>
              <a:t>Plant Load Factor (PLF) can be used as a measure to quantify the auxiliary power consumption.</a:t>
            </a:r>
            <a:endParaRPr/>
          </a:p>
          <a:p>
            <a:pPr indent="0" lvl="0" marL="0" rtl="0" algn="l">
              <a:spcBef>
                <a:spcPts val="1600"/>
              </a:spcBef>
              <a:spcAft>
                <a:spcPts val="0"/>
              </a:spcAft>
              <a:buNone/>
            </a:pPr>
            <a:r>
              <a:rPr lang="en"/>
              <a:t>Instantaneous plant load factor is given by :</a:t>
            </a:r>
            <a:endParaRPr/>
          </a:p>
          <a:p>
            <a:pPr indent="0" lvl="0" marL="0" rtl="0" algn="l">
              <a:spcBef>
                <a:spcPts val="1600"/>
              </a:spcBef>
              <a:spcAft>
                <a:spcPts val="0"/>
              </a:spcAft>
              <a:buNone/>
            </a:pPr>
            <a:r>
              <a:rPr lang="en"/>
              <a:t>Whereas the auxiliary power consumption of individual equipment is given by :</a:t>
            </a:r>
            <a:endParaRPr/>
          </a:p>
          <a:p>
            <a:pPr indent="0" lvl="0" marL="0" rtl="0" algn="l">
              <a:spcBef>
                <a:spcPts val="1600"/>
              </a:spcBef>
              <a:spcAft>
                <a:spcPts val="1600"/>
              </a:spcAft>
              <a:buNone/>
            </a:pPr>
            <a:r>
              <a:t/>
            </a:r>
            <a:endParaRPr/>
          </a:p>
        </p:txBody>
      </p:sp>
      <p:pic>
        <p:nvPicPr>
          <p:cNvPr id="73" name="Google Shape;73;p16"/>
          <p:cNvPicPr preferRelativeResize="0"/>
          <p:nvPr/>
        </p:nvPicPr>
        <p:blipFill>
          <a:blip r:embed="rId3">
            <a:alphaModFix/>
          </a:blip>
          <a:stretch>
            <a:fillRect/>
          </a:stretch>
        </p:blipFill>
        <p:spPr>
          <a:xfrm>
            <a:off x="4904100" y="2571750"/>
            <a:ext cx="2175600" cy="832100"/>
          </a:xfrm>
          <a:prstGeom prst="rect">
            <a:avLst/>
          </a:prstGeom>
          <a:noFill/>
          <a:ln>
            <a:noFill/>
          </a:ln>
        </p:spPr>
      </p:pic>
      <p:pic>
        <p:nvPicPr>
          <p:cNvPr id="74" name="Google Shape;74;p16"/>
          <p:cNvPicPr preferRelativeResize="0"/>
          <p:nvPr/>
        </p:nvPicPr>
        <p:blipFill>
          <a:blip r:embed="rId4">
            <a:alphaModFix/>
          </a:blip>
          <a:stretch>
            <a:fillRect/>
          </a:stretch>
        </p:blipFill>
        <p:spPr>
          <a:xfrm>
            <a:off x="2689925" y="3826150"/>
            <a:ext cx="3219450" cy="68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111550"/>
            <a:ext cx="8520600" cy="49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auxiliary power of equipments have a baseline which is the set design value, it is actually the deviation which acts as a control parameter to optimize the the auxiliary power consumption. The formula for the deviation in AP of individual equipment is given by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Measures to improve plant load factor include:</a:t>
            </a:r>
            <a:endParaRPr/>
          </a:p>
          <a:p>
            <a:pPr indent="-342900" lvl="0" marL="457200" rtl="0" algn="l">
              <a:spcBef>
                <a:spcPts val="1600"/>
              </a:spcBef>
              <a:spcAft>
                <a:spcPts val="0"/>
              </a:spcAft>
              <a:buSzPts val="1800"/>
              <a:buAutoNum type="arabicPeriod"/>
            </a:pPr>
            <a:r>
              <a:rPr lang="en"/>
              <a:t>Quality of coal used - higher calorific value and low ash content coal reduces the flue gas flow, which decreases stress on ID fans.</a:t>
            </a:r>
            <a:endParaRPr/>
          </a:p>
          <a:p>
            <a:pPr indent="-342900" lvl="0" marL="457200" rtl="0" algn="l">
              <a:spcBef>
                <a:spcPts val="0"/>
              </a:spcBef>
              <a:spcAft>
                <a:spcPts val="0"/>
              </a:spcAft>
              <a:buSzPts val="1800"/>
              <a:buAutoNum type="arabicPeriod"/>
            </a:pPr>
            <a:r>
              <a:rPr lang="en"/>
              <a:t>Boiler efficiency - increased boiler efficiency reduces stress on BFP, PA fans and SA fans.</a:t>
            </a:r>
            <a:endParaRPr/>
          </a:p>
          <a:p>
            <a:pPr indent="-342900" lvl="0" marL="457200" rtl="0" algn="l">
              <a:spcBef>
                <a:spcPts val="0"/>
              </a:spcBef>
              <a:spcAft>
                <a:spcPts val="0"/>
              </a:spcAft>
              <a:buSzPts val="1800"/>
              <a:buAutoNum type="arabicPeriod"/>
            </a:pPr>
            <a:r>
              <a:rPr lang="en"/>
              <a:t>Turbine efficiency - increasing turbine efficiency ensures reduced stress on CWF pumps and alternator windings.</a:t>
            </a:r>
            <a:endParaRPr/>
          </a:p>
        </p:txBody>
      </p:sp>
      <p:pic>
        <p:nvPicPr>
          <p:cNvPr id="80" name="Google Shape;80;p17"/>
          <p:cNvPicPr preferRelativeResize="0"/>
          <p:nvPr/>
        </p:nvPicPr>
        <p:blipFill>
          <a:blip r:embed="rId3">
            <a:alphaModFix/>
          </a:blip>
          <a:stretch>
            <a:fillRect/>
          </a:stretch>
        </p:blipFill>
        <p:spPr>
          <a:xfrm>
            <a:off x="2182938" y="1609713"/>
            <a:ext cx="4333875" cy="96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Reducing auxiliary power consumption</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Consider Variable frequency drives for Boiler feed pumps, fans and other major Auxiliaries.</a:t>
            </a:r>
            <a:endParaRPr/>
          </a:p>
          <a:p>
            <a:pPr indent="-342900" lvl="0" marL="457200" rtl="0" algn="l">
              <a:spcBef>
                <a:spcPts val="0"/>
              </a:spcBef>
              <a:spcAft>
                <a:spcPts val="0"/>
              </a:spcAft>
              <a:buSzPts val="1800"/>
              <a:buChar char="●"/>
            </a:pPr>
            <a:r>
              <a:rPr lang="en"/>
              <a:t>Choose optimum margins on head and flow for Boiler feed pumps and fans, to attain best efficiency under actual operating conditions.</a:t>
            </a:r>
            <a:endParaRPr/>
          </a:p>
          <a:p>
            <a:pPr indent="-342900" lvl="0" marL="457200" rtl="0" algn="l">
              <a:spcBef>
                <a:spcPts val="0"/>
              </a:spcBef>
              <a:spcAft>
                <a:spcPts val="0"/>
              </a:spcAft>
              <a:buSzPts val="1800"/>
              <a:buChar char="●"/>
            </a:pPr>
            <a:r>
              <a:rPr lang="en"/>
              <a:t>Design Boiler with best possible thermal efficiency</a:t>
            </a:r>
            <a:endParaRPr/>
          </a:p>
          <a:p>
            <a:pPr indent="-342900" lvl="0" marL="457200" rtl="0" algn="l">
              <a:spcBef>
                <a:spcPts val="0"/>
              </a:spcBef>
              <a:spcAft>
                <a:spcPts val="0"/>
              </a:spcAft>
              <a:buSzPts val="1800"/>
              <a:buChar char="●"/>
            </a:pPr>
            <a:r>
              <a:rPr lang="en"/>
              <a:t>Leak proof duct design to avoid air ingress in order to reduce load on induced draft fan.</a:t>
            </a:r>
            <a:endParaRPr/>
          </a:p>
          <a:p>
            <a:pPr indent="-342900" lvl="0" marL="457200" rtl="0" algn="l">
              <a:spcBef>
                <a:spcPts val="0"/>
              </a:spcBef>
              <a:spcAft>
                <a:spcPts val="0"/>
              </a:spcAft>
              <a:buSzPts val="1800"/>
              <a:buChar char="●"/>
            </a:pPr>
            <a:r>
              <a:rPr lang="en"/>
              <a:t>Ensure complete combustion in furnace, so that required steam generation can be achieved with optimum fuel quantity.</a:t>
            </a:r>
            <a:endParaRPr/>
          </a:p>
          <a:p>
            <a:pPr indent="-342900" lvl="0" marL="457200" rtl="0" algn="l">
              <a:spcBef>
                <a:spcPts val="0"/>
              </a:spcBef>
              <a:spcAft>
                <a:spcPts val="0"/>
              </a:spcAft>
              <a:buSzPts val="1800"/>
              <a:buChar char="●"/>
            </a:pPr>
            <a:r>
              <a:rPr lang="en"/>
              <a:t>Minimise system drop (flue gas side , steam and water side) without affecting the Boiler performance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67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overview</a:t>
            </a:r>
            <a:endParaRPr/>
          </a:p>
        </p:txBody>
      </p:sp>
      <p:sp>
        <p:nvSpPr>
          <p:cNvPr id="92" name="Google Shape;92;p19"/>
          <p:cNvSpPr txBox="1"/>
          <p:nvPr>
            <p:ph idx="1" type="body"/>
          </p:nvPr>
        </p:nvSpPr>
        <p:spPr>
          <a:xfrm>
            <a:off x="311700" y="740600"/>
            <a:ext cx="8520600" cy="41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study of Thermal Power plants,  Advanced Process Control (APC) and Auxiliary Power Consumption, following observations and conclusions of the Vikram Cement Works Power Plant have been made :</a:t>
            </a:r>
            <a:endParaRPr/>
          </a:p>
          <a:p>
            <a:pPr indent="-342900" lvl="0" marL="457200" rtl="0" algn="l">
              <a:spcBef>
                <a:spcPts val="1600"/>
              </a:spcBef>
              <a:spcAft>
                <a:spcPts val="0"/>
              </a:spcAft>
              <a:buSzPts val="1800"/>
              <a:buAutoNum type="arabicPeriod"/>
            </a:pPr>
            <a:r>
              <a:rPr lang="en"/>
              <a:t>No control loop exists for coordinating boiler and turbine operations. An APC on top of existing control loops can help improve performance and efficiency</a:t>
            </a:r>
            <a:endParaRPr/>
          </a:p>
          <a:p>
            <a:pPr indent="-342900" lvl="0" marL="457200" rtl="0" algn="l">
              <a:spcBef>
                <a:spcPts val="0"/>
              </a:spcBef>
              <a:spcAft>
                <a:spcPts val="0"/>
              </a:spcAft>
              <a:buSzPts val="1800"/>
              <a:buAutoNum type="arabicPeriod"/>
            </a:pPr>
            <a:r>
              <a:rPr lang="en"/>
              <a:t>There is no </a:t>
            </a:r>
            <a:r>
              <a:rPr lang="en"/>
              <a:t>continuous</a:t>
            </a:r>
            <a:r>
              <a:rPr lang="en"/>
              <a:t> performance monitoring of the plant. A performance monitoring and reporting system can help in fine tuning of machinery and equipment during operation.</a:t>
            </a:r>
            <a:endParaRPr/>
          </a:p>
          <a:p>
            <a:pPr indent="-342900" lvl="0" marL="457200" rtl="0" algn="l">
              <a:spcBef>
                <a:spcPts val="0"/>
              </a:spcBef>
              <a:spcAft>
                <a:spcPts val="0"/>
              </a:spcAft>
              <a:buSzPts val="1800"/>
              <a:buAutoNum type="arabicPeriod"/>
            </a:pPr>
            <a:r>
              <a:rPr lang="en"/>
              <a:t>Installation of Variable Frequency Drive can reduce Auxiliary Power Consumption of various motors and pumps used in the plant.</a:t>
            </a:r>
            <a:endParaRPr/>
          </a:p>
          <a:p>
            <a:pPr indent="-342900" lvl="0" marL="457200" rtl="0" algn="l">
              <a:spcBef>
                <a:spcPts val="0"/>
              </a:spcBef>
              <a:spcAft>
                <a:spcPts val="0"/>
              </a:spcAft>
              <a:buSzPts val="1800"/>
              <a:buAutoNum type="arabicPeriod"/>
            </a:pPr>
            <a:r>
              <a:rPr lang="en"/>
              <a:t>Advanced controller for furnace pressure control can help in reducing auxiliary power consumption of PA and SA fans.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2034000"/>
            <a:ext cx="8520600" cy="107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5. Advanced Controller for fuel feed can improve and provide stable response to air and fuel feed. This model can tune fuel feed parameters so that the combustion cycle adjusts to any changes in fuel type/composition.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