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9144000" cy="6858000"/>
  <p:embeddedFontLst>
    <p:embeddedFont>
      <p:font typeface="Helvetica Neu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1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0: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22: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2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3300413"/>
            <a:ext cx="73152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obj">
  <p:cSld name="OBJECT">
    <p:spTree>
      <p:nvGrpSpPr>
        <p:cNvPr id="20" name="Shape 20"/>
        <p:cNvGrpSpPr/>
        <p:nvPr/>
      </p:nvGrpSpPr>
      <p:grpSpPr>
        <a:xfrm>
          <a:off x="0" y="0"/>
          <a:ext cx="0" cy="0"/>
          <a:chOff x="0" y="0"/>
          <a:chExt cx="0" cy="0"/>
        </a:xfrm>
      </p:grpSpPr>
      <p:sp>
        <p:nvSpPr>
          <p:cNvPr id="21" name="Google Shape;21;p2"/>
          <p:cNvSpPr txBox="1"/>
          <p:nvPr>
            <p:ph type="title"/>
          </p:nvPr>
        </p:nvSpPr>
        <p:spPr>
          <a:xfrm>
            <a:off x="517321" y="741389"/>
            <a:ext cx="8109356" cy="24828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5" name="Shape 25"/>
        <p:cNvGrpSpPr/>
        <p:nvPr/>
      </p:nvGrpSpPr>
      <p:grpSpPr>
        <a:xfrm>
          <a:off x="0" y="0"/>
          <a:ext cx="0" cy="0"/>
          <a:chOff x="0" y="0"/>
          <a:chExt cx="0" cy="0"/>
        </a:xfrm>
      </p:grpSpPr>
      <p:sp>
        <p:nvSpPr>
          <p:cNvPr id="26" name="Google Shape;26;p3"/>
          <p:cNvSpPr txBox="1"/>
          <p:nvPr>
            <p:ph type="title"/>
          </p:nvPr>
        </p:nvSpPr>
        <p:spPr>
          <a:xfrm>
            <a:off x="517321" y="741389"/>
            <a:ext cx="8109356" cy="24828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690473" y="1941474"/>
            <a:ext cx="7644130" cy="403796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800">
                <a:solidFill>
                  <a:schemeClr val="dk1"/>
                </a:solidFill>
                <a:latin typeface="Times New Roman"/>
                <a:ea typeface="Times New Roman"/>
                <a:cs typeface="Times New Roman"/>
                <a:sym typeface="Times New Roman"/>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31" name="Shape 31"/>
        <p:cNvGrpSpPr/>
        <p:nvPr/>
      </p:nvGrpSpPr>
      <p:grpSpPr>
        <a:xfrm>
          <a:off x="0" y="0"/>
          <a:ext cx="0" cy="0"/>
          <a:chOff x="0" y="0"/>
          <a:chExt cx="0" cy="0"/>
        </a:xfrm>
      </p:grpSpPr>
      <p:sp>
        <p:nvSpPr>
          <p:cNvPr id="32" name="Google Shape;32;p4"/>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dk1"/>
              </a:buClr>
              <a:buSzPts val="2800"/>
              <a:buFont typeface="Times New Roman"/>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spcBef>
                <a:spcPts val="0"/>
              </a:spcBef>
              <a:spcAft>
                <a:spcPts val="0"/>
              </a:spcAft>
              <a:buClr>
                <a:schemeClr val="dk1"/>
              </a:buClr>
              <a:buSzPts val="1800"/>
              <a:buFont typeface="Times New Roman"/>
              <a:buChar char="●"/>
              <a:defRPr/>
            </a:lvl1pPr>
            <a:lvl2pPr indent="-317500" lvl="1" marL="914400" algn="l">
              <a:spcBef>
                <a:spcPts val="1600"/>
              </a:spcBef>
              <a:spcAft>
                <a:spcPts val="0"/>
              </a:spcAft>
              <a:buSzPts val="1400"/>
              <a:buFont typeface="Calibri"/>
              <a:buChar char="○"/>
              <a:defRPr/>
            </a:lvl2pPr>
            <a:lvl3pPr indent="-317500" lvl="2" marL="1371600" algn="l">
              <a:spcBef>
                <a:spcPts val="1600"/>
              </a:spcBef>
              <a:spcAft>
                <a:spcPts val="0"/>
              </a:spcAft>
              <a:buSzPts val="1400"/>
              <a:buFont typeface="Calibri"/>
              <a:buChar char="■"/>
              <a:defRPr/>
            </a:lvl3pPr>
            <a:lvl4pPr indent="-317500" lvl="3" marL="1828800" algn="l">
              <a:spcBef>
                <a:spcPts val="1600"/>
              </a:spcBef>
              <a:spcAft>
                <a:spcPts val="0"/>
              </a:spcAft>
              <a:buSzPts val="1400"/>
              <a:buFont typeface="Calibri"/>
              <a:buChar char="●"/>
              <a:defRPr/>
            </a:lvl4pPr>
            <a:lvl5pPr indent="-317500" lvl="4" marL="2286000" algn="l">
              <a:spcBef>
                <a:spcPts val="1600"/>
              </a:spcBef>
              <a:spcAft>
                <a:spcPts val="0"/>
              </a:spcAft>
              <a:buSzPts val="1400"/>
              <a:buFont typeface="Calibri"/>
              <a:buChar char="○"/>
              <a:defRPr/>
            </a:lvl5pPr>
            <a:lvl6pPr indent="-317500" lvl="5" marL="2743200" algn="l">
              <a:spcBef>
                <a:spcPts val="1600"/>
              </a:spcBef>
              <a:spcAft>
                <a:spcPts val="0"/>
              </a:spcAft>
              <a:buSzPts val="1400"/>
              <a:buFont typeface="Calibri"/>
              <a:buChar char="■"/>
              <a:defRPr/>
            </a:lvl6pPr>
            <a:lvl7pPr indent="-317500" lvl="6" marL="3200400" algn="l">
              <a:spcBef>
                <a:spcPts val="1600"/>
              </a:spcBef>
              <a:spcAft>
                <a:spcPts val="0"/>
              </a:spcAft>
              <a:buSzPts val="1400"/>
              <a:buFont typeface="Calibri"/>
              <a:buChar char="●"/>
              <a:defRPr/>
            </a:lvl7pPr>
            <a:lvl8pPr indent="-317500" lvl="7" marL="3657600" algn="l">
              <a:spcBef>
                <a:spcPts val="1600"/>
              </a:spcBef>
              <a:spcAft>
                <a:spcPts val="0"/>
              </a:spcAft>
              <a:buSzPts val="1400"/>
              <a:buFont typeface="Calibri"/>
              <a:buChar char="○"/>
              <a:defRPr/>
            </a:lvl8pPr>
            <a:lvl9pPr indent="-317500" lvl="8" marL="4114800" algn="l">
              <a:spcBef>
                <a:spcPts val="1600"/>
              </a:spcBef>
              <a:spcAft>
                <a:spcPts val="1600"/>
              </a:spcAft>
              <a:buSzPts val="1400"/>
              <a:buFont typeface="Calibri"/>
              <a:buChar char="■"/>
              <a:defRPr/>
            </a:lvl9pPr>
          </a:lstStyle>
          <a:p/>
        </p:txBody>
      </p:sp>
      <p:sp>
        <p:nvSpPr>
          <p:cNvPr id="34" name="Google Shape;34;p4"/>
          <p:cNvSpPr txBox="1"/>
          <p:nvPr>
            <p:ph idx="12" type="sldNum"/>
          </p:nvPr>
        </p:nvSpPr>
        <p:spPr>
          <a:xfrm>
            <a:off x="8472458" y="6217623"/>
            <a:ext cx="5487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800"/>
              <a:buFont typeface="Calibri"/>
              <a:buNone/>
              <a:defRPr sz="1800">
                <a:solidFill>
                  <a:srgbClr val="888888"/>
                </a:solidFill>
                <a:latin typeface="Calibri"/>
                <a:ea typeface="Calibri"/>
                <a:cs typeface="Calibri"/>
                <a:sym typeface="Calibri"/>
              </a:defRPr>
            </a:lvl1pPr>
            <a:lvl2pPr indent="0" lvl="1" marL="0" algn="r">
              <a:buClr>
                <a:srgbClr val="888888"/>
              </a:buClr>
              <a:buSzPts val="1800"/>
              <a:buFont typeface="Calibri"/>
              <a:buNone/>
              <a:defRPr sz="1800">
                <a:solidFill>
                  <a:srgbClr val="888888"/>
                </a:solidFill>
                <a:latin typeface="Calibri"/>
                <a:ea typeface="Calibri"/>
                <a:cs typeface="Calibri"/>
                <a:sym typeface="Calibri"/>
              </a:defRPr>
            </a:lvl2pPr>
            <a:lvl3pPr indent="0" lvl="2" marL="0" algn="r">
              <a:buClr>
                <a:srgbClr val="888888"/>
              </a:buClr>
              <a:buSzPts val="1800"/>
              <a:buFont typeface="Calibri"/>
              <a:buNone/>
              <a:defRPr sz="1800">
                <a:solidFill>
                  <a:srgbClr val="888888"/>
                </a:solidFill>
                <a:latin typeface="Calibri"/>
                <a:ea typeface="Calibri"/>
                <a:cs typeface="Calibri"/>
                <a:sym typeface="Calibri"/>
              </a:defRPr>
            </a:lvl3pPr>
            <a:lvl4pPr indent="0" lvl="3" marL="0" algn="r">
              <a:buClr>
                <a:srgbClr val="888888"/>
              </a:buClr>
              <a:buSzPts val="1800"/>
              <a:buFont typeface="Calibri"/>
              <a:buNone/>
              <a:defRPr sz="1800">
                <a:solidFill>
                  <a:srgbClr val="888888"/>
                </a:solidFill>
                <a:latin typeface="Calibri"/>
                <a:ea typeface="Calibri"/>
                <a:cs typeface="Calibri"/>
                <a:sym typeface="Calibri"/>
              </a:defRPr>
            </a:lvl4pPr>
            <a:lvl5pPr indent="0" lvl="4" marL="0" algn="r">
              <a:buClr>
                <a:srgbClr val="888888"/>
              </a:buClr>
              <a:buSzPts val="1800"/>
              <a:buFont typeface="Calibri"/>
              <a:buNone/>
              <a:defRPr sz="1800">
                <a:solidFill>
                  <a:srgbClr val="888888"/>
                </a:solidFill>
                <a:latin typeface="Calibri"/>
                <a:ea typeface="Calibri"/>
                <a:cs typeface="Calibri"/>
                <a:sym typeface="Calibri"/>
              </a:defRPr>
            </a:lvl5pPr>
            <a:lvl6pPr indent="0" lvl="5" marL="0" algn="r">
              <a:buClr>
                <a:srgbClr val="888888"/>
              </a:buClr>
              <a:buSzPts val="1800"/>
              <a:buFont typeface="Calibri"/>
              <a:buNone/>
              <a:defRPr sz="1800">
                <a:solidFill>
                  <a:srgbClr val="888888"/>
                </a:solidFill>
                <a:latin typeface="Calibri"/>
                <a:ea typeface="Calibri"/>
                <a:cs typeface="Calibri"/>
                <a:sym typeface="Calibri"/>
              </a:defRPr>
            </a:lvl6pPr>
            <a:lvl7pPr indent="0" lvl="6" marL="0" algn="r">
              <a:buClr>
                <a:srgbClr val="888888"/>
              </a:buClr>
              <a:buSzPts val="1800"/>
              <a:buFont typeface="Calibri"/>
              <a:buNone/>
              <a:defRPr sz="1800">
                <a:solidFill>
                  <a:srgbClr val="888888"/>
                </a:solidFill>
                <a:latin typeface="Calibri"/>
                <a:ea typeface="Calibri"/>
                <a:cs typeface="Calibri"/>
                <a:sym typeface="Calibri"/>
              </a:defRPr>
            </a:lvl7pPr>
            <a:lvl8pPr indent="0" lvl="7" marL="0" algn="r">
              <a:buClr>
                <a:srgbClr val="888888"/>
              </a:buClr>
              <a:buSzPts val="1800"/>
              <a:buFont typeface="Calibri"/>
              <a:buNone/>
              <a:defRPr sz="1800">
                <a:solidFill>
                  <a:srgbClr val="888888"/>
                </a:solidFill>
                <a:latin typeface="Calibri"/>
                <a:ea typeface="Calibri"/>
                <a:cs typeface="Calibri"/>
                <a:sym typeface="Calibri"/>
              </a:defRPr>
            </a:lvl8pPr>
            <a:lvl9pPr indent="0" lvl="8" marL="0" algn="r">
              <a:buClr>
                <a:srgbClr val="888888"/>
              </a:buClr>
              <a:buSzPts val="1800"/>
              <a:buFont typeface="Calibri"/>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35" name="Shape 35"/>
        <p:cNvGrpSpPr/>
        <p:nvPr/>
      </p:nvGrpSpPr>
      <p:grpSpPr>
        <a:xfrm>
          <a:off x="0" y="0"/>
          <a:ext cx="0" cy="0"/>
          <a:chOff x="0" y="0"/>
          <a:chExt cx="0" cy="0"/>
        </a:xfrm>
      </p:grpSpPr>
      <p:sp>
        <p:nvSpPr>
          <p:cNvPr id="36" name="Google Shape;36;p5"/>
          <p:cNvSpPr txBox="1"/>
          <p:nvPr>
            <p:ph type="ctrTitle"/>
          </p:nvPr>
        </p:nvSpPr>
        <p:spPr>
          <a:xfrm>
            <a:off x="685800" y="2125980"/>
            <a:ext cx="7772400" cy="144018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41" name="Shape 41"/>
        <p:cNvGrpSpPr/>
        <p:nvPr/>
      </p:nvGrpSpPr>
      <p:grpSpPr>
        <a:xfrm>
          <a:off x="0" y="0"/>
          <a:ext cx="0" cy="0"/>
          <a:chOff x="0" y="0"/>
          <a:chExt cx="0" cy="0"/>
        </a:xfrm>
      </p:grpSpPr>
      <p:sp>
        <p:nvSpPr>
          <p:cNvPr id="42" name="Google Shape;42;p6"/>
          <p:cNvSpPr txBox="1"/>
          <p:nvPr>
            <p:ph type="title"/>
          </p:nvPr>
        </p:nvSpPr>
        <p:spPr>
          <a:xfrm>
            <a:off x="517321" y="741389"/>
            <a:ext cx="8109356" cy="248285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1" i="0" sz="400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6"/>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p:cSld name="Blank">
    <p:bg>
      <p:bgPr>
        <a:solidFill>
          <a:schemeClr val="lt1"/>
        </a:solidFill>
      </p:bgPr>
    </p:bg>
    <p:spTree>
      <p:nvGrpSpPr>
        <p:cNvPr id="48" name="Shape 48"/>
        <p:cNvGrpSpPr/>
        <p:nvPr/>
      </p:nvGrpSpPr>
      <p:grpSpPr>
        <a:xfrm>
          <a:off x="0" y="0"/>
          <a:ext cx="0" cy="0"/>
          <a:chOff x="0" y="0"/>
          <a:chExt cx="0" cy="0"/>
        </a:xfrm>
      </p:grpSpPr>
      <p:sp>
        <p:nvSpPr>
          <p:cNvPr id="49" name="Google Shape;49;p7"/>
          <p:cNvSpPr/>
          <p:nvPr/>
        </p:nvSpPr>
        <p:spPr>
          <a:xfrm>
            <a:off x="0" y="0"/>
            <a:ext cx="9144000" cy="68580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p:nvPr/>
        </p:nvSpPr>
        <p:spPr>
          <a:xfrm>
            <a:off x="0" y="223"/>
            <a:ext cx="9143999" cy="1028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7"/>
          <p:cNvSpPr/>
          <p:nvPr/>
        </p:nvSpPr>
        <p:spPr>
          <a:xfrm>
            <a:off x="4401357" y="0"/>
            <a:ext cx="4742641" cy="5999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7"/>
          <p:cNvSpPr/>
          <p:nvPr/>
        </p:nvSpPr>
        <p:spPr>
          <a:xfrm>
            <a:off x="0" y="0"/>
            <a:ext cx="9088207" cy="10205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7"/>
          <p:cNvSpPr/>
          <p:nvPr/>
        </p:nvSpPr>
        <p:spPr>
          <a:xfrm>
            <a:off x="-828" y="52323"/>
            <a:ext cx="9145590" cy="90182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7"/>
          <p:cNvSpPr/>
          <p:nvPr/>
        </p:nvSpPr>
        <p:spPr>
          <a:xfrm>
            <a:off x="932688" y="969263"/>
            <a:ext cx="7458456" cy="534924"/>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7"/>
          <p:cNvSpPr/>
          <p:nvPr/>
        </p:nvSpPr>
        <p:spPr>
          <a:xfrm>
            <a:off x="1115567" y="2276855"/>
            <a:ext cx="7156704" cy="422757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7"/>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N"/>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2.png"/><Relationship Id="rId11" Type="http://schemas.openxmlformats.org/officeDocument/2006/relationships/slideLayout" Target="../slideLayouts/slideLayout6.xml"/><Relationship Id="rId10" Type="http://schemas.openxmlformats.org/officeDocument/2006/relationships/slideLayout" Target="../slideLayouts/slideLayout5.xml"/><Relationship Id="rId12" Type="http://schemas.openxmlformats.org/officeDocument/2006/relationships/theme" Target="../theme/theme2.xml"/><Relationship Id="rId9" Type="http://schemas.openxmlformats.org/officeDocument/2006/relationships/slideLayout" Target="../slideLayouts/slideLayout4.xml"/><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0" y="223"/>
            <a:ext cx="9143999" cy="10287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4401357" y="0"/>
            <a:ext cx="4742641" cy="5999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0" y="0"/>
            <a:ext cx="9088207" cy="10205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28" y="52323"/>
            <a:ext cx="9145590" cy="90182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txBox="1"/>
          <p:nvPr>
            <p:ph type="title"/>
          </p:nvPr>
        </p:nvSpPr>
        <p:spPr>
          <a:xfrm>
            <a:off x="517321" y="741389"/>
            <a:ext cx="8109356" cy="248285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i="0" sz="4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
          <p:cNvSpPr txBox="1"/>
          <p:nvPr>
            <p:ph idx="1" type="body"/>
          </p:nvPr>
        </p:nvSpPr>
        <p:spPr>
          <a:xfrm>
            <a:off x="690473" y="1941474"/>
            <a:ext cx="7644130" cy="403796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7" name="Google Shape;17;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b="0" u="none"/>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8"/>
          <p:cNvSpPr txBox="1"/>
          <p:nvPr>
            <p:ph type="title"/>
          </p:nvPr>
        </p:nvSpPr>
        <p:spPr>
          <a:xfrm>
            <a:off x="457200" y="762000"/>
            <a:ext cx="8534400" cy="1231106"/>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IN">
                <a:latin typeface="Arial"/>
                <a:ea typeface="Arial"/>
                <a:cs typeface="Arial"/>
                <a:sym typeface="Arial"/>
              </a:rPr>
              <a:t>Power Plant : Thermal efficiency improvement</a:t>
            </a:r>
            <a:endParaRPr/>
          </a:p>
        </p:txBody>
      </p:sp>
      <p:pic>
        <p:nvPicPr>
          <p:cNvPr id="64" name="Google Shape;64;p8"/>
          <p:cNvPicPr preferRelativeResize="0"/>
          <p:nvPr/>
        </p:nvPicPr>
        <p:blipFill rotWithShape="1">
          <a:blip r:embed="rId3">
            <a:alphaModFix/>
          </a:blip>
          <a:srcRect b="0" l="0" r="0" t="0"/>
          <a:stretch/>
        </p:blipFill>
        <p:spPr>
          <a:xfrm>
            <a:off x="704849" y="2164386"/>
            <a:ext cx="7748685" cy="43586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860" y="457200"/>
            <a:ext cx="8109356" cy="83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7" name="Google Shape;127;p17"/>
          <p:cNvSpPr txBox="1"/>
          <p:nvPr>
            <p:ph idx="1" type="body"/>
          </p:nvPr>
        </p:nvSpPr>
        <p:spPr>
          <a:xfrm>
            <a:off x="304800" y="1600200"/>
            <a:ext cx="8534400" cy="4124206"/>
          </a:xfrm>
          <a:prstGeom prst="rect">
            <a:avLst/>
          </a:prstGeom>
          <a:noFill/>
          <a:ln>
            <a:noFill/>
          </a:ln>
        </p:spPr>
        <p:txBody>
          <a:bodyPr anchorCtr="0" anchor="t" bIns="0" lIns="0" spcFirstLastPara="1" rIns="0" wrap="square" tIns="0">
            <a:noAutofit/>
          </a:bodyPr>
          <a:lstStyle/>
          <a:p>
            <a:pPr indent="-457200" lvl="0" marL="4572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In </a:t>
            </a:r>
            <a:r>
              <a:rPr i="1" lang="en-IN" sz="2400">
                <a:solidFill>
                  <a:srgbClr val="FF0000"/>
                </a:solidFill>
                <a:latin typeface="Helvetica Neue"/>
                <a:ea typeface="Helvetica Neue"/>
                <a:cs typeface="Helvetica Neue"/>
                <a:sym typeface="Helvetica Neue"/>
              </a:rPr>
              <a:t>Manually controlled system </a:t>
            </a:r>
            <a:r>
              <a:rPr lang="en-IN" sz="2400">
                <a:latin typeface="Helvetica Neue"/>
                <a:ea typeface="Helvetica Neue"/>
                <a:cs typeface="Helvetica Neue"/>
                <a:sym typeface="Helvetica Neue"/>
              </a:rPr>
              <a:t>an operator periodically measures the temperature of liquid. If for example, the temperature is below the desired value, he increases the steam flow by opening the valve slightly </a:t>
            </a:r>
            <a:endParaRPr/>
          </a:p>
          <a:p>
            <a:pPr indent="-279400" lvl="0" marL="457200" rtl="0" algn="l">
              <a:spcBef>
                <a:spcPts val="0"/>
              </a:spcBef>
              <a:spcAft>
                <a:spcPts val="0"/>
              </a:spcAft>
              <a:buClr>
                <a:schemeClr val="dk1"/>
              </a:buClr>
              <a:buSzPts val="2800"/>
              <a:buFont typeface="Arial"/>
              <a:buNone/>
            </a:pPr>
            <a:r>
              <a:t/>
            </a:r>
            <a:endParaRPr/>
          </a:p>
          <a:p>
            <a:pPr indent="-457200" lvl="0" marL="4572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For </a:t>
            </a:r>
            <a:r>
              <a:rPr i="1" lang="en-IN" sz="2400">
                <a:solidFill>
                  <a:srgbClr val="FF0000"/>
                </a:solidFill>
                <a:latin typeface="Helvetica Neue"/>
                <a:ea typeface="Helvetica Neue"/>
                <a:cs typeface="Helvetica Neue"/>
                <a:sym typeface="Helvetica Neue"/>
              </a:rPr>
              <a:t>Automatically controlled system </a:t>
            </a:r>
            <a:r>
              <a:rPr lang="en-IN" sz="2400">
                <a:latin typeface="Helvetica Neue"/>
                <a:ea typeface="Helvetica Neue"/>
                <a:cs typeface="Helvetica Neue"/>
                <a:sym typeface="Helvetica Neue"/>
              </a:rPr>
              <a:t>a temperature sensitive device is used to produce a signal proportional to the measured value. This signal is feed to controller which compares it with the present desired value. If difference exists, the controller changes the opening of the steam control valve to correct the temperature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517321" y="741389"/>
            <a:ext cx="8109356" cy="492443"/>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Automatic feedback controlled system</a:t>
            </a:r>
            <a:endParaRPr/>
          </a:p>
        </p:txBody>
      </p:sp>
      <p:pic>
        <p:nvPicPr>
          <p:cNvPr id="133" name="Google Shape;133;p18"/>
          <p:cNvPicPr preferRelativeResize="0"/>
          <p:nvPr/>
        </p:nvPicPr>
        <p:blipFill rotWithShape="1">
          <a:blip r:embed="rId3">
            <a:alphaModFix/>
          </a:blip>
          <a:srcRect b="0" l="0" r="0" t="0"/>
          <a:stretch/>
        </p:blipFill>
        <p:spPr>
          <a:xfrm>
            <a:off x="957300" y="1905000"/>
            <a:ext cx="7229400" cy="4038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517322" y="685800"/>
            <a:ext cx="8109356" cy="98488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Few similar applications in Thermal Power Plants</a:t>
            </a:r>
            <a:endParaRPr/>
          </a:p>
        </p:txBody>
      </p:sp>
      <p:sp>
        <p:nvSpPr>
          <p:cNvPr id="139" name="Google Shape;139;p19"/>
          <p:cNvSpPr txBox="1"/>
          <p:nvPr>
            <p:ph idx="1" type="body"/>
          </p:nvPr>
        </p:nvSpPr>
        <p:spPr>
          <a:xfrm>
            <a:off x="304800" y="1941474"/>
            <a:ext cx="8610600" cy="5293757"/>
          </a:xfrm>
          <a:prstGeom prst="rect">
            <a:avLst/>
          </a:prstGeom>
          <a:noFill/>
          <a:ln>
            <a:noFill/>
          </a:ln>
        </p:spPr>
        <p:txBody>
          <a:bodyPr anchorCtr="0" anchor="t" bIns="0" lIns="0" spcFirstLastPara="1" rIns="0" wrap="square" tIns="0">
            <a:noAutofit/>
          </a:bodyPr>
          <a:lstStyle/>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Automatic control of feed water to boiler</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Steam turbine control</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Actuator non linearities</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Affects of boiler in the transient stability field</a:t>
            </a:r>
            <a:endParaRPr/>
          </a:p>
          <a:p>
            <a:pPr indent="-304800" lvl="0" marL="457200" rtl="0" algn="l">
              <a:spcBef>
                <a:spcPts val="0"/>
              </a:spcBef>
              <a:spcAft>
                <a:spcPts val="0"/>
              </a:spcAft>
              <a:buClr>
                <a:schemeClr val="dk1"/>
              </a:buClr>
              <a:buSzPts val="2400"/>
              <a:buFont typeface="Arial"/>
              <a:buNone/>
            </a:pPr>
            <a:r>
              <a:t/>
            </a:r>
            <a:endParaRPr sz="2400">
              <a:latin typeface="Helvetica Neue"/>
              <a:ea typeface="Helvetica Neue"/>
              <a:cs typeface="Helvetica Neue"/>
              <a:sym typeface="Helvetica Neue"/>
            </a:endParaRPr>
          </a:p>
          <a:p>
            <a:pPr indent="-304800" lvl="0" marL="457200" rtl="0" algn="l">
              <a:spcBef>
                <a:spcPts val="0"/>
              </a:spcBef>
              <a:spcAft>
                <a:spcPts val="0"/>
              </a:spcAft>
              <a:buClr>
                <a:schemeClr val="dk1"/>
              </a:buClr>
              <a:buSzPts val="2400"/>
              <a:buFont typeface="Arial"/>
              <a:buNone/>
            </a:pPr>
            <a:r>
              <a:t/>
            </a:r>
            <a:endParaRPr sz="2400">
              <a:latin typeface="Helvetica Neue"/>
              <a:ea typeface="Helvetica Neue"/>
              <a:cs typeface="Helvetica Neue"/>
              <a:sym typeface="Helvetica Neue"/>
            </a:endParaRPr>
          </a:p>
          <a:p>
            <a:pPr indent="0" lvl="0" marL="0" rtl="0" algn="l">
              <a:spcBef>
                <a:spcPts val="0"/>
              </a:spcBef>
              <a:spcAft>
                <a:spcPts val="0"/>
              </a:spcAft>
              <a:buNone/>
            </a:pPr>
            <a:r>
              <a:rPr lang="en-IN" sz="2400">
                <a:latin typeface="Helvetica Neue"/>
                <a:ea typeface="Helvetica Neue"/>
                <a:cs typeface="Helvetica Neue"/>
                <a:sym typeface="Helvetica Neue"/>
              </a:rPr>
              <a:t>  </a:t>
            </a:r>
            <a:r>
              <a:rPr b="1" lang="en-IN" sz="2400">
                <a:latin typeface="Helvetica Neue"/>
                <a:ea typeface="Helvetica Neue"/>
                <a:cs typeface="Helvetica Neue"/>
                <a:sym typeface="Helvetica Neue"/>
              </a:rPr>
              <a:t>Advantages </a:t>
            </a:r>
            <a:r>
              <a:rPr lang="en-IN" sz="2400">
                <a:latin typeface="Helvetica Neue"/>
                <a:ea typeface="Helvetica Neue"/>
                <a:cs typeface="Helvetica Neue"/>
                <a:sym typeface="Helvetica Neue"/>
              </a:rPr>
              <a:t>of this Automated Process Control</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Effective control on operation</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Greater accuracy, more output and speed</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Minimization of wastage</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The production planning and control to be done in the beginning only  </a:t>
            </a:r>
            <a:endParaRPr/>
          </a:p>
          <a:p>
            <a:pPr indent="-279400" lvl="0" marL="457200" rtl="0" algn="l">
              <a:spcBef>
                <a:spcPts val="0"/>
              </a:spcBef>
              <a:spcAft>
                <a:spcPts val="0"/>
              </a:spcAft>
              <a:buClr>
                <a:schemeClr val="dk1"/>
              </a:buClr>
              <a:buSzPts val="2800"/>
              <a:buFont typeface="Arial"/>
              <a:buNone/>
            </a:pPr>
            <a:r>
              <a:t/>
            </a:r>
            <a:endParaRPr/>
          </a:p>
          <a:p>
            <a:pPr indent="-279400" lvl="0" marL="457200" rtl="0" algn="l">
              <a:spcBef>
                <a:spcPts val="0"/>
              </a:spcBef>
              <a:spcAft>
                <a:spcPts val="0"/>
              </a:spcAft>
              <a:buClr>
                <a:schemeClr val="dk1"/>
              </a:buClr>
              <a:buSzPts val="28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idx="1" type="body"/>
          </p:nvPr>
        </p:nvSpPr>
        <p:spPr>
          <a:xfrm>
            <a:off x="266700" y="1219200"/>
            <a:ext cx="8610600" cy="264687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IN" sz="2400">
                <a:latin typeface="Helvetica Neue"/>
                <a:ea typeface="Helvetica Neue"/>
                <a:cs typeface="Helvetica Neue"/>
                <a:sym typeface="Helvetica Neue"/>
              </a:rPr>
              <a:t> There are few </a:t>
            </a:r>
            <a:r>
              <a:rPr b="1" lang="en-IN" sz="2400">
                <a:latin typeface="Helvetica Neue"/>
                <a:ea typeface="Helvetica Neue"/>
                <a:cs typeface="Helvetica Neue"/>
                <a:sym typeface="Helvetica Neue"/>
              </a:rPr>
              <a:t>Disadvantages</a:t>
            </a:r>
            <a:r>
              <a:rPr lang="en-IN" sz="2400">
                <a:latin typeface="Helvetica Neue"/>
                <a:ea typeface="Helvetica Neue"/>
                <a:cs typeface="Helvetica Neue"/>
                <a:sym typeface="Helvetica Neue"/>
              </a:rPr>
              <a:t> too</a:t>
            </a:r>
            <a:endParaRPr/>
          </a:p>
          <a:p>
            <a:pPr indent="0" lvl="0" marL="0" rtl="0" algn="l">
              <a:spcBef>
                <a:spcPts val="0"/>
              </a:spcBef>
              <a:spcAft>
                <a:spcPts val="0"/>
              </a:spcAft>
              <a:buNone/>
            </a:pPr>
            <a:r>
              <a:t/>
            </a:r>
            <a:endParaRPr sz="2400">
              <a:latin typeface="Helvetica Neue"/>
              <a:ea typeface="Helvetica Neue"/>
              <a:cs typeface="Helvetica Neue"/>
              <a:sym typeface="Helvetica Neue"/>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Huge capital investment is required</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Maintenance cost is very high</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Continuous power supply is required</a:t>
            </a:r>
            <a:endParaRPr/>
          </a:p>
          <a:p>
            <a:pPr indent="-457200" lvl="0" marL="457200" rtl="0" algn="l">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Large inventories are required</a:t>
            </a:r>
            <a:endParaRPr/>
          </a:p>
          <a:p>
            <a:pPr indent="-279400" lvl="0" marL="457200" rtl="0" algn="l">
              <a:spcBef>
                <a:spcPts val="0"/>
              </a:spcBef>
              <a:spcAft>
                <a:spcPts val="0"/>
              </a:spcAft>
              <a:buClr>
                <a:schemeClr val="dk1"/>
              </a:buClr>
              <a:buSzPts val="28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517321" y="741389"/>
            <a:ext cx="8109356" cy="98488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Auxiliary Power Consumption</a:t>
            </a:r>
            <a:br>
              <a:rPr lang="en-IN" sz="3200">
                <a:latin typeface="Arial"/>
                <a:ea typeface="Arial"/>
                <a:cs typeface="Arial"/>
                <a:sym typeface="Arial"/>
              </a:rPr>
            </a:br>
            <a:endParaRPr sz="3200">
              <a:latin typeface="Arial"/>
              <a:ea typeface="Arial"/>
              <a:cs typeface="Arial"/>
              <a:sym typeface="Arial"/>
            </a:endParaRPr>
          </a:p>
        </p:txBody>
      </p:sp>
      <p:sp>
        <p:nvSpPr>
          <p:cNvPr id="150" name="Google Shape;150;p21"/>
          <p:cNvSpPr txBox="1"/>
          <p:nvPr>
            <p:ph idx="1" type="body"/>
          </p:nvPr>
        </p:nvSpPr>
        <p:spPr>
          <a:xfrm>
            <a:off x="381000" y="1447800"/>
            <a:ext cx="8382000" cy="5676245"/>
          </a:xfrm>
          <a:prstGeom prst="rect">
            <a:avLst/>
          </a:prstGeom>
          <a:noFill/>
          <a:ln>
            <a:noFill/>
          </a:ln>
        </p:spPr>
        <p:txBody>
          <a:bodyPr anchorCtr="0" anchor="t" bIns="0" lIns="0" spcFirstLastPara="1" rIns="0" wrap="square" tIns="0">
            <a:noAutofit/>
          </a:bodyPr>
          <a:lstStyle/>
          <a:p>
            <a:pPr indent="-342900" lvl="0" marL="457200" rtl="0" algn="just">
              <a:spcBef>
                <a:spcPts val="0"/>
              </a:spcBef>
              <a:spcAft>
                <a:spcPts val="0"/>
              </a:spcAft>
              <a:buClr>
                <a:schemeClr val="dk1"/>
              </a:buClr>
              <a:buSzPts val="1800"/>
              <a:buFont typeface="Helvetica Neue"/>
              <a:buAutoNum type="arabicPeriod"/>
            </a:pPr>
            <a:r>
              <a:rPr lang="en-IN" sz="2200">
                <a:latin typeface="Helvetica Neue"/>
                <a:ea typeface="Helvetica Neue"/>
                <a:cs typeface="Helvetica Neue"/>
                <a:sym typeface="Helvetica Neue"/>
              </a:rPr>
              <a:t>Auxiliary power accounts for the power consumed by plant equipment and its auxiliaries.</a:t>
            </a:r>
            <a:endParaRPr/>
          </a:p>
          <a:p>
            <a:pPr indent="-342900" lvl="0" marL="457200" rtl="0" algn="just">
              <a:spcBef>
                <a:spcPts val="0"/>
              </a:spcBef>
              <a:spcAft>
                <a:spcPts val="0"/>
              </a:spcAft>
              <a:buClr>
                <a:schemeClr val="dk1"/>
              </a:buClr>
              <a:buSzPts val="1800"/>
              <a:buFont typeface="Helvetica Neue"/>
              <a:buAutoNum type="arabicPeriod"/>
            </a:pPr>
            <a:r>
              <a:rPr lang="en-IN" sz="2200">
                <a:latin typeface="Helvetica Neue"/>
                <a:ea typeface="Helvetica Neue"/>
                <a:cs typeface="Helvetica Neue"/>
                <a:sym typeface="Helvetica Neue"/>
              </a:rPr>
              <a:t>Out of the total power generated by a Thermal Power Plant, nearly 8 to 10% of it is consumed by the plant equipment and machinery required to keep the plant operational.</a:t>
            </a:r>
            <a:endParaRPr/>
          </a:p>
          <a:p>
            <a:pPr indent="0" lvl="0" marL="457200" rtl="0" algn="just">
              <a:spcBef>
                <a:spcPts val="1600"/>
              </a:spcBef>
              <a:spcAft>
                <a:spcPts val="0"/>
              </a:spcAft>
              <a:buNone/>
            </a:pPr>
            <a:r>
              <a:t/>
            </a:r>
            <a:endParaRPr b="1" sz="2200" u="sng">
              <a:latin typeface="Helvetica Neue"/>
              <a:ea typeface="Helvetica Neue"/>
              <a:cs typeface="Helvetica Neue"/>
              <a:sym typeface="Helvetica Neue"/>
            </a:endParaRPr>
          </a:p>
          <a:p>
            <a:pPr indent="0" lvl="0" marL="457200" rtl="0" algn="just">
              <a:spcBef>
                <a:spcPts val="1600"/>
              </a:spcBef>
              <a:spcAft>
                <a:spcPts val="0"/>
              </a:spcAft>
              <a:buNone/>
            </a:pPr>
            <a:r>
              <a:rPr b="1" lang="en-IN" sz="2200" u="sng">
                <a:latin typeface="Helvetica Neue"/>
                <a:ea typeface="Helvetica Neue"/>
                <a:cs typeface="Helvetica Neue"/>
                <a:sym typeface="Helvetica Neue"/>
              </a:rPr>
              <a:t>Major equipment consuming auxiliary power :</a:t>
            </a:r>
            <a:endParaRPr/>
          </a:p>
          <a:p>
            <a:pPr indent="-342900" lvl="0" marL="457200" rtl="0" algn="just">
              <a:spcBef>
                <a:spcPts val="1600"/>
              </a:spcBef>
              <a:spcAft>
                <a:spcPts val="0"/>
              </a:spcAft>
              <a:buClr>
                <a:schemeClr val="dk1"/>
              </a:buClr>
              <a:buSzPts val="1800"/>
              <a:buFont typeface="Helvetica Neue"/>
              <a:buChar char="●"/>
            </a:pPr>
            <a:r>
              <a:rPr lang="en-IN" sz="2200">
                <a:latin typeface="Helvetica Neue"/>
                <a:ea typeface="Helvetica Neue"/>
                <a:cs typeface="Helvetica Neue"/>
                <a:sym typeface="Helvetica Neue"/>
              </a:rPr>
              <a:t>Boiler feed pump</a:t>
            </a:r>
            <a:endParaRPr/>
          </a:p>
          <a:p>
            <a:pPr indent="-342900" lvl="0" marL="457200" rtl="0" algn="just">
              <a:spcBef>
                <a:spcPts val="0"/>
              </a:spcBef>
              <a:spcAft>
                <a:spcPts val="0"/>
              </a:spcAft>
              <a:buClr>
                <a:schemeClr val="dk1"/>
              </a:buClr>
              <a:buSzPts val="1800"/>
              <a:buFont typeface="Helvetica Neue"/>
              <a:buChar char="●"/>
            </a:pPr>
            <a:r>
              <a:rPr lang="en-IN" sz="2200">
                <a:latin typeface="Helvetica Neue"/>
                <a:ea typeface="Helvetica Neue"/>
                <a:cs typeface="Helvetica Neue"/>
                <a:sym typeface="Helvetica Neue"/>
              </a:rPr>
              <a:t>ID fans</a:t>
            </a:r>
            <a:endParaRPr/>
          </a:p>
          <a:p>
            <a:pPr indent="-342900" lvl="0" marL="457200" rtl="0" algn="just">
              <a:spcBef>
                <a:spcPts val="0"/>
              </a:spcBef>
              <a:spcAft>
                <a:spcPts val="0"/>
              </a:spcAft>
              <a:buClr>
                <a:schemeClr val="dk1"/>
              </a:buClr>
              <a:buSzPts val="1800"/>
              <a:buFont typeface="Helvetica Neue"/>
              <a:buChar char="●"/>
            </a:pPr>
            <a:r>
              <a:rPr lang="en-IN" sz="2200">
                <a:latin typeface="Helvetica Neue"/>
                <a:ea typeface="Helvetica Neue"/>
                <a:cs typeface="Helvetica Neue"/>
                <a:sym typeface="Helvetica Neue"/>
              </a:rPr>
              <a:t>PA fans</a:t>
            </a:r>
            <a:endParaRPr/>
          </a:p>
          <a:p>
            <a:pPr indent="-342900" lvl="0" marL="457200" rtl="0" algn="just">
              <a:spcBef>
                <a:spcPts val="0"/>
              </a:spcBef>
              <a:spcAft>
                <a:spcPts val="0"/>
              </a:spcAft>
              <a:buClr>
                <a:schemeClr val="dk1"/>
              </a:buClr>
              <a:buSzPts val="1800"/>
              <a:buFont typeface="Helvetica Neue"/>
              <a:buChar char="●"/>
            </a:pPr>
            <a:r>
              <a:rPr lang="en-IN" sz="2200">
                <a:latin typeface="Helvetica Neue"/>
                <a:ea typeface="Helvetica Neue"/>
                <a:cs typeface="Helvetica Neue"/>
                <a:sym typeface="Helvetica Neue"/>
              </a:rPr>
              <a:t>SA fans</a:t>
            </a:r>
            <a:endParaRPr/>
          </a:p>
          <a:p>
            <a:pPr indent="-342900" lvl="0" marL="457200" rtl="0" algn="just">
              <a:spcBef>
                <a:spcPts val="0"/>
              </a:spcBef>
              <a:spcAft>
                <a:spcPts val="0"/>
              </a:spcAft>
              <a:buClr>
                <a:schemeClr val="dk1"/>
              </a:buClr>
              <a:buSzPts val="1800"/>
              <a:buFont typeface="Helvetica Neue"/>
              <a:buChar char="●"/>
            </a:pPr>
            <a:r>
              <a:rPr lang="en-IN" sz="2200">
                <a:latin typeface="Helvetica Neue"/>
                <a:ea typeface="Helvetica Neue"/>
                <a:cs typeface="Helvetica Neue"/>
                <a:sym typeface="Helvetica Neue"/>
              </a:rPr>
              <a:t>Pulverizers</a:t>
            </a:r>
            <a:endParaRPr sz="2200">
              <a:latin typeface="Helvetica Neue"/>
              <a:ea typeface="Helvetica Neue"/>
              <a:cs typeface="Helvetica Neue"/>
              <a:sym typeface="Helvetica Neue"/>
            </a:endParaRPr>
          </a:p>
          <a:p>
            <a:pPr indent="-342900" lvl="0" marL="457200" rtl="0" algn="just">
              <a:spcBef>
                <a:spcPts val="0"/>
              </a:spcBef>
              <a:spcAft>
                <a:spcPts val="0"/>
              </a:spcAft>
              <a:buClr>
                <a:schemeClr val="dk1"/>
              </a:buClr>
              <a:buSzPts val="1800"/>
              <a:buFont typeface="Helvetica Neue"/>
              <a:buChar char="●"/>
            </a:pPr>
            <a:r>
              <a:rPr lang="en-IN" sz="2200">
                <a:latin typeface="Helvetica Neue"/>
                <a:ea typeface="Helvetica Neue"/>
                <a:cs typeface="Helvetica Neue"/>
                <a:sym typeface="Helvetica Neue"/>
              </a:rPr>
              <a:t>Electrostatics precipitators,etc</a:t>
            </a:r>
            <a:endParaRPr sz="2200">
              <a:latin typeface="Helvetica Neue"/>
              <a:ea typeface="Helvetica Neue"/>
              <a:cs typeface="Helvetica Neue"/>
              <a:sym typeface="Helvetica Neue"/>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17321" y="741389"/>
            <a:ext cx="8109356" cy="98488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Effect on power consumption due to changes in plant conditions</a:t>
            </a:r>
            <a:endParaRPr sz="3200">
              <a:latin typeface="Arial"/>
              <a:ea typeface="Arial"/>
              <a:cs typeface="Arial"/>
              <a:sym typeface="Arial"/>
            </a:endParaRPr>
          </a:p>
        </p:txBody>
      </p:sp>
      <p:sp>
        <p:nvSpPr>
          <p:cNvPr id="156" name="Google Shape;156;p22"/>
          <p:cNvSpPr txBox="1"/>
          <p:nvPr>
            <p:ph idx="1" type="body"/>
          </p:nvPr>
        </p:nvSpPr>
        <p:spPr>
          <a:xfrm>
            <a:off x="517320" y="1941474"/>
            <a:ext cx="8245679" cy="5068054"/>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None/>
            </a:pPr>
            <a:r>
              <a:rPr lang="en-IN" sz="2400">
                <a:latin typeface="Helvetica Neue"/>
                <a:ea typeface="Helvetica Neue"/>
                <a:cs typeface="Helvetica Neue"/>
                <a:sym typeface="Helvetica Neue"/>
              </a:rPr>
              <a:t>Auxiliary power consumption doesn’t just contribute to overall efficiency parameters, but an overtime change measured as % of total power generated can indicate degrading machine cycles or faults in the pipeline due to increasing age of the equipment.</a:t>
            </a:r>
            <a:endParaRPr/>
          </a:p>
          <a:p>
            <a:pPr indent="-342900" lvl="0" marL="342900" rtl="0" algn="just">
              <a:spcBef>
                <a:spcPts val="1600"/>
              </a:spcBef>
              <a:spcAft>
                <a:spcPts val="0"/>
              </a:spcAft>
              <a:buClr>
                <a:schemeClr val="dk1"/>
              </a:buClr>
              <a:buSzPts val="2400"/>
              <a:buFont typeface="Arial"/>
              <a:buChar char="•"/>
            </a:pPr>
            <a:r>
              <a:rPr lang="en-IN" sz="2400">
                <a:latin typeface="Helvetica Neue"/>
                <a:ea typeface="Helvetica Neue"/>
                <a:cs typeface="Helvetica Neue"/>
                <a:sym typeface="Helvetica Neue"/>
              </a:rPr>
              <a:t>Air leakage into boiler gas enclosure. </a:t>
            </a:r>
            <a:endParaRPr/>
          </a:p>
          <a:p>
            <a:pPr indent="-342900" lvl="0" marL="3429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Degraded Boiler heating Surface –higher dry gas loss would increase power consumption </a:t>
            </a:r>
            <a:endParaRPr/>
          </a:p>
          <a:p>
            <a:pPr indent="-342900" lvl="0" marL="3429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Higher draft loss due to air ingress and ash deposition. </a:t>
            </a:r>
            <a:endParaRPr/>
          </a:p>
          <a:p>
            <a:pPr indent="-342900" lvl="0" marL="3429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Deterioration of generator stator windings due to increased stress and age </a:t>
            </a:r>
            <a:endParaRPr/>
          </a:p>
          <a:p>
            <a:pPr indent="-342900" lvl="0" marL="3429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Deterioration of Turbine Steam Path Condition.</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idx="1" type="body"/>
          </p:nvPr>
        </p:nvSpPr>
        <p:spPr>
          <a:xfrm>
            <a:off x="457200" y="1066800"/>
            <a:ext cx="8305800" cy="2339102"/>
          </a:xfrm>
          <a:prstGeom prst="rect">
            <a:avLst/>
          </a:prstGeom>
          <a:noFill/>
          <a:ln>
            <a:noFill/>
          </a:ln>
        </p:spPr>
        <p:txBody>
          <a:bodyPr anchorCtr="0" anchor="t" bIns="0" lIns="0" spcFirstLastPara="1" rIns="0" wrap="square" tIns="0">
            <a:noAutofit/>
          </a:bodyPr>
          <a:lstStyle/>
          <a:p>
            <a:pPr indent="-342900" lvl="0" marL="3429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Condenser pressure/ condenser cleanliness- air ingress and extent of tube pluggage. Contamination of feed water can cause changes in heat capacity, that indirectly affects boiler efficiency</a:t>
            </a:r>
            <a:endParaRPr/>
          </a:p>
          <a:p>
            <a:pPr indent="-342900" lvl="0" marL="3429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Steam and water leaks from drains and vents. </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6200" y="537642"/>
            <a:ext cx="8991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en-IN" sz="3600">
                <a:latin typeface="Arial"/>
                <a:ea typeface="Arial"/>
                <a:cs typeface="Arial"/>
                <a:sym typeface="Arial"/>
              </a:rPr>
              <a:t>Plant Load factor</a:t>
            </a:r>
            <a:endParaRPr sz="3600">
              <a:latin typeface="Arial"/>
              <a:ea typeface="Arial"/>
              <a:cs typeface="Arial"/>
              <a:sym typeface="Arial"/>
            </a:endParaRPr>
          </a:p>
        </p:txBody>
      </p:sp>
      <p:sp>
        <p:nvSpPr>
          <p:cNvPr id="167" name="Google Shape;167;p24"/>
          <p:cNvSpPr txBox="1"/>
          <p:nvPr>
            <p:ph idx="1" type="body"/>
          </p:nvPr>
        </p:nvSpPr>
        <p:spPr>
          <a:xfrm>
            <a:off x="311700" y="1110350"/>
            <a:ext cx="8520600" cy="53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Times New Roman"/>
              <a:buNone/>
            </a:pPr>
            <a:r>
              <a:rPr lang="en-IN"/>
              <a:t>The auxiliary power is greatly influenced by the plant load factor. Many of the Indian power stations are operating at sub-optimal plant load factor that cause higher auxiliary power and decreased efficiency and performance.</a:t>
            </a:r>
            <a:endParaRPr/>
          </a:p>
          <a:p>
            <a:pPr indent="0" lvl="0" marL="0" rtl="0" algn="l">
              <a:spcBef>
                <a:spcPts val="1600"/>
              </a:spcBef>
              <a:spcAft>
                <a:spcPts val="0"/>
              </a:spcAft>
              <a:buClr>
                <a:schemeClr val="dk1"/>
              </a:buClr>
              <a:buSzPts val="1800"/>
              <a:buFont typeface="Times New Roman"/>
              <a:buNone/>
            </a:pPr>
            <a:r>
              <a:rPr lang="en-IN"/>
              <a:t>Plant Load Factor (PLF) can be used as a measure to quantify the auxiliary power consumption.</a:t>
            </a:r>
            <a:endParaRPr/>
          </a:p>
          <a:p>
            <a:pPr indent="0" lvl="0" marL="0" rtl="0" algn="l">
              <a:spcBef>
                <a:spcPts val="1600"/>
              </a:spcBef>
              <a:spcAft>
                <a:spcPts val="0"/>
              </a:spcAft>
              <a:buClr>
                <a:schemeClr val="dk1"/>
              </a:buClr>
              <a:buSzPts val="1800"/>
              <a:buFont typeface="Times New Roman"/>
              <a:buNone/>
            </a:pPr>
            <a:r>
              <a:rPr lang="en-IN"/>
              <a:t>Instantaneous plant load factor is given by :</a:t>
            </a:r>
            <a:endParaRPr/>
          </a:p>
          <a:p>
            <a:pPr indent="0" lvl="0" marL="0" rtl="0" algn="l">
              <a:spcBef>
                <a:spcPts val="1600"/>
              </a:spcBef>
              <a:spcAft>
                <a:spcPts val="0"/>
              </a:spcAft>
              <a:buClr>
                <a:schemeClr val="dk1"/>
              </a:buClr>
              <a:buSzPts val="1800"/>
              <a:buFont typeface="Times New Roman"/>
              <a:buNone/>
            </a:pPr>
            <a:r>
              <a:rPr lang="en-IN"/>
              <a:t>Whereas the auxiliary power consumption of individual equipment is given by :</a:t>
            </a:r>
            <a:endParaRPr/>
          </a:p>
          <a:p>
            <a:pPr indent="0" lvl="0" marL="0" rtl="0" algn="l">
              <a:spcBef>
                <a:spcPts val="1600"/>
              </a:spcBef>
              <a:spcAft>
                <a:spcPts val="1600"/>
              </a:spcAft>
              <a:buClr>
                <a:schemeClr val="dk1"/>
              </a:buClr>
              <a:buSzPts val="1800"/>
              <a:buFont typeface="Times New Roman"/>
              <a:buNone/>
            </a:pPr>
            <a:r>
              <a:t/>
            </a:r>
            <a:endParaRPr/>
          </a:p>
        </p:txBody>
      </p:sp>
      <p:pic>
        <p:nvPicPr>
          <p:cNvPr id="168" name="Google Shape;168;p24"/>
          <p:cNvPicPr preferRelativeResize="0"/>
          <p:nvPr/>
        </p:nvPicPr>
        <p:blipFill rotWithShape="1">
          <a:blip r:embed="rId3">
            <a:alphaModFix/>
          </a:blip>
          <a:srcRect b="0" l="0" r="0" t="0"/>
          <a:stretch/>
        </p:blipFill>
        <p:spPr>
          <a:xfrm>
            <a:off x="6656700" y="4067250"/>
            <a:ext cx="2175600" cy="832100"/>
          </a:xfrm>
          <a:prstGeom prst="rect">
            <a:avLst/>
          </a:prstGeom>
          <a:noFill/>
          <a:ln>
            <a:noFill/>
          </a:ln>
        </p:spPr>
      </p:pic>
      <p:pic>
        <p:nvPicPr>
          <p:cNvPr id="169" name="Google Shape;169;p24"/>
          <p:cNvPicPr preferRelativeResize="0"/>
          <p:nvPr/>
        </p:nvPicPr>
        <p:blipFill rotWithShape="1">
          <a:blip r:embed="rId4">
            <a:alphaModFix/>
          </a:blip>
          <a:srcRect b="0" l="0" r="0" t="0"/>
          <a:stretch/>
        </p:blipFill>
        <p:spPr>
          <a:xfrm>
            <a:off x="3923000" y="5466750"/>
            <a:ext cx="321945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idx="1" type="body"/>
          </p:nvPr>
        </p:nvSpPr>
        <p:spPr>
          <a:xfrm>
            <a:off x="311700" y="381000"/>
            <a:ext cx="8520600" cy="6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800"/>
              <a:buFont typeface="Times New Roman"/>
              <a:buNone/>
            </a:pPr>
            <a:r>
              <a:t/>
            </a:r>
            <a:endParaRPr sz="2400"/>
          </a:p>
          <a:p>
            <a:pPr indent="0" lvl="0" marL="0" rtl="0" algn="l">
              <a:spcBef>
                <a:spcPts val="0"/>
              </a:spcBef>
              <a:spcAft>
                <a:spcPts val="0"/>
              </a:spcAft>
              <a:buClr>
                <a:schemeClr val="dk1"/>
              </a:buClr>
              <a:buSzPts val="1800"/>
              <a:buFont typeface="Times New Roman"/>
              <a:buNone/>
            </a:pPr>
            <a:r>
              <a:rPr lang="en-IN" sz="2400"/>
              <a:t>Since auxiliary power of equipments have a baseline which is the set design value, it is actually the deviation which acts as a control parameter to optimize the the auxiliary power consumption. The formula for the deviation in AP of individual equipment is given by :</a:t>
            </a:r>
            <a:endParaRPr sz="2400"/>
          </a:p>
          <a:p>
            <a:pPr indent="0" lvl="0" marL="0" rtl="0" algn="l">
              <a:spcBef>
                <a:spcPts val="1600"/>
              </a:spcBef>
              <a:spcAft>
                <a:spcPts val="0"/>
              </a:spcAft>
              <a:buClr>
                <a:schemeClr val="dk1"/>
              </a:buClr>
              <a:buSzPts val="1800"/>
              <a:buFont typeface="Times New Roman"/>
              <a:buNone/>
            </a:pPr>
            <a:r>
              <a:t/>
            </a:r>
            <a:endParaRPr sz="2400"/>
          </a:p>
          <a:p>
            <a:pPr indent="0" lvl="0" marL="0" rtl="0" algn="l">
              <a:spcBef>
                <a:spcPts val="1600"/>
              </a:spcBef>
              <a:spcAft>
                <a:spcPts val="0"/>
              </a:spcAft>
              <a:buClr>
                <a:schemeClr val="dk1"/>
              </a:buClr>
              <a:buSzPts val="1800"/>
              <a:buFont typeface="Times New Roman"/>
              <a:buNone/>
            </a:pPr>
            <a:r>
              <a:rPr lang="en-IN" sz="2400"/>
              <a:t>Measures to improve plant load factor include:</a:t>
            </a:r>
            <a:endParaRPr sz="2400"/>
          </a:p>
          <a:p>
            <a:pPr indent="-342900" lvl="0" marL="457200" rtl="0" algn="l">
              <a:spcBef>
                <a:spcPts val="1600"/>
              </a:spcBef>
              <a:spcAft>
                <a:spcPts val="0"/>
              </a:spcAft>
              <a:buClr>
                <a:schemeClr val="dk1"/>
              </a:buClr>
              <a:buSzPts val="1800"/>
              <a:buFont typeface="Times New Roman"/>
              <a:buAutoNum type="arabicPeriod"/>
            </a:pPr>
            <a:r>
              <a:rPr lang="en-IN" sz="2400"/>
              <a:t>Quality of coal used - higher calorific value and low ash content coal reduces the flue gas flow, which decreases stress on ID fans.</a:t>
            </a:r>
            <a:endParaRPr sz="2400"/>
          </a:p>
          <a:p>
            <a:pPr indent="-342900" lvl="0" marL="457200" rtl="0" algn="l">
              <a:spcBef>
                <a:spcPts val="0"/>
              </a:spcBef>
              <a:spcAft>
                <a:spcPts val="0"/>
              </a:spcAft>
              <a:buClr>
                <a:schemeClr val="dk1"/>
              </a:buClr>
              <a:buSzPts val="1800"/>
              <a:buFont typeface="Times New Roman"/>
              <a:buAutoNum type="arabicPeriod"/>
            </a:pPr>
            <a:r>
              <a:rPr lang="en-IN" sz="2400"/>
              <a:t>Boiler efficiency - increased boiler efficiency reduces stress on BFP, PA fans and SA fans.</a:t>
            </a:r>
            <a:endParaRPr sz="2400"/>
          </a:p>
          <a:p>
            <a:pPr indent="-342900" lvl="0" marL="457200" rtl="0" algn="l">
              <a:spcBef>
                <a:spcPts val="0"/>
              </a:spcBef>
              <a:spcAft>
                <a:spcPts val="0"/>
              </a:spcAft>
              <a:buClr>
                <a:schemeClr val="dk1"/>
              </a:buClr>
              <a:buSzPts val="1800"/>
              <a:buFont typeface="Times New Roman"/>
              <a:buAutoNum type="arabicPeriod"/>
            </a:pPr>
            <a:r>
              <a:rPr lang="en-IN" sz="2400"/>
              <a:t>Turbine efficiency - increasing turbine efficiency ensures reduced stress on CWF pumps and alternator windings.</a:t>
            </a:r>
            <a:endParaRPr sz="2400"/>
          </a:p>
        </p:txBody>
      </p:sp>
      <p:pic>
        <p:nvPicPr>
          <p:cNvPr id="175" name="Google Shape;175;p25"/>
          <p:cNvPicPr preferRelativeResize="0"/>
          <p:nvPr/>
        </p:nvPicPr>
        <p:blipFill rotWithShape="1">
          <a:blip r:embed="rId3">
            <a:alphaModFix/>
          </a:blip>
          <a:srcRect b="0" l="0" r="0" t="0"/>
          <a:stretch/>
        </p:blipFill>
        <p:spPr>
          <a:xfrm>
            <a:off x="1953950" y="2326950"/>
            <a:ext cx="5029200" cy="990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7620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en-IN" sz="3200">
                <a:latin typeface="Arial"/>
                <a:ea typeface="Arial"/>
                <a:cs typeface="Arial"/>
                <a:sym typeface="Arial"/>
              </a:rPr>
              <a:t>Reducing auxiliary power consumption</a:t>
            </a:r>
            <a:endParaRPr sz="3200">
              <a:latin typeface="Arial"/>
              <a:ea typeface="Arial"/>
              <a:cs typeface="Arial"/>
              <a:sym typeface="Arial"/>
            </a:endParaRPr>
          </a:p>
        </p:txBody>
      </p:sp>
      <p:sp>
        <p:nvSpPr>
          <p:cNvPr id="181" name="Google Shape;181;p26"/>
          <p:cNvSpPr txBox="1"/>
          <p:nvPr>
            <p:ph idx="1" type="body"/>
          </p:nvPr>
        </p:nvSpPr>
        <p:spPr>
          <a:xfrm>
            <a:off x="311700" y="1720800"/>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Helvetica Neue"/>
              <a:buChar char="●"/>
            </a:pPr>
            <a:r>
              <a:rPr lang="en-IN" sz="2400">
                <a:latin typeface="Helvetica Neue"/>
                <a:ea typeface="Helvetica Neue"/>
                <a:cs typeface="Helvetica Neue"/>
                <a:sym typeface="Helvetica Neue"/>
              </a:rPr>
              <a:t>Consider Variable frequency drives for Boiler feed pumps, fans and other major Auxiliaries.</a:t>
            </a:r>
            <a:endParaRPr sz="2400">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IN" sz="2400">
                <a:latin typeface="Helvetica Neue"/>
                <a:ea typeface="Helvetica Neue"/>
                <a:cs typeface="Helvetica Neue"/>
                <a:sym typeface="Helvetica Neue"/>
              </a:rPr>
              <a:t>Choose optimum margins on head and flow for Boiler feed pumps and fans, to attain best efficiency under actual operating conditions.</a:t>
            </a:r>
            <a:endParaRPr sz="2400">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IN" sz="2400">
                <a:latin typeface="Helvetica Neue"/>
                <a:ea typeface="Helvetica Neue"/>
                <a:cs typeface="Helvetica Neue"/>
                <a:sym typeface="Helvetica Neue"/>
              </a:rPr>
              <a:t>Design Boiler with best possible thermal efficiency</a:t>
            </a:r>
            <a:endParaRPr sz="2400">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IN" sz="2400">
                <a:latin typeface="Helvetica Neue"/>
                <a:ea typeface="Helvetica Neue"/>
                <a:cs typeface="Helvetica Neue"/>
                <a:sym typeface="Helvetica Neue"/>
              </a:rPr>
              <a:t>Leak proof duct design to avoid air ingress in order to reduce load on induced draft fan.</a:t>
            </a:r>
            <a:endParaRPr sz="2400">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IN" sz="2400">
                <a:latin typeface="Helvetica Neue"/>
                <a:ea typeface="Helvetica Neue"/>
                <a:cs typeface="Helvetica Neue"/>
                <a:sym typeface="Helvetica Neue"/>
              </a:rPr>
              <a:t>Ensure complete combustion in furnace, so that required steam generation can be achieved with optimum fuel quantity.</a:t>
            </a:r>
            <a:endParaRPr sz="2400">
              <a:latin typeface="Helvetica Neue"/>
              <a:ea typeface="Helvetica Neue"/>
              <a:cs typeface="Helvetica Neue"/>
              <a:sym typeface="Helvetica Neue"/>
            </a:endParaRPr>
          </a:p>
          <a:p>
            <a:pPr indent="-342900" lvl="0" marL="457200" rtl="0" algn="l">
              <a:spcBef>
                <a:spcPts val="0"/>
              </a:spcBef>
              <a:spcAft>
                <a:spcPts val="0"/>
              </a:spcAft>
              <a:buClr>
                <a:schemeClr val="dk1"/>
              </a:buClr>
              <a:buSzPts val="1800"/>
              <a:buFont typeface="Helvetica Neue"/>
              <a:buChar char="●"/>
            </a:pPr>
            <a:r>
              <a:rPr lang="en-IN" sz="2400">
                <a:latin typeface="Helvetica Neue"/>
                <a:ea typeface="Helvetica Neue"/>
                <a:cs typeface="Helvetica Neue"/>
                <a:sym typeface="Helvetica Neue"/>
              </a:rPr>
              <a:t>Minimise system drop (flue gas side , steam and water side) without affecting the Boiler performance</a:t>
            </a:r>
            <a:endParaRPr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8" name="Shape 68"/>
        <p:cNvGrpSpPr/>
        <p:nvPr/>
      </p:nvGrpSpPr>
      <p:grpSpPr>
        <a:xfrm>
          <a:off x="0" y="0"/>
          <a:ext cx="0" cy="0"/>
          <a:chOff x="0" y="0"/>
          <a:chExt cx="0" cy="0"/>
        </a:xfrm>
      </p:grpSpPr>
      <p:sp>
        <p:nvSpPr>
          <p:cNvPr id="69" name="Google Shape;69;p9"/>
          <p:cNvSpPr/>
          <p:nvPr/>
        </p:nvSpPr>
        <p:spPr>
          <a:xfrm>
            <a:off x="0" y="223"/>
            <a:ext cx="9143999" cy="10287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9"/>
          <p:cNvSpPr/>
          <p:nvPr/>
        </p:nvSpPr>
        <p:spPr>
          <a:xfrm>
            <a:off x="4401357" y="0"/>
            <a:ext cx="4742641" cy="59994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9"/>
          <p:cNvSpPr/>
          <p:nvPr/>
        </p:nvSpPr>
        <p:spPr>
          <a:xfrm>
            <a:off x="0" y="0"/>
            <a:ext cx="9088207" cy="10205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9"/>
          <p:cNvSpPr/>
          <p:nvPr/>
        </p:nvSpPr>
        <p:spPr>
          <a:xfrm>
            <a:off x="57348" y="205084"/>
            <a:ext cx="9145590" cy="901826"/>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9"/>
          <p:cNvSpPr txBox="1"/>
          <p:nvPr>
            <p:ph type="title"/>
          </p:nvPr>
        </p:nvSpPr>
        <p:spPr>
          <a:xfrm>
            <a:off x="304800" y="4343400"/>
            <a:ext cx="8610599" cy="1582484"/>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IN" sz="3600">
                <a:latin typeface="Arial"/>
                <a:ea typeface="Arial"/>
                <a:cs typeface="Arial"/>
                <a:sym typeface="Arial"/>
              </a:rPr>
              <a:t>Under the mentorship of:</a:t>
            </a:r>
            <a:br>
              <a:rPr b="0" lang="en-IN" sz="3600">
                <a:latin typeface="Helvetica Neue"/>
                <a:ea typeface="Helvetica Neue"/>
                <a:cs typeface="Helvetica Neue"/>
                <a:sym typeface="Helvetica Neue"/>
              </a:rPr>
            </a:br>
            <a:br>
              <a:rPr b="0" lang="en-IN" sz="3600">
                <a:latin typeface="Helvetica Neue"/>
                <a:ea typeface="Helvetica Neue"/>
                <a:cs typeface="Helvetica Neue"/>
                <a:sym typeface="Helvetica Neue"/>
              </a:rPr>
            </a:br>
            <a:r>
              <a:rPr b="0" lang="en-IN" sz="3000">
                <a:latin typeface="Helvetica Neue"/>
                <a:ea typeface="Helvetica Neue"/>
                <a:cs typeface="Helvetica Neue"/>
                <a:sym typeface="Helvetica Neue"/>
              </a:rPr>
              <a:t>Ankur Bhattacharjee , Praveen Vijayvargiya</a:t>
            </a:r>
            <a:endParaRPr sz="3000">
              <a:latin typeface="Helvetica Neue"/>
              <a:ea typeface="Helvetica Neue"/>
              <a:cs typeface="Helvetica Neue"/>
              <a:sym typeface="Helvetica Neue"/>
            </a:endParaRPr>
          </a:p>
        </p:txBody>
      </p:sp>
      <p:sp>
        <p:nvSpPr>
          <p:cNvPr id="74" name="Google Shape;74;p9"/>
          <p:cNvSpPr txBox="1"/>
          <p:nvPr/>
        </p:nvSpPr>
        <p:spPr>
          <a:xfrm>
            <a:off x="228600" y="1120898"/>
            <a:ext cx="6477000" cy="2175000"/>
          </a:xfrm>
          <a:prstGeom prst="rect">
            <a:avLst/>
          </a:prstGeom>
          <a:noFill/>
          <a:ln>
            <a:noFill/>
          </a:ln>
        </p:spPr>
        <p:txBody>
          <a:bodyPr anchorCtr="0" anchor="t" bIns="0" lIns="0" spcFirstLastPara="1" rIns="0" wrap="square" tIns="55225">
            <a:noAutofit/>
          </a:bodyPr>
          <a:lstStyle/>
          <a:p>
            <a:pPr indent="0" lvl="0" marL="12700" marR="0" rtl="0" algn="l">
              <a:lnSpc>
                <a:spcPct val="100000"/>
              </a:lnSpc>
              <a:spcBef>
                <a:spcPts val="0"/>
              </a:spcBef>
              <a:spcAft>
                <a:spcPts val="0"/>
              </a:spcAft>
              <a:buNone/>
            </a:pPr>
            <a:r>
              <a:rPr lang="en-IN" sz="2800">
                <a:solidFill>
                  <a:schemeClr val="dk1"/>
                </a:solidFill>
                <a:latin typeface="Arial"/>
                <a:ea typeface="Arial"/>
                <a:cs typeface="Arial"/>
                <a:sym typeface="Arial"/>
              </a:rPr>
              <a:t> </a:t>
            </a:r>
            <a:r>
              <a:rPr b="1" lang="en-IN" sz="3600">
                <a:solidFill>
                  <a:schemeClr val="dk1"/>
                </a:solidFill>
                <a:latin typeface="Arial"/>
                <a:ea typeface="Arial"/>
                <a:cs typeface="Arial"/>
                <a:sym typeface="Arial"/>
              </a:rPr>
              <a:t>Presented By:</a:t>
            </a:r>
            <a:endParaRPr/>
          </a:p>
          <a:p>
            <a:pPr indent="0" lvl="0" marL="0" marR="0" rtl="0" algn="l">
              <a:lnSpc>
                <a:spcPct val="100000"/>
              </a:lnSpc>
              <a:spcBef>
                <a:spcPts val="434"/>
              </a:spcBef>
              <a:spcAft>
                <a:spcPts val="0"/>
              </a:spcAft>
              <a:buNone/>
            </a:pPr>
            <a:r>
              <a:t/>
            </a:r>
            <a:endParaRPr sz="2800">
              <a:solidFill>
                <a:schemeClr val="dk1"/>
              </a:solidFill>
              <a:latin typeface="Helvetica Neue"/>
              <a:ea typeface="Helvetica Neue"/>
              <a:cs typeface="Helvetica Neue"/>
              <a:sym typeface="Helvetica Neue"/>
            </a:endParaRPr>
          </a:p>
          <a:p>
            <a:pPr indent="-283846" lvl="0" marL="287020" marR="0" rtl="0" algn="l">
              <a:lnSpc>
                <a:spcPct val="100000"/>
              </a:lnSpc>
              <a:spcBef>
                <a:spcPts val="434"/>
              </a:spcBef>
              <a:spcAft>
                <a:spcPts val="0"/>
              </a:spcAft>
              <a:buClr>
                <a:schemeClr val="dk1"/>
              </a:buClr>
              <a:buSzPts val="2800"/>
              <a:buFont typeface="Helvetica Neue"/>
              <a:buChar char="•"/>
            </a:pPr>
            <a:r>
              <a:rPr lang="en-IN" sz="2800">
                <a:solidFill>
                  <a:schemeClr val="dk1"/>
                </a:solidFill>
                <a:latin typeface="Helvetica Neue"/>
                <a:ea typeface="Helvetica Neue"/>
                <a:cs typeface="Helvetica Neue"/>
                <a:sym typeface="Helvetica Neue"/>
              </a:rPr>
              <a:t>Mudit Srivastava</a:t>
            </a:r>
            <a:endParaRPr sz="2800">
              <a:solidFill>
                <a:schemeClr val="dk1"/>
              </a:solidFill>
              <a:latin typeface="Helvetica Neue"/>
              <a:ea typeface="Helvetica Neue"/>
              <a:cs typeface="Helvetica Neue"/>
              <a:sym typeface="Helvetica Neue"/>
            </a:endParaRPr>
          </a:p>
          <a:p>
            <a:pPr indent="-283846" lvl="0" marL="287020" marR="0" rtl="0" algn="l">
              <a:lnSpc>
                <a:spcPct val="100000"/>
              </a:lnSpc>
              <a:spcBef>
                <a:spcPts val="434"/>
              </a:spcBef>
              <a:spcAft>
                <a:spcPts val="0"/>
              </a:spcAft>
              <a:buClr>
                <a:schemeClr val="dk1"/>
              </a:buClr>
              <a:buSzPts val="2800"/>
              <a:buFont typeface="Helvetica Neue"/>
              <a:buChar char="•"/>
            </a:pPr>
            <a:r>
              <a:rPr lang="en-IN" sz="2800">
                <a:solidFill>
                  <a:schemeClr val="dk1"/>
                </a:solidFill>
                <a:latin typeface="Helvetica Neue"/>
                <a:ea typeface="Helvetica Neue"/>
                <a:cs typeface="Helvetica Neue"/>
                <a:sym typeface="Helvetica Neue"/>
              </a:rPr>
              <a:t>Siddhartha Jejurkar</a:t>
            </a:r>
            <a:endParaRPr sz="2800">
              <a:solidFill>
                <a:schemeClr val="dk1"/>
              </a:solidFill>
              <a:latin typeface="Helvetica Neue"/>
              <a:ea typeface="Helvetica Neue"/>
              <a:cs typeface="Helvetica Neue"/>
              <a:sym typeface="Helvetica Neue"/>
            </a:endParaRPr>
          </a:p>
        </p:txBody>
      </p:sp>
      <p:sp>
        <p:nvSpPr>
          <p:cNvPr id="75" name="Google Shape;75;p9"/>
          <p:cNvSpPr txBox="1"/>
          <p:nvPr/>
        </p:nvSpPr>
        <p:spPr>
          <a:xfrm>
            <a:off x="5715000" y="2286000"/>
            <a:ext cx="3048000" cy="901800"/>
          </a:xfrm>
          <a:prstGeom prst="rect">
            <a:avLst/>
          </a:prstGeom>
          <a:noFill/>
          <a:ln>
            <a:noFill/>
          </a:ln>
        </p:spPr>
        <p:txBody>
          <a:bodyPr anchorCtr="0" anchor="t" bIns="0" lIns="0" spcFirstLastPara="1" rIns="0" wrap="square" tIns="55225">
            <a:noAutofit/>
          </a:bodyPr>
          <a:lstStyle/>
          <a:p>
            <a:pPr indent="0" lvl="0" marL="0" marR="256540" rtl="0" algn="r">
              <a:lnSpc>
                <a:spcPct val="100000"/>
              </a:lnSpc>
              <a:spcBef>
                <a:spcPts val="0"/>
              </a:spcBef>
              <a:spcAft>
                <a:spcPts val="0"/>
              </a:spcAft>
              <a:buNone/>
            </a:pPr>
            <a:r>
              <a:rPr lang="en-IN" sz="2800">
                <a:solidFill>
                  <a:schemeClr val="dk1"/>
                </a:solidFill>
                <a:latin typeface="Helvetica Neue"/>
                <a:ea typeface="Helvetica Neue"/>
                <a:cs typeface="Helvetica Neue"/>
                <a:sym typeface="Helvetica Neue"/>
              </a:rPr>
              <a:t>2018A3PS0430G</a:t>
            </a:r>
            <a:endParaRPr sz="2800">
              <a:solidFill>
                <a:schemeClr val="dk1"/>
              </a:solidFill>
              <a:latin typeface="Helvetica Neue"/>
              <a:ea typeface="Helvetica Neue"/>
              <a:cs typeface="Helvetica Neue"/>
              <a:sym typeface="Helvetica Neue"/>
            </a:endParaRPr>
          </a:p>
          <a:p>
            <a:pPr indent="0" lvl="0" marL="0" marR="256540" rtl="0" algn="r">
              <a:lnSpc>
                <a:spcPct val="100000"/>
              </a:lnSpc>
              <a:spcBef>
                <a:spcPts val="0"/>
              </a:spcBef>
              <a:spcAft>
                <a:spcPts val="0"/>
              </a:spcAft>
              <a:buNone/>
            </a:pPr>
            <a:r>
              <a:rPr lang="en-IN" sz="2800">
                <a:solidFill>
                  <a:schemeClr val="dk1"/>
                </a:solidFill>
                <a:latin typeface="Helvetica Neue"/>
                <a:ea typeface="Helvetica Neue"/>
                <a:cs typeface="Helvetica Neue"/>
                <a:sym typeface="Helvetica Neue"/>
              </a:rPr>
              <a:t>2018A3PS0617G</a:t>
            </a:r>
            <a:endParaRPr sz="28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57860" y="685800"/>
            <a:ext cx="8109356" cy="492443"/>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Latest Technology in TPP</a:t>
            </a:r>
            <a:endParaRPr/>
          </a:p>
        </p:txBody>
      </p:sp>
      <p:sp>
        <p:nvSpPr>
          <p:cNvPr id="187" name="Google Shape;187;p27"/>
          <p:cNvSpPr txBox="1"/>
          <p:nvPr>
            <p:ph idx="1" type="body"/>
          </p:nvPr>
        </p:nvSpPr>
        <p:spPr>
          <a:xfrm>
            <a:off x="457860" y="1524000"/>
            <a:ext cx="8305140" cy="4801314"/>
          </a:xfrm>
          <a:prstGeom prst="rect">
            <a:avLst/>
          </a:prstGeom>
          <a:noFill/>
          <a:ln>
            <a:noFill/>
          </a:ln>
        </p:spPr>
        <p:txBody>
          <a:bodyPr anchorCtr="0" anchor="t" bIns="0" lIns="0" spcFirstLastPara="1" rIns="0" wrap="square" tIns="0">
            <a:noAutofit/>
          </a:bodyPr>
          <a:lstStyle/>
          <a:p>
            <a:pPr indent="-457200" lvl="0" marL="457200" rtl="0" algn="just">
              <a:spcBef>
                <a:spcPts val="0"/>
              </a:spcBef>
              <a:spcAft>
                <a:spcPts val="0"/>
              </a:spcAft>
              <a:buClr>
                <a:schemeClr val="dk1"/>
              </a:buClr>
              <a:buSzPts val="2600"/>
              <a:buFont typeface="Arial"/>
              <a:buChar char="•"/>
            </a:pPr>
            <a:r>
              <a:rPr lang="en-IN" sz="2600">
                <a:latin typeface="Helvetica Neue"/>
                <a:ea typeface="Helvetica Neue"/>
                <a:cs typeface="Helvetica Neue"/>
                <a:sym typeface="Helvetica Neue"/>
              </a:rPr>
              <a:t>Thermal power plants contribute the highest level of emissions among the power generation sources, causing air quality and other environmental concerns.</a:t>
            </a:r>
            <a:endParaRPr/>
          </a:p>
          <a:p>
            <a:pPr indent="0" lvl="0" marL="0" rtl="0" algn="just">
              <a:spcBef>
                <a:spcPts val="0"/>
              </a:spcBef>
              <a:spcAft>
                <a:spcPts val="0"/>
              </a:spcAft>
              <a:buNone/>
            </a:pPr>
            <a:r>
              <a:t/>
            </a:r>
            <a:endParaRPr sz="2600">
              <a:latin typeface="Helvetica Neue"/>
              <a:ea typeface="Helvetica Neue"/>
              <a:cs typeface="Helvetica Neue"/>
              <a:sym typeface="Helvetica Neue"/>
            </a:endParaRPr>
          </a:p>
          <a:p>
            <a:pPr indent="-457200" lvl="0" marL="457200" rtl="0" algn="just">
              <a:spcBef>
                <a:spcPts val="0"/>
              </a:spcBef>
              <a:spcAft>
                <a:spcPts val="0"/>
              </a:spcAft>
              <a:buClr>
                <a:schemeClr val="dk1"/>
              </a:buClr>
              <a:buSzPts val="2600"/>
              <a:buFont typeface="Arial"/>
              <a:buChar char="•"/>
            </a:pPr>
            <a:r>
              <a:rPr lang="en-IN" sz="2600">
                <a:latin typeface="Helvetica Neue"/>
                <a:ea typeface="Helvetica Neue"/>
                <a:cs typeface="Helvetica Neue"/>
                <a:sym typeface="Helvetica Neue"/>
              </a:rPr>
              <a:t>Thermal Power is the main source of electricity generation in India. It stands at 230.6 GW out of which 198.5 is from coal alone</a:t>
            </a:r>
            <a:endParaRPr/>
          </a:p>
          <a:p>
            <a:pPr indent="0" lvl="0" marL="0" rtl="0" algn="just">
              <a:spcBef>
                <a:spcPts val="0"/>
              </a:spcBef>
              <a:spcAft>
                <a:spcPts val="0"/>
              </a:spcAft>
              <a:buNone/>
            </a:pPr>
            <a:r>
              <a:t/>
            </a:r>
            <a:endParaRPr sz="2600">
              <a:latin typeface="Helvetica Neue"/>
              <a:ea typeface="Helvetica Neue"/>
              <a:cs typeface="Helvetica Neue"/>
              <a:sym typeface="Helvetica Neue"/>
            </a:endParaRPr>
          </a:p>
          <a:p>
            <a:pPr indent="-457200" lvl="0" marL="457200" rtl="0" algn="just">
              <a:spcBef>
                <a:spcPts val="0"/>
              </a:spcBef>
              <a:spcAft>
                <a:spcPts val="0"/>
              </a:spcAft>
              <a:buClr>
                <a:schemeClr val="dk1"/>
              </a:buClr>
              <a:buSzPts val="2600"/>
              <a:buFont typeface="Arial"/>
              <a:buChar char="•"/>
            </a:pPr>
            <a:r>
              <a:rPr lang="en-IN" sz="2600">
                <a:latin typeface="Helvetica Neue"/>
                <a:ea typeface="Helvetica Neue"/>
                <a:cs typeface="Helvetica Neue"/>
                <a:sym typeface="Helvetica Neue"/>
              </a:rPr>
              <a:t>New standards in TPP</a:t>
            </a:r>
            <a:endParaRPr/>
          </a:p>
          <a:p>
            <a:pPr indent="0" lvl="0" marL="0" rtl="0" algn="just">
              <a:spcBef>
                <a:spcPts val="0"/>
              </a:spcBef>
              <a:spcAft>
                <a:spcPts val="0"/>
              </a:spcAft>
              <a:buNone/>
            </a:pPr>
            <a:r>
              <a:t/>
            </a:r>
            <a:endParaRPr sz="2600">
              <a:latin typeface="Helvetica Neue"/>
              <a:ea typeface="Helvetica Neue"/>
              <a:cs typeface="Helvetica Neue"/>
              <a:sym typeface="Helvetica Neue"/>
            </a:endParaRPr>
          </a:p>
          <a:p>
            <a:pPr indent="-457200" lvl="0" marL="457200" rtl="0" algn="just">
              <a:spcBef>
                <a:spcPts val="0"/>
              </a:spcBef>
              <a:spcAft>
                <a:spcPts val="0"/>
              </a:spcAft>
              <a:buClr>
                <a:schemeClr val="dk1"/>
              </a:buClr>
              <a:buSzPts val="2600"/>
              <a:buFont typeface="Arial"/>
              <a:buChar char="•"/>
            </a:pPr>
            <a:r>
              <a:rPr lang="en-IN" sz="2600">
                <a:latin typeface="Helvetica Neue"/>
                <a:ea typeface="Helvetica Neue"/>
                <a:cs typeface="Helvetica Neue"/>
                <a:sym typeface="Helvetica Neue"/>
              </a:rPr>
              <a:t>Overcome these issues </a:t>
            </a:r>
            <a:endParaRPr sz="26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8"/>
          <p:cNvSpPr txBox="1"/>
          <p:nvPr>
            <p:ph idx="1" type="body"/>
          </p:nvPr>
        </p:nvSpPr>
        <p:spPr>
          <a:xfrm>
            <a:off x="861898" y="838200"/>
            <a:ext cx="7520102" cy="600164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IN">
                <a:latin typeface="Helvetica Neue"/>
                <a:ea typeface="Helvetica Neue"/>
                <a:cs typeface="Helvetica Neue"/>
                <a:sym typeface="Helvetica Neue"/>
              </a:rPr>
              <a:t>Some of the latest technologies around the world that are being implemented are:</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457200" lvl="0" marL="457200" rtl="0" algn="l">
              <a:spcBef>
                <a:spcPts val="0"/>
              </a:spcBef>
              <a:spcAft>
                <a:spcPts val="0"/>
              </a:spcAft>
              <a:buClr>
                <a:schemeClr val="dk1"/>
              </a:buClr>
              <a:buSzPts val="2800"/>
              <a:buFont typeface="Arial"/>
              <a:buChar char="•"/>
            </a:pPr>
            <a:r>
              <a:rPr b="1" lang="en-IN">
                <a:latin typeface="Helvetica Neue"/>
                <a:ea typeface="Helvetica Neue"/>
                <a:cs typeface="Helvetica Neue"/>
                <a:sym typeface="Helvetica Neue"/>
              </a:rPr>
              <a:t>AdvX™</a:t>
            </a:r>
            <a:r>
              <a:rPr lang="en-IN">
                <a:latin typeface="Helvetica Neue"/>
                <a:ea typeface="Helvetica Neue"/>
                <a:cs typeface="Helvetica Neue"/>
                <a:sym typeface="Helvetica Neue"/>
              </a:rPr>
              <a:t> </a:t>
            </a:r>
            <a:r>
              <a:rPr b="1" lang="en-IN">
                <a:latin typeface="Helvetica Neue"/>
                <a:ea typeface="Helvetica Neue"/>
                <a:cs typeface="Helvetica Neue"/>
                <a:sym typeface="Helvetica Neue"/>
              </a:rPr>
              <a:t>Heat Recovery Technology</a:t>
            </a:r>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recover and utilize additional heat from flue gas</a:t>
            </a:r>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AdvX™ Stack Gas Reheat </a:t>
            </a:r>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AdvX™ Upgrade solutions </a:t>
            </a:r>
            <a:endParaRPr/>
          </a:p>
          <a:p>
            <a:pPr indent="-171450" lvl="1" marL="742950" rtl="0" algn="l">
              <a:spcBef>
                <a:spcPts val="0"/>
              </a:spcBef>
              <a:spcAft>
                <a:spcPts val="0"/>
              </a:spcAft>
              <a:buSzPts val="1800"/>
              <a:buFont typeface="Arial"/>
              <a:buNone/>
            </a:pPr>
            <a:r>
              <a:t/>
            </a:r>
            <a:endParaRPr>
              <a:latin typeface="Helvetica Neue"/>
              <a:ea typeface="Helvetica Neue"/>
              <a:cs typeface="Helvetica Neue"/>
              <a:sym typeface="Helvetica Neue"/>
            </a:endParaRPr>
          </a:p>
          <a:p>
            <a:pPr indent="-457200" lvl="0" marL="457200" rtl="0" algn="l">
              <a:spcBef>
                <a:spcPts val="0"/>
              </a:spcBef>
              <a:spcAft>
                <a:spcPts val="0"/>
              </a:spcAft>
              <a:buClr>
                <a:schemeClr val="dk1"/>
              </a:buClr>
              <a:buSzPts val="2800"/>
              <a:buFont typeface="Arial"/>
              <a:buChar char="•"/>
            </a:pPr>
            <a:r>
              <a:rPr b="1" lang="en-IN">
                <a:latin typeface="Helvetica Neue"/>
                <a:ea typeface="Helvetica Neue"/>
                <a:cs typeface="Helvetica Neue"/>
                <a:sym typeface="Helvetica Neue"/>
              </a:rPr>
              <a:t>Ultra super critical (USC) conditioning</a:t>
            </a:r>
            <a:endParaRPr>
              <a:latin typeface="Helvetica Neue"/>
              <a:ea typeface="Helvetica Neue"/>
              <a:cs typeface="Helvetica Neue"/>
              <a:sym typeface="Helvetica Neue"/>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Conventional thermal power plants</a:t>
            </a:r>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Hirono No. 5 Thermal Power Station of Tokyo Electric Power Company </a:t>
            </a:r>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Most sophisticated coal-fired TPP</a:t>
            </a:r>
            <a:endParaRPr b="1" sz="3600">
              <a:latin typeface="Helvetica Neue"/>
              <a:ea typeface="Helvetica Neue"/>
              <a:cs typeface="Helvetica Neue"/>
              <a:sym typeface="Helvetica Neue"/>
            </a:endParaRPr>
          </a:p>
          <a:p>
            <a:pPr indent="0" lvl="1" marL="457200" rtl="0" algn="l">
              <a:spcBef>
                <a:spcPts val="0"/>
              </a:spcBef>
              <a:spcAft>
                <a:spcPts val="0"/>
              </a:spcAft>
              <a:buNone/>
            </a:pPr>
            <a:r>
              <a:t/>
            </a:r>
            <a:endParaRPr sz="2800"/>
          </a:p>
          <a:p>
            <a:pPr indent="0" lvl="1" marL="457200" rtl="0" algn="l">
              <a:spcBef>
                <a:spcPts val="0"/>
              </a:spcBef>
              <a:spcAft>
                <a:spcPts val="0"/>
              </a:spcAft>
              <a:buNone/>
            </a:pPr>
            <a:r>
              <a:t/>
            </a:r>
            <a:endParaRPr/>
          </a:p>
          <a:p>
            <a:pPr indent="0" lvl="1" marL="45720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9"/>
          <p:cNvSpPr txBox="1"/>
          <p:nvPr>
            <p:ph idx="1" type="body"/>
          </p:nvPr>
        </p:nvSpPr>
        <p:spPr>
          <a:xfrm>
            <a:off x="685800" y="838200"/>
            <a:ext cx="7648803" cy="547842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IN">
                <a:latin typeface="Arial"/>
                <a:ea typeface="Arial"/>
                <a:cs typeface="Arial"/>
                <a:sym typeface="Arial"/>
              </a:rPr>
              <a:t>Digitalization Technology</a:t>
            </a:r>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2400"/>
              <a:buFont typeface="Arial"/>
              <a:buChar char="•"/>
            </a:pPr>
            <a:r>
              <a:rPr lang="en-IN" sz="2400"/>
              <a:t>Continuous combustion tuning with artificial intelligence</a:t>
            </a:r>
            <a:endParaRPr/>
          </a:p>
          <a:p>
            <a:pPr indent="-457200" lvl="0" marL="457200" rtl="0" algn="l">
              <a:spcBef>
                <a:spcPts val="0"/>
              </a:spcBef>
              <a:spcAft>
                <a:spcPts val="0"/>
              </a:spcAft>
              <a:buClr>
                <a:schemeClr val="dk1"/>
              </a:buClr>
              <a:buSzPts val="2400"/>
              <a:buFont typeface="Arial"/>
              <a:buChar char="•"/>
            </a:pPr>
            <a:r>
              <a:rPr lang="en-IN" sz="2400"/>
              <a:t>Turbine operational optimization in real time using a combination of first principle analytics and machine learning</a:t>
            </a:r>
            <a:endParaRPr/>
          </a:p>
          <a:p>
            <a:pPr indent="-457200" lvl="0" marL="457200" rtl="0" algn="l">
              <a:spcBef>
                <a:spcPts val="0"/>
              </a:spcBef>
              <a:spcAft>
                <a:spcPts val="0"/>
              </a:spcAft>
              <a:buClr>
                <a:schemeClr val="dk1"/>
              </a:buClr>
              <a:buSzPts val="2400"/>
              <a:buFont typeface="Arial"/>
              <a:buChar char="•"/>
            </a:pPr>
            <a:r>
              <a:rPr lang="en-IN" sz="2400"/>
              <a:t>Predictive maintenance to avoid unplanned downtime using machine learning</a:t>
            </a:r>
            <a:endParaRPr/>
          </a:p>
          <a:p>
            <a:pPr indent="-457200" lvl="0" marL="457200" rtl="0" algn="l">
              <a:spcBef>
                <a:spcPts val="0"/>
              </a:spcBef>
              <a:spcAft>
                <a:spcPts val="0"/>
              </a:spcAft>
              <a:buClr>
                <a:schemeClr val="dk1"/>
              </a:buClr>
              <a:buSzPts val="2400"/>
              <a:buFont typeface="Arial"/>
              <a:buChar char="•"/>
            </a:pPr>
            <a:r>
              <a:rPr lang="en-IN" sz="2400"/>
              <a:t>Reducing stresses during variation on load to avoid failures and reduce maintenance needs</a:t>
            </a:r>
            <a:endParaRPr/>
          </a:p>
          <a:p>
            <a:pPr indent="-457200" lvl="0" marL="457200" rtl="0" algn="l">
              <a:spcBef>
                <a:spcPts val="0"/>
              </a:spcBef>
              <a:spcAft>
                <a:spcPts val="0"/>
              </a:spcAft>
              <a:buClr>
                <a:schemeClr val="dk1"/>
              </a:buClr>
              <a:buSzPts val="2400"/>
              <a:buFont typeface="Arial"/>
              <a:buChar char="•"/>
            </a:pPr>
            <a:r>
              <a:rPr lang="en-IN" sz="2400"/>
              <a:t>Remote monitoring for visibility and analysis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IN">
                <a:latin typeface="Arial"/>
                <a:ea typeface="Arial"/>
                <a:cs typeface="Arial"/>
                <a:sym typeface="Arial"/>
              </a:rPr>
              <a:t>Oxyfuels</a:t>
            </a:r>
            <a:endParaRPr b="1" sz="2400">
              <a:latin typeface="Arial"/>
              <a:ea typeface="Arial"/>
              <a:cs typeface="Arial"/>
              <a:sym typeface="Arial"/>
            </a:endParaRPr>
          </a:p>
          <a:p>
            <a:pPr indent="-279400" lvl="0" marL="457200" rtl="0" algn="l">
              <a:spcBef>
                <a:spcPts val="0"/>
              </a:spcBef>
              <a:spcAft>
                <a:spcPts val="0"/>
              </a:spcAft>
              <a:buClr>
                <a:schemeClr val="dk1"/>
              </a:buClr>
              <a:buSzPts val="2800"/>
              <a:buFont typeface="Arial"/>
              <a:buNone/>
            </a:pPr>
            <a:r>
              <a:t/>
            </a:r>
            <a:endParaRPr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52400" y="53340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lang="en-IN" sz="3600">
                <a:latin typeface="Arial"/>
                <a:ea typeface="Arial"/>
                <a:cs typeface="Arial"/>
                <a:sym typeface="Arial"/>
              </a:rPr>
              <a:t>Project overview</a:t>
            </a:r>
            <a:endParaRPr sz="3600">
              <a:latin typeface="Arial"/>
              <a:ea typeface="Arial"/>
              <a:cs typeface="Arial"/>
              <a:sym typeface="Arial"/>
            </a:endParaRPr>
          </a:p>
        </p:txBody>
      </p:sp>
      <p:sp>
        <p:nvSpPr>
          <p:cNvPr id="203" name="Google Shape;203;p30"/>
          <p:cNvSpPr txBox="1"/>
          <p:nvPr>
            <p:ph idx="1" type="body"/>
          </p:nvPr>
        </p:nvSpPr>
        <p:spPr>
          <a:xfrm>
            <a:off x="311700" y="1219200"/>
            <a:ext cx="8520600" cy="4170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800"/>
              <a:buFont typeface="Helvetica Neue"/>
              <a:buNone/>
            </a:pPr>
            <a:r>
              <a:rPr lang="en-IN" sz="2200">
                <a:latin typeface="Helvetica Neue"/>
                <a:ea typeface="Helvetica Neue"/>
                <a:cs typeface="Helvetica Neue"/>
                <a:sym typeface="Helvetica Neue"/>
              </a:rPr>
              <a:t>Based on the study of Thermal Power plants,  Advanced Process Control (APC) and Auxiliary Power Consumption, following observations and conclusions of the Vikram Cement Works Power Plant have been made :</a:t>
            </a:r>
            <a:endParaRPr sz="2200">
              <a:latin typeface="Helvetica Neue"/>
              <a:ea typeface="Helvetica Neue"/>
              <a:cs typeface="Helvetica Neue"/>
              <a:sym typeface="Helvetica Neue"/>
            </a:endParaRPr>
          </a:p>
          <a:p>
            <a:pPr indent="-342900" lvl="0" marL="457200" rtl="0" algn="just">
              <a:spcBef>
                <a:spcPts val="1600"/>
              </a:spcBef>
              <a:spcAft>
                <a:spcPts val="0"/>
              </a:spcAft>
              <a:buClr>
                <a:schemeClr val="dk1"/>
              </a:buClr>
              <a:buSzPts val="1800"/>
              <a:buFont typeface="Helvetica Neue"/>
              <a:buAutoNum type="arabicPeriod"/>
            </a:pPr>
            <a:r>
              <a:rPr lang="en-IN" sz="2200">
                <a:latin typeface="Helvetica Neue"/>
                <a:ea typeface="Helvetica Neue"/>
                <a:cs typeface="Helvetica Neue"/>
                <a:sym typeface="Helvetica Neue"/>
              </a:rPr>
              <a:t>No control loop exists for coordinating boiler and turbine operations. An APC on top of existing control loops can help improve performance and efficiency</a:t>
            </a:r>
            <a:endParaRPr sz="2200">
              <a:latin typeface="Helvetica Neue"/>
              <a:ea typeface="Helvetica Neue"/>
              <a:cs typeface="Helvetica Neue"/>
              <a:sym typeface="Helvetica Neue"/>
            </a:endParaRPr>
          </a:p>
          <a:p>
            <a:pPr indent="-342900" lvl="0" marL="457200" rtl="0" algn="just">
              <a:spcBef>
                <a:spcPts val="0"/>
              </a:spcBef>
              <a:spcAft>
                <a:spcPts val="0"/>
              </a:spcAft>
              <a:buClr>
                <a:schemeClr val="dk1"/>
              </a:buClr>
              <a:buSzPts val="1800"/>
              <a:buFont typeface="Helvetica Neue"/>
              <a:buAutoNum type="arabicPeriod"/>
            </a:pPr>
            <a:r>
              <a:rPr lang="en-IN" sz="2200">
                <a:latin typeface="Helvetica Neue"/>
                <a:ea typeface="Helvetica Neue"/>
                <a:cs typeface="Helvetica Neue"/>
                <a:sym typeface="Helvetica Neue"/>
              </a:rPr>
              <a:t>There is no continuous performance monitoring of the plant. A performance monitoring and reporting system can help in fine tuning of machinery and equipment during operation.</a:t>
            </a:r>
            <a:endParaRPr sz="2200">
              <a:latin typeface="Helvetica Neue"/>
              <a:ea typeface="Helvetica Neue"/>
              <a:cs typeface="Helvetica Neue"/>
              <a:sym typeface="Helvetica Neue"/>
            </a:endParaRPr>
          </a:p>
          <a:p>
            <a:pPr indent="-342900" lvl="0" marL="457200" rtl="0" algn="just">
              <a:spcBef>
                <a:spcPts val="0"/>
              </a:spcBef>
              <a:spcAft>
                <a:spcPts val="0"/>
              </a:spcAft>
              <a:buClr>
                <a:schemeClr val="dk1"/>
              </a:buClr>
              <a:buSzPts val="1800"/>
              <a:buFont typeface="Helvetica Neue"/>
              <a:buAutoNum type="arabicPeriod"/>
            </a:pPr>
            <a:r>
              <a:rPr lang="en-IN" sz="2200">
                <a:latin typeface="Helvetica Neue"/>
                <a:ea typeface="Helvetica Neue"/>
                <a:cs typeface="Helvetica Neue"/>
                <a:sym typeface="Helvetica Neue"/>
              </a:rPr>
              <a:t>Installation of Variable Frequency Drive can reduce Auxiliary Power Consumption of various motors and pumps used in the plant.</a:t>
            </a:r>
            <a:endParaRPr sz="2200">
              <a:latin typeface="Helvetica Neue"/>
              <a:ea typeface="Helvetica Neue"/>
              <a:cs typeface="Helvetica Neue"/>
              <a:sym typeface="Helvetica Neue"/>
            </a:endParaRPr>
          </a:p>
          <a:p>
            <a:pPr indent="-342900" lvl="0" marL="457200" rtl="0" algn="just">
              <a:spcBef>
                <a:spcPts val="0"/>
              </a:spcBef>
              <a:spcAft>
                <a:spcPts val="0"/>
              </a:spcAft>
              <a:buClr>
                <a:schemeClr val="dk1"/>
              </a:buClr>
              <a:buSzPts val="1800"/>
              <a:buFont typeface="Helvetica Neue"/>
              <a:buAutoNum type="arabicPeriod"/>
            </a:pPr>
            <a:r>
              <a:rPr lang="en-IN" sz="2200">
                <a:latin typeface="Helvetica Neue"/>
                <a:ea typeface="Helvetica Neue"/>
                <a:cs typeface="Helvetica Neue"/>
                <a:sym typeface="Helvetica Neue"/>
              </a:rPr>
              <a:t>Advanced controller for furnace pressure control can help in reducing auxiliary power consumption of PA and SA fans.</a:t>
            </a:r>
            <a:endParaRPr sz="2200">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1"/>
          <p:cNvSpPr txBox="1"/>
          <p:nvPr>
            <p:ph idx="1" type="body"/>
          </p:nvPr>
        </p:nvSpPr>
        <p:spPr>
          <a:xfrm>
            <a:off x="228600" y="1066800"/>
            <a:ext cx="8520600" cy="1075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600"/>
              </a:spcAft>
              <a:buClr>
                <a:schemeClr val="dk1"/>
              </a:buClr>
              <a:buSzPts val="1800"/>
              <a:buFont typeface="Helvetica Neue"/>
              <a:buNone/>
            </a:pPr>
            <a:r>
              <a:rPr lang="en-IN" sz="2400">
                <a:latin typeface="Helvetica Neue"/>
                <a:ea typeface="Helvetica Neue"/>
                <a:cs typeface="Helvetica Neue"/>
                <a:sym typeface="Helvetica Neue"/>
              </a:rPr>
              <a:t>5. Advanced Controller for fuel feed can improve and provide stable response to air and fuel feed. This model can tune fuel feed parameters so that the combustion cycle adjusts to any changes in fuel type/composition.</a:t>
            </a:r>
            <a:endParaRPr sz="24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0" y="2895600"/>
            <a:ext cx="9144000" cy="1336904"/>
          </a:xfrm>
          <a:prstGeom prst="rect">
            <a:avLst/>
          </a:prstGeom>
          <a:noFill/>
          <a:ln>
            <a:noFill/>
          </a:ln>
        </p:spPr>
        <p:txBody>
          <a:bodyPr anchorCtr="0" anchor="t" bIns="0" lIns="0" spcFirstLastPara="1" rIns="0" wrap="square" tIns="13325">
            <a:noAutofit/>
          </a:bodyPr>
          <a:lstStyle/>
          <a:p>
            <a:pPr indent="0" lvl="0" marL="12700" rtl="0" algn="ctr">
              <a:lnSpc>
                <a:spcPct val="100000"/>
              </a:lnSpc>
              <a:spcBef>
                <a:spcPts val="0"/>
              </a:spcBef>
              <a:spcAft>
                <a:spcPts val="0"/>
              </a:spcAft>
              <a:buNone/>
            </a:pPr>
            <a:r>
              <a:rPr b="0" i="1" lang="en-IN" sz="8600">
                <a:solidFill>
                  <a:srgbClr val="04607A"/>
                </a:solidFill>
                <a:latin typeface="Arial"/>
                <a:ea typeface="Arial"/>
                <a:cs typeface="Arial"/>
                <a:sym typeface="Arial"/>
              </a:rPr>
              <a:t>Thank you</a:t>
            </a:r>
            <a:endParaRPr b="0" i="1" sz="8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0"/>
          <p:cNvSpPr/>
          <p:nvPr/>
        </p:nvSpPr>
        <p:spPr>
          <a:xfrm>
            <a:off x="0" y="223"/>
            <a:ext cx="9143999" cy="1028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0"/>
          <p:cNvSpPr/>
          <p:nvPr/>
        </p:nvSpPr>
        <p:spPr>
          <a:xfrm>
            <a:off x="4401357" y="0"/>
            <a:ext cx="4742641" cy="59994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10"/>
          <p:cNvSpPr/>
          <p:nvPr/>
        </p:nvSpPr>
        <p:spPr>
          <a:xfrm>
            <a:off x="0" y="0"/>
            <a:ext cx="9088207" cy="10205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10"/>
          <p:cNvSpPr/>
          <p:nvPr/>
        </p:nvSpPr>
        <p:spPr>
          <a:xfrm>
            <a:off x="-828" y="52323"/>
            <a:ext cx="9145590" cy="901826"/>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0"/>
          <p:cNvSpPr txBox="1"/>
          <p:nvPr>
            <p:ph type="title"/>
          </p:nvPr>
        </p:nvSpPr>
        <p:spPr>
          <a:xfrm>
            <a:off x="3259963" y="831342"/>
            <a:ext cx="2815590" cy="635000"/>
          </a:xfrm>
          <a:prstGeom prst="rect">
            <a:avLst/>
          </a:prstGeom>
          <a:noFill/>
          <a:ln>
            <a:noFill/>
          </a:ln>
        </p:spPr>
        <p:txBody>
          <a:bodyPr anchorCtr="0" anchor="t" bIns="0" lIns="0" spcFirstLastPara="1" rIns="0" wrap="square" tIns="12050">
            <a:noAutofit/>
          </a:bodyPr>
          <a:lstStyle/>
          <a:p>
            <a:pPr indent="0" lvl="0" marL="12700" rtl="0" algn="l">
              <a:lnSpc>
                <a:spcPct val="100000"/>
              </a:lnSpc>
              <a:spcBef>
                <a:spcPts val="0"/>
              </a:spcBef>
              <a:spcAft>
                <a:spcPts val="0"/>
              </a:spcAft>
              <a:buNone/>
            </a:pPr>
            <a:r>
              <a:rPr lang="en-IN">
                <a:latin typeface="Arial"/>
                <a:ea typeface="Arial"/>
                <a:cs typeface="Arial"/>
                <a:sym typeface="Arial"/>
              </a:rPr>
              <a:t>CONTENTS</a:t>
            </a:r>
            <a:endParaRPr/>
          </a:p>
        </p:txBody>
      </p:sp>
      <p:sp>
        <p:nvSpPr>
          <p:cNvPr id="86" name="Google Shape;86;p10"/>
          <p:cNvSpPr txBox="1"/>
          <p:nvPr/>
        </p:nvSpPr>
        <p:spPr>
          <a:xfrm>
            <a:off x="330200" y="1730501"/>
            <a:ext cx="8358505" cy="4831451"/>
          </a:xfrm>
          <a:prstGeom prst="rect">
            <a:avLst/>
          </a:prstGeom>
          <a:noFill/>
          <a:ln>
            <a:noFill/>
          </a:ln>
        </p:spPr>
        <p:txBody>
          <a:bodyPr anchorCtr="0" anchor="t" bIns="0" lIns="0" spcFirstLastPara="1" rIns="0" wrap="square" tIns="12050">
            <a:noAutofit/>
          </a:bodyPr>
          <a:lstStyle/>
          <a:p>
            <a:pPr indent="-274955" lvl="0" marL="287020" marR="0" rtl="0" algn="l">
              <a:lnSpc>
                <a:spcPct val="100000"/>
              </a:lnSpc>
              <a:spcBef>
                <a:spcPts val="0"/>
              </a:spcBef>
              <a:spcAft>
                <a:spcPts val="0"/>
              </a:spcAft>
              <a:buClr>
                <a:srgbClr val="0AD0D9"/>
              </a:buClr>
              <a:buSzPts val="2650"/>
              <a:buFont typeface="Arial"/>
              <a:buChar char="•"/>
            </a:pPr>
            <a:r>
              <a:rPr lang="en-IN" sz="2800">
                <a:solidFill>
                  <a:schemeClr val="dk1"/>
                </a:solidFill>
                <a:latin typeface="Helvetica Neue"/>
                <a:ea typeface="Helvetica Neue"/>
                <a:cs typeface="Helvetica Neue"/>
                <a:sym typeface="Helvetica Neue"/>
              </a:rPr>
              <a:t>MidSem Overview</a:t>
            </a:r>
            <a:endParaRPr/>
          </a:p>
          <a:p>
            <a:pPr indent="-274955" lvl="0" marL="287020" marR="0" rtl="0" algn="l">
              <a:lnSpc>
                <a:spcPct val="100000"/>
              </a:lnSpc>
              <a:spcBef>
                <a:spcPts val="95"/>
              </a:spcBef>
              <a:spcAft>
                <a:spcPts val="0"/>
              </a:spcAft>
              <a:buClr>
                <a:srgbClr val="0AD0D9"/>
              </a:buClr>
              <a:buSzPts val="2650"/>
              <a:buFont typeface="Arial"/>
              <a:buChar char="•"/>
            </a:pPr>
            <a:r>
              <a:rPr lang="en-IN" sz="2800">
                <a:solidFill>
                  <a:schemeClr val="dk1"/>
                </a:solidFill>
                <a:latin typeface="Helvetica Neue"/>
                <a:ea typeface="Helvetica Neue"/>
                <a:cs typeface="Helvetica Neue"/>
                <a:sym typeface="Helvetica Neue"/>
              </a:rPr>
              <a:t>Automated Process Control (APC)</a:t>
            </a:r>
            <a:endParaRPr/>
          </a:p>
          <a:p>
            <a:pPr indent="-274954" lvl="1" marL="744220" marR="0" rtl="0" algn="l">
              <a:spcBef>
                <a:spcPts val="95"/>
              </a:spcBef>
              <a:spcAft>
                <a:spcPts val="0"/>
              </a:spcAft>
              <a:buClr>
                <a:srgbClr val="0AD0D9"/>
              </a:buClr>
              <a:buSzPts val="2271"/>
              <a:buFont typeface="Arial"/>
              <a:buChar char="•"/>
            </a:pPr>
            <a:r>
              <a:rPr b="0" i="0" lang="en-IN" sz="2400" u="none" cap="none" strike="noStrike">
                <a:solidFill>
                  <a:schemeClr val="dk1"/>
                </a:solidFill>
                <a:latin typeface="Helvetica Neue"/>
                <a:ea typeface="Helvetica Neue"/>
                <a:cs typeface="Helvetica Neue"/>
                <a:sym typeface="Helvetica Neue"/>
              </a:rPr>
              <a:t>Types of Control Systems</a:t>
            </a:r>
            <a:endParaRPr/>
          </a:p>
          <a:p>
            <a:pPr indent="-274954" lvl="1" marL="744220" marR="0" rtl="0" algn="l">
              <a:spcBef>
                <a:spcPts val="95"/>
              </a:spcBef>
              <a:spcAft>
                <a:spcPts val="0"/>
              </a:spcAft>
              <a:buClr>
                <a:srgbClr val="0AD0D9"/>
              </a:buClr>
              <a:buSzPts val="2271"/>
              <a:buFont typeface="Arial"/>
              <a:buChar char="•"/>
            </a:pPr>
            <a:r>
              <a:rPr b="0" i="0" lang="en-IN" sz="2400" u="none" cap="none" strike="noStrike">
                <a:solidFill>
                  <a:schemeClr val="dk1"/>
                </a:solidFill>
                <a:latin typeface="Helvetica Neue"/>
                <a:ea typeface="Helvetica Neue"/>
                <a:cs typeface="Helvetica Neue"/>
                <a:sym typeface="Helvetica Neue"/>
              </a:rPr>
              <a:t>Applications, Advantages and Disadvantages</a:t>
            </a:r>
            <a:endParaRPr b="0" i="0" sz="2800" u="none" cap="none" strike="noStrike">
              <a:solidFill>
                <a:schemeClr val="dk1"/>
              </a:solidFill>
              <a:latin typeface="Helvetica Neue"/>
              <a:ea typeface="Helvetica Neue"/>
              <a:cs typeface="Helvetica Neue"/>
              <a:sym typeface="Helvetica Neue"/>
            </a:endParaRPr>
          </a:p>
          <a:p>
            <a:pPr indent="-274955" lvl="0" marL="287020" marR="0" rtl="0" algn="l">
              <a:lnSpc>
                <a:spcPct val="100000"/>
              </a:lnSpc>
              <a:spcBef>
                <a:spcPts val="95"/>
              </a:spcBef>
              <a:spcAft>
                <a:spcPts val="0"/>
              </a:spcAft>
              <a:buClr>
                <a:srgbClr val="0AD0D9"/>
              </a:buClr>
              <a:buSzPts val="2650"/>
              <a:buFont typeface="Arial"/>
              <a:buChar char="•"/>
            </a:pPr>
            <a:r>
              <a:rPr lang="en-IN" sz="2800">
                <a:solidFill>
                  <a:schemeClr val="dk1"/>
                </a:solidFill>
                <a:latin typeface="Helvetica Neue"/>
                <a:ea typeface="Helvetica Neue"/>
                <a:cs typeface="Helvetica Neue"/>
                <a:sym typeface="Helvetica Neue"/>
              </a:rPr>
              <a:t>Auxiliary Power Consumption</a:t>
            </a:r>
            <a:endParaRPr/>
          </a:p>
          <a:p>
            <a:pPr indent="-274954" lvl="1" marL="744220" marR="0" rtl="0" algn="l">
              <a:spcBef>
                <a:spcPts val="95"/>
              </a:spcBef>
              <a:spcAft>
                <a:spcPts val="0"/>
              </a:spcAft>
              <a:buClr>
                <a:srgbClr val="0AD0D9"/>
              </a:buClr>
              <a:buSzPts val="1893"/>
              <a:buFont typeface="Arial"/>
              <a:buChar char="•"/>
            </a:pPr>
            <a:r>
              <a:rPr b="0" i="0" lang="en-IN" sz="2000" u="none" cap="none" strike="noStrike">
                <a:solidFill>
                  <a:schemeClr val="dk1"/>
                </a:solidFill>
                <a:latin typeface="Helvetica Neue"/>
                <a:ea typeface="Helvetica Neue"/>
                <a:cs typeface="Helvetica Neue"/>
                <a:sym typeface="Helvetica Neue"/>
              </a:rPr>
              <a:t>Effect of Power Consumption</a:t>
            </a:r>
            <a:endParaRPr/>
          </a:p>
          <a:p>
            <a:pPr indent="-274954" lvl="1" marL="744220" marR="0" rtl="0" algn="l">
              <a:spcBef>
                <a:spcPts val="95"/>
              </a:spcBef>
              <a:spcAft>
                <a:spcPts val="0"/>
              </a:spcAft>
              <a:buClr>
                <a:srgbClr val="0AD0D9"/>
              </a:buClr>
              <a:buSzPts val="1893"/>
              <a:buFont typeface="Arial"/>
              <a:buChar char="•"/>
            </a:pPr>
            <a:r>
              <a:rPr b="0" i="0" lang="en-IN" sz="2000" u="none" cap="none" strike="noStrike">
                <a:solidFill>
                  <a:schemeClr val="dk1"/>
                </a:solidFill>
                <a:latin typeface="Helvetica Neue"/>
                <a:ea typeface="Helvetica Neue"/>
                <a:cs typeface="Helvetica Neue"/>
                <a:sym typeface="Helvetica Neue"/>
              </a:rPr>
              <a:t>Plant Load Factor</a:t>
            </a:r>
            <a:endParaRPr/>
          </a:p>
          <a:p>
            <a:pPr indent="-274954" lvl="1" marL="744220" marR="0" rtl="0" algn="l">
              <a:spcBef>
                <a:spcPts val="95"/>
              </a:spcBef>
              <a:spcAft>
                <a:spcPts val="0"/>
              </a:spcAft>
              <a:buClr>
                <a:srgbClr val="0AD0D9"/>
              </a:buClr>
              <a:buSzPts val="1893"/>
              <a:buFont typeface="Arial"/>
              <a:buChar char="•"/>
            </a:pPr>
            <a:r>
              <a:rPr b="0" i="0" lang="en-IN" sz="2000" u="none" cap="none" strike="noStrike">
                <a:solidFill>
                  <a:schemeClr val="dk1"/>
                </a:solidFill>
                <a:latin typeface="Helvetica Neue"/>
                <a:ea typeface="Helvetica Neue"/>
                <a:cs typeface="Helvetica Neue"/>
                <a:sym typeface="Helvetica Neue"/>
              </a:rPr>
              <a:t>Reducing Auxiliary Power Consumption</a:t>
            </a:r>
            <a:endParaRPr/>
          </a:p>
          <a:p>
            <a:pPr indent="-274955" lvl="0" marL="287020" marR="0" rtl="0" algn="l">
              <a:spcBef>
                <a:spcPts val="95"/>
              </a:spcBef>
              <a:spcAft>
                <a:spcPts val="0"/>
              </a:spcAft>
              <a:buClr>
                <a:srgbClr val="0AD0D9"/>
              </a:buClr>
              <a:buSzPts val="2650"/>
              <a:buFont typeface="Arial"/>
              <a:buChar char="•"/>
            </a:pPr>
            <a:r>
              <a:rPr lang="en-IN" sz="2800">
                <a:solidFill>
                  <a:schemeClr val="dk1"/>
                </a:solidFill>
                <a:latin typeface="Helvetica Neue"/>
                <a:ea typeface="Helvetica Neue"/>
                <a:cs typeface="Helvetica Neue"/>
                <a:sym typeface="Helvetica Neue"/>
              </a:rPr>
              <a:t>Latest technologies in TPP</a:t>
            </a:r>
            <a:endParaRPr/>
          </a:p>
          <a:p>
            <a:pPr indent="-274955" lvl="0" marL="287020" marR="0" rtl="0" algn="l">
              <a:spcBef>
                <a:spcPts val="95"/>
              </a:spcBef>
              <a:spcAft>
                <a:spcPts val="0"/>
              </a:spcAft>
              <a:buClr>
                <a:srgbClr val="0AD0D9"/>
              </a:buClr>
              <a:buSzPts val="2650"/>
              <a:buFont typeface="Arial"/>
              <a:buChar char="•"/>
            </a:pPr>
            <a:r>
              <a:rPr lang="en-IN" sz="2800">
                <a:solidFill>
                  <a:schemeClr val="dk1"/>
                </a:solidFill>
                <a:latin typeface="Helvetica Neue"/>
                <a:ea typeface="Helvetica Neue"/>
                <a:cs typeface="Helvetica Neue"/>
                <a:sym typeface="Helvetica Neue"/>
              </a:rPr>
              <a:t>Project Overview</a:t>
            </a:r>
            <a:endParaRPr/>
          </a:p>
          <a:p>
            <a:pPr indent="-274955" lvl="0" marL="287020" marR="0" rtl="0" algn="l">
              <a:lnSpc>
                <a:spcPct val="100000"/>
              </a:lnSpc>
              <a:spcBef>
                <a:spcPts val="95"/>
              </a:spcBef>
              <a:spcAft>
                <a:spcPts val="0"/>
              </a:spcAft>
              <a:buClr>
                <a:srgbClr val="0AD0D9"/>
              </a:buClr>
              <a:buSzPts val="2650"/>
              <a:buFont typeface="Arial"/>
              <a:buChar char="•"/>
            </a:pPr>
            <a:r>
              <a:rPr lang="en-IN" sz="2800">
                <a:solidFill>
                  <a:schemeClr val="dk1"/>
                </a:solidFill>
                <a:latin typeface="Helvetica Neue"/>
                <a:ea typeface="Helvetica Neue"/>
                <a:cs typeface="Helvetica Neue"/>
                <a:sym typeface="Helvetica Neue"/>
              </a:rPr>
              <a:t>References</a:t>
            </a:r>
            <a:endParaRPr/>
          </a:p>
          <a:p>
            <a:pPr indent="-106681" lvl="0" marL="287020" marR="0" rtl="0" algn="l">
              <a:lnSpc>
                <a:spcPct val="100000"/>
              </a:lnSpc>
              <a:spcBef>
                <a:spcPts val="95"/>
              </a:spcBef>
              <a:spcAft>
                <a:spcPts val="0"/>
              </a:spcAft>
              <a:buClr>
                <a:srgbClr val="0AD0D9"/>
              </a:buClr>
              <a:buSzPts val="265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1"/>
          <p:cNvSpPr txBox="1"/>
          <p:nvPr>
            <p:ph type="title"/>
          </p:nvPr>
        </p:nvSpPr>
        <p:spPr>
          <a:xfrm>
            <a:off x="517321" y="741389"/>
            <a:ext cx="8109356" cy="553998"/>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600">
                <a:latin typeface="Arial"/>
                <a:ea typeface="Arial"/>
                <a:cs typeface="Arial"/>
                <a:sym typeface="Arial"/>
              </a:rPr>
              <a:t>MidSem Overview</a:t>
            </a:r>
            <a:endParaRPr/>
          </a:p>
        </p:txBody>
      </p:sp>
      <p:sp>
        <p:nvSpPr>
          <p:cNvPr id="92" name="Google Shape;92;p11"/>
          <p:cNvSpPr txBox="1"/>
          <p:nvPr>
            <p:ph idx="1" type="body"/>
          </p:nvPr>
        </p:nvSpPr>
        <p:spPr>
          <a:xfrm>
            <a:off x="304800" y="1676400"/>
            <a:ext cx="8686800" cy="5181601"/>
          </a:xfrm>
          <a:prstGeom prst="rect">
            <a:avLst/>
          </a:prstGeom>
          <a:noFill/>
          <a:ln>
            <a:noFill/>
          </a:ln>
        </p:spPr>
        <p:txBody>
          <a:bodyPr anchorCtr="0" anchor="t" bIns="0" lIns="0" spcFirstLastPara="1" rIns="0" wrap="square" tIns="0">
            <a:noAutofit/>
          </a:bodyPr>
          <a:lstStyle/>
          <a:p>
            <a:pPr indent="-152400" lvl="0" marL="0" rtl="0" algn="just">
              <a:lnSpc>
                <a:spcPct val="100000"/>
              </a:lnSpc>
              <a:spcBef>
                <a:spcPts val="0"/>
              </a:spcBef>
              <a:spcAft>
                <a:spcPts val="0"/>
              </a:spcAft>
              <a:buClr>
                <a:srgbClr val="0AD0D9"/>
              </a:buClr>
              <a:buSzPts val="2400"/>
              <a:buFont typeface="Noto Sans Symbols"/>
              <a:buChar char="⚫"/>
            </a:pPr>
            <a:r>
              <a:rPr lang="en-IN" sz="2400">
                <a:latin typeface="Helvetica Neue"/>
                <a:ea typeface="Helvetica Neue"/>
                <a:cs typeface="Helvetica Neue"/>
                <a:sym typeface="Helvetica Neue"/>
              </a:rPr>
              <a:t>In Thermal power plants, the heat energy obtained from combustion of solid fuel (mostly coal) is used to convert water into steam, this steam is at high pressure and temperature.</a:t>
            </a:r>
            <a:endParaRPr/>
          </a:p>
          <a:p>
            <a:pPr indent="0" lvl="0" marL="0" rtl="0" algn="just">
              <a:lnSpc>
                <a:spcPct val="100000"/>
              </a:lnSpc>
              <a:spcBef>
                <a:spcPts val="25"/>
              </a:spcBef>
              <a:spcAft>
                <a:spcPts val="0"/>
              </a:spcAft>
              <a:buNone/>
            </a:pPr>
            <a:r>
              <a:t/>
            </a:r>
            <a:endParaRPr sz="2400">
              <a:latin typeface="Helvetica Neue"/>
              <a:ea typeface="Helvetica Neue"/>
              <a:cs typeface="Helvetica Neue"/>
              <a:sym typeface="Helvetica Neue"/>
            </a:endParaRPr>
          </a:p>
          <a:p>
            <a:pPr indent="-152400" lvl="0" marL="0" rtl="0" algn="just">
              <a:lnSpc>
                <a:spcPct val="100000"/>
              </a:lnSpc>
              <a:spcBef>
                <a:spcPts val="25"/>
              </a:spcBef>
              <a:spcAft>
                <a:spcPts val="0"/>
              </a:spcAft>
              <a:buClr>
                <a:srgbClr val="0AD0D9"/>
              </a:buClr>
              <a:buSzPts val="2400"/>
              <a:buFont typeface="Noto Sans Symbols"/>
              <a:buChar char="⚫"/>
            </a:pPr>
            <a:r>
              <a:rPr lang="en-IN" sz="2400">
                <a:latin typeface="Helvetica Neue"/>
                <a:ea typeface="Helvetica Neue"/>
                <a:cs typeface="Helvetica Neue"/>
                <a:sym typeface="Helvetica Neue"/>
              </a:rPr>
              <a:t> This steam is used to rotate the turbine blade while turbine shaft is connected to the generator. The generator converts the kinetic energy into electrical energy</a:t>
            </a:r>
            <a:endParaRPr/>
          </a:p>
          <a:p>
            <a:pPr indent="0" lvl="0" marL="0" rtl="0" algn="just">
              <a:lnSpc>
                <a:spcPct val="100000"/>
              </a:lnSpc>
              <a:spcBef>
                <a:spcPts val="25"/>
              </a:spcBef>
              <a:spcAft>
                <a:spcPts val="0"/>
              </a:spcAft>
              <a:buClr>
                <a:srgbClr val="0AD0D9"/>
              </a:buClr>
              <a:buSzPts val="2400"/>
              <a:buFont typeface="Noto Sans Symbols"/>
              <a:buNone/>
            </a:pPr>
            <a:r>
              <a:t/>
            </a:r>
            <a:endParaRPr sz="2400">
              <a:latin typeface="Helvetica Neue"/>
              <a:ea typeface="Helvetica Neue"/>
              <a:cs typeface="Helvetica Neue"/>
              <a:sym typeface="Helvetica Neue"/>
            </a:endParaRPr>
          </a:p>
          <a:p>
            <a:pPr indent="-152400" lvl="0" marL="0" rtl="0" algn="just">
              <a:spcBef>
                <a:spcPts val="25"/>
              </a:spcBef>
              <a:spcAft>
                <a:spcPts val="0"/>
              </a:spcAft>
              <a:buClr>
                <a:srgbClr val="0AD0D9"/>
              </a:buClr>
              <a:buSzPts val="2400"/>
              <a:buFont typeface="Noto Sans Symbols"/>
              <a:buChar char="⚫"/>
            </a:pPr>
            <a:r>
              <a:rPr lang="en-IN" sz="2400">
                <a:latin typeface="Helvetica Neue"/>
                <a:ea typeface="Helvetica Neue"/>
                <a:cs typeface="Helvetica Neue"/>
                <a:sym typeface="Helvetica Neue"/>
              </a:rPr>
              <a:t>A thermodynamic cycle is a series of operations, involving a heat source, a heat receiver, a machine and working substance.</a:t>
            </a:r>
            <a:endParaRPr/>
          </a:p>
          <a:p>
            <a:pPr indent="0" lvl="0" marL="0" rtl="0" algn="just">
              <a:lnSpc>
                <a:spcPct val="100000"/>
              </a:lnSpc>
              <a:spcBef>
                <a:spcPts val="25"/>
              </a:spcBef>
              <a:spcAft>
                <a:spcPts val="0"/>
              </a:spcAft>
              <a:buClr>
                <a:srgbClr val="0AD0D9"/>
              </a:buClr>
              <a:buSzPts val="2400"/>
              <a:buFont typeface="Noto Sans Symbols"/>
              <a:buNone/>
            </a:pPr>
            <a:r>
              <a:t/>
            </a:r>
            <a:endParaRPr sz="2400">
              <a:latin typeface="Helvetica Neue"/>
              <a:ea typeface="Helvetica Neue"/>
              <a:cs typeface="Helvetica Neue"/>
              <a:sym typeface="Helvetica Neue"/>
            </a:endParaRPr>
          </a:p>
          <a:p>
            <a:pPr indent="-152400" lvl="0" marL="0" rtl="0" algn="just">
              <a:lnSpc>
                <a:spcPct val="100000"/>
              </a:lnSpc>
              <a:spcBef>
                <a:spcPts val="25"/>
              </a:spcBef>
              <a:spcAft>
                <a:spcPts val="0"/>
              </a:spcAft>
              <a:buClr>
                <a:srgbClr val="0AD0D9"/>
              </a:buClr>
              <a:buSzPts val="2400"/>
              <a:buFont typeface="Noto Sans Symbols"/>
              <a:buChar char="⚫"/>
            </a:pPr>
            <a:r>
              <a:rPr lang="en-IN" sz="2400">
                <a:latin typeface="Helvetica Neue"/>
                <a:ea typeface="Helvetica Neue"/>
                <a:cs typeface="Helvetica Neue"/>
                <a:sym typeface="Helvetica Neue"/>
              </a:rPr>
              <a:t>Rankine cycle is the theoretical vapor-liquid cycle on which steam power plant works</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2"/>
          <p:cNvSpPr txBox="1"/>
          <p:nvPr>
            <p:ph idx="1" type="body"/>
          </p:nvPr>
        </p:nvSpPr>
        <p:spPr>
          <a:xfrm>
            <a:off x="457200" y="609600"/>
            <a:ext cx="7877403" cy="648382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IN">
                <a:latin typeface="Arial"/>
                <a:ea typeface="Arial"/>
                <a:cs typeface="Arial"/>
                <a:sym typeface="Arial"/>
              </a:rPr>
              <a:t>Rankine Cycle is modified into two types of cycles:</a:t>
            </a:r>
            <a:endParaRPr/>
          </a:p>
          <a:p>
            <a:pPr indent="-342900" lvl="1" marL="800100" rtl="0" algn="l">
              <a:spcBef>
                <a:spcPts val="0"/>
              </a:spcBef>
              <a:spcAft>
                <a:spcPts val="0"/>
              </a:spcAft>
              <a:buClr>
                <a:srgbClr val="00B0F0"/>
              </a:buClr>
              <a:buSzPts val="2400"/>
              <a:buFont typeface="Arial"/>
              <a:buChar char="•"/>
            </a:pPr>
            <a:r>
              <a:rPr lang="en-IN" sz="2400">
                <a:latin typeface="Arial"/>
                <a:ea typeface="Arial"/>
                <a:cs typeface="Arial"/>
                <a:sym typeface="Arial"/>
              </a:rPr>
              <a:t>Reheat Cycle</a:t>
            </a:r>
            <a:endParaRPr/>
          </a:p>
          <a:p>
            <a:pPr indent="-342900" lvl="1" marL="800100" rtl="0" algn="l">
              <a:spcBef>
                <a:spcPts val="0"/>
              </a:spcBef>
              <a:spcAft>
                <a:spcPts val="0"/>
              </a:spcAft>
              <a:buClr>
                <a:srgbClr val="00B0F0"/>
              </a:buClr>
              <a:buSzPts val="2400"/>
              <a:buFont typeface="Arial"/>
              <a:buChar char="•"/>
            </a:pPr>
            <a:r>
              <a:rPr lang="en-IN" sz="2400">
                <a:latin typeface="Arial"/>
                <a:ea typeface="Arial"/>
                <a:cs typeface="Arial"/>
                <a:sym typeface="Arial"/>
              </a:rPr>
              <a:t>Regenerative Cycle</a:t>
            </a:r>
            <a:endParaRPr/>
          </a:p>
          <a:p>
            <a:pPr indent="0" lvl="1" marL="457200" rtl="0" algn="l">
              <a:spcBef>
                <a:spcPts val="0"/>
              </a:spcBef>
              <a:spcAft>
                <a:spcPts val="0"/>
              </a:spcAft>
              <a:buNone/>
            </a:pPr>
            <a:r>
              <a:t/>
            </a:r>
            <a:endParaRPr sz="2000">
              <a:latin typeface="Arial"/>
              <a:ea typeface="Arial"/>
              <a:cs typeface="Arial"/>
              <a:sym typeface="Arial"/>
            </a:endParaRPr>
          </a:p>
          <a:p>
            <a:pPr indent="0" lvl="0" marL="0" rtl="0" algn="l">
              <a:spcBef>
                <a:spcPts val="0"/>
              </a:spcBef>
              <a:spcAft>
                <a:spcPts val="0"/>
              </a:spcAft>
              <a:buNone/>
            </a:pPr>
            <a:r>
              <a:rPr lang="en-IN">
                <a:latin typeface="Helvetica Neue"/>
                <a:ea typeface="Helvetica Neue"/>
                <a:cs typeface="Helvetica Neue"/>
                <a:sym typeface="Helvetica Neue"/>
              </a:rPr>
              <a:t>Major factors affecting overall efficiency of power plants :</a:t>
            </a:r>
            <a:endParaRPr/>
          </a:p>
          <a:p>
            <a:pPr indent="-457200" lvl="1" marL="1047750" rtl="0" algn="l">
              <a:spcBef>
                <a:spcPts val="1600"/>
              </a:spcBef>
              <a:spcAft>
                <a:spcPts val="0"/>
              </a:spcAft>
              <a:buClr>
                <a:srgbClr val="00B0F0"/>
              </a:buClr>
              <a:buSzPts val="2400"/>
              <a:buFont typeface="Arial"/>
              <a:buChar char="•"/>
            </a:pPr>
            <a:r>
              <a:rPr lang="en-IN" sz="2400">
                <a:latin typeface="Helvetica Neue"/>
                <a:ea typeface="Helvetica Neue"/>
                <a:cs typeface="Helvetica Neue"/>
                <a:sym typeface="Helvetica Neue"/>
              </a:rPr>
              <a:t>Boiler efficiency</a:t>
            </a:r>
            <a:endParaRPr/>
          </a:p>
          <a:p>
            <a:pPr indent="-457200" lvl="1" marL="1047750" rtl="0" algn="l">
              <a:spcBef>
                <a:spcPts val="0"/>
              </a:spcBef>
              <a:spcAft>
                <a:spcPts val="0"/>
              </a:spcAft>
              <a:buClr>
                <a:srgbClr val="00B0F0"/>
              </a:buClr>
              <a:buSzPts val="2400"/>
              <a:buFont typeface="Arial"/>
              <a:buChar char="•"/>
            </a:pPr>
            <a:r>
              <a:rPr lang="en-IN" sz="2400">
                <a:latin typeface="Helvetica Neue"/>
                <a:ea typeface="Helvetica Neue"/>
                <a:cs typeface="Helvetica Neue"/>
                <a:sym typeface="Helvetica Neue"/>
              </a:rPr>
              <a:t>Cycle efficiency</a:t>
            </a:r>
            <a:endParaRPr/>
          </a:p>
          <a:p>
            <a:pPr indent="-457200" lvl="1" marL="1047750" rtl="0" algn="l">
              <a:spcBef>
                <a:spcPts val="0"/>
              </a:spcBef>
              <a:spcAft>
                <a:spcPts val="0"/>
              </a:spcAft>
              <a:buClr>
                <a:srgbClr val="00B0F0"/>
              </a:buClr>
              <a:buSzPts val="2400"/>
              <a:buFont typeface="Arial"/>
              <a:buChar char="•"/>
            </a:pPr>
            <a:r>
              <a:rPr lang="en-IN" sz="2400">
                <a:latin typeface="Helvetica Neue"/>
                <a:ea typeface="Helvetica Neue"/>
                <a:cs typeface="Helvetica Neue"/>
                <a:sym typeface="Helvetica Neue"/>
              </a:rPr>
              <a:t>Turbine efficiency</a:t>
            </a:r>
            <a:endParaRPr/>
          </a:p>
          <a:p>
            <a:pPr indent="-457200" lvl="1" marL="1047750" rtl="0" algn="l">
              <a:spcBef>
                <a:spcPts val="0"/>
              </a:spcBef>
              <a:spcAft>
                <a:spcPts val="0"/>
              </a:spcAft>
              <a:buClr>
                <a:srgbClr val="00B0F0"/>
              </a:buClr>
              <a:buSzPts val="2400"/>
              <a:buFont typeface="Arial"/>
              <a:buChar char="•"/>
            </a:pPr>
            <a:r>
              <a:rPr lang="en-IN" sz="2400">
                <a:latin typeface="Helvetica Neue"/>
                <a:ea typeface="Helvetica Neue"/>
                <a:cs typeface="Helvetica Neue"/>
                <a:sym typeface="Helvetica Neue"/>
              </a:rPr>
              <a:t>Generator efficiency</a:t>
            </a:r>
            <a:endParaRPr/>
          </a:p>
          <a:p>
            <a:pPr indent="0" lvl="1" marL="590550" rtl="0" algn="l">
              <a:spcBef>
                <a:spcPts val="0"/>
              </a:spcBef>
              <a:spcAft>
                <a:spcPts val="0"/>
              </a:spcAft>
              <a:buNone/>
            </a:pPr>
            <a:r>
              <a:t/>
            </a:r>
            <a:endParaRPr sz="2000">
              <a:latin typeface="Helvetica Neue"/>
              <a:ea typeface="Helvetica Neue"/>
              <a:cs typeface="Helvetica Neue"/>
              <a:sym typeface="Helvetica Neue"/>
            </a:endParaRPr>
          </a:p>
          <a:p>
            <a:pPr indent="0" lvl="0" marL="133350" rtl="0" algn="l">
              <a:spcBef>
                <a:spcPts val="0"/>
              </a:spcBef>
              <a:spcAft>
                <a:spcPts val="0"/>
              </a:spcAft>
              <a:buNone/>
            </a:pPr>
            <a:r>
              <a:rPr lang="en-IN">
                <a:latin typeface="Helvetica Neue"/>
                <a:ea typeface="Helvetica Neue"/>
                <a:cs typeface="Helvetica Neue"/>
                <a:sym typeface="Helvetica Neue"/>
              </a:rPr>
              <a:t>The overall efficiency of thermal power plants is quite low, generally about 40%. </a:t>
            </a:r>
            <a:endParaRPr/>
          </a:p>
          <a:p>
            <a:pPr indent="0" lvl="0" marL="13335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3"/>
          <p:cNvSpPr txBox="1"/>
          <p:nvPr>
            <p:ph type="title"/>
          </p:nvPr>
        </p:nvSpPr>
        <p:spPr>
          <a:xfrm>
            <a:off x="517322" y="838200"/>
            <a:ext cx="8109356" cy="492443"/>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What is Automated Process Control?</a:t>
            </a:r>
            <a:endParaRPr/>
          </a:p>
        </p:txBody>
      </p:sp>
      <p:sp>
        <p:nvSpPr>
          <p:cNvPr id="103" name="Google Shape;103;p13"/>
          <p:cNvSpPr txBox="1"/>
          <p:nvPr>
            <p:ph idx="1" type="body"/>
          </p:nvPr>
        </p:nvSpPr>
        <p:spPr>
          <a:xfrm>
            <a:off x="228600" y="1593469"/>
            <a:ext cx="8534400" cy="4616648"/>
          </a:xfrm>
          <a:prstGeom prst="rect">
            <a:avLst/>
          </a:prstGeom>
          <a:noFill/>
          <a:ln>
            <a:noFill/>
          </a:ln>
        </p:spPr>
        <p:txBody>
          <a:bodyPr anchorCtr="0" anchor="t" bIns="0" lIns="0" spcFirstLastPara="1" rIns="0" wrap="square" tIns="0">
            <a:noAutofit/>
          </a:bodyPr>
          <a:lstStyle/>
          <a:p>
            <a:pPr indent="-457200" lvl="0" marL="4572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Use of machines and equipment for performing physical and mental operations in a production process in place of human being</a:t>
            </a:r>
            <a:endParaRPr/>
          </a:p>
          <a:p>
            <a:pPr indent="-304800" lvl="0" marL="457200" rtl="0" algn="just">
              <a:spcBef>
                <a:spcPts val="0"/>
              </a:spcBef>
              <a:spcAft>
                <a:spcPts val="0"/>
              </a:spcAft>
              <a:buClr>
                <a:schemeClr val="dk1"/>
              </a:buClr>
              <a:buSzPts val="2400"/>
              <a:buFont typeface="Arial"/>
              <a:buNone/>
            </a:pPr>
            <a:r>
              <a:t/>
            </a:r>
            <a:endParaRPr sz="2400">
              <a:latin typeface="Helvetica Neue"/>
              <a:ea typeface="Helvetica Neue"/>
              <a:cs typeface="Helvetica Neue"/>
              <a:sym typeface="Helvetica Neue"/>
            </a:endParaRPr>
          </a:p>
          <a:p>
            <a:pPr indent="-304800" lvl="0" marL="457200" rtl="0" algn="just">
              <a:spcBef>
                <a:spcPts val="0"/>
              </a:spcBef>
              <a:spcAft>
                <a:spcPts val="0"/>
              </a:spcAft>
              <a:buClr>
                <a:schemeClr val="dk1"/>
              </a:buClr>
              <a:buSzPts val="2400"/>
              <a:buFont typeface="Arial"/>
              <a:buNone/>
            </a:pPr>
            <a:r>
              <a:t/>
            </a:r>
            <a:endParaRPr sz="2400">
              <a:latin typeface="Helvetica Neue"/>
              <a:ea typeface="Helvetica Neue"/>
              <a:cs typeface="Helvetica Neue"/>
              <a:sym typeface="Helvetica Neue"/>
            </a:endParaRPr>
          </a:p>
          <a:p>
            <a:pPr indent="-457200" lvl="0" marL="4572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Automation has been used since the time of ancient Egypt and Greece from more than 2000 years ago.</a:t>
            </a:r>
            <a:endParaRPr/>
          </a:p>
          <a:p>
            <a:pPr indent="-304800" lvl="0" marL="457200" rtl="0" algn="just">
              <a:spcBef>
                <a:spcPts val="0"/>
              </a:spcBef>
              <a:spcAft>
                <a:spcPts val="0"/>
              </a:spcAft>
              <a:buClr>
                <a:schemeClr val="dk1"/>
              </a:buClr>
              <a:buSzPts val="2400"/>
              <a:buFont typeface="Arial"/>
              <a:buNone/>
            </a:pPr>
            <a:r>
              <a:t/>
            </a:r>
            <a:endParaRPr sz="2400">
              <a:latin typeface="Helvetica Neue"/>
              <a:ea typeface="Helvetica Neue"/>
              <a:cs typeface="Helvetica Neue"/>
              <a:sym typeface="Helvetica Neue"/>
            </a:endParaRPr>
          </a:p>
          <a:p>
            <a:pPr indent="-304800" lvl="0" marL="457200" rtl="0" algn="just">
              <a:spcBef>
                <a:spcPts val="0"/>
              </a:spcBef>
              <a:spcAft>
                <a:spcPts val="0"/>
              </a:spcAft>
              <a:buClr>
                <a:schemeClr val="dk1"/>
              </a:buClr>
              <a:buSzPts val="2400"/>
              <a:buFont typeface="Arial"/>
              <a:buNone/>
            </a:pPr>
            <a:r>
              <a:t/>
            </a:r>
            <a:endParaRPr sz="2400">
              <a:latin typeface="Helvetica Neue"/>
              <a:ea typeface="Helvetica Neue"/>
              <a:cs typeface="Helvetica Neue"/>
              <a:sym typeface="Helvetica Neue"/>
            </a:endParaRPr>
          </a:p>
          <a:p>
            <a:pPr indent="-457200" lvl="0" marL="457200" rtl="0" algn="just">
              <a:spcBef>
                <a:spcPts val="0"/>
              </a:spcBef>
              <a:spcAft>
                <a:spcPts val="0"/>
              </a:spcAft>
              <a:buClr>
                <a:schemeClr val="dk1"/>
              </a:buClr>
              <a:buSzPts val="2400"/>
              <a:buFont typeface="Arial"/>
              <a:buChar char="•"/>
            </a:pPr>
            <a:r>
              <a:rPr lang="en-IN" sz="2400">
                <a:latin typeface="Helvetica Neue"/>
                <a:ea typeface="Helvetica Neue"/>
                <a:cs typeface="Helvetica Neue"/>
                <a:sym typeface="Helvetica Neue"/>
              </a:rPr>
              <a:t>It can be done at various levels of manufacturing system</a:t>
            </a:r>
            <a:endParaRPr/>
          </a:p>
          <a:p>
            <a:pPr indent="-457200" lvl="1" marL="914400" rtl="0" algn="just">
              <a:spcBef>
                <a:spcPts val="0"/>
              </a:spcBef>
              <a:spcAft>
                <a:spcPts val="0"/>
              </a:spcAft>
              <a:buSzPts val="2000"/>
              <a:buFont typeface="Arial"/>
              <a:buChar char="•"/>
            </a:pPr>
            <a:r>
              <a:rPr lang="en-IN" sz="2000">
                <a:latin typeface="Helvetica Neue"/>
                <a:ea typeface="Helvetica Neue"/>
                <a:cs typeface="Helvetica Neue"/>
                <a:sym typeface="Helvetica Neue"/>
              </a:rPr>
              <a:t>Handling raw materials, semi finished goods or finished goods</a:t>
            </a:r>
            <a:endParaRPr/>
          </a:p>
          <a:p>
            <a:pPr indent="-457200" lvl="1" marL="914400" rtl="0" algn="just">
              <a:spcBef>
                <a:spcPts val="0"/>
              </a:spcBef>
              <a:spcAft>
                <a:spcPts val="0"/>
              </a:spcAft>
              <a:buSzPts val="2000"/>
              <a:buFont typeface="Arial"/>
              <a:buChar char="•"/>
            </a:pPr>
            <a:r>
              <a:rPr lang="en-IN" sz="2000">
                <a:latin typeface="Helvetica Neue"/>
                <a:ea typeface="Helvetica Neue"/>
                <a:cs typeface="Helvetica Neue"/>
                <a:sym typeface="Helvetica Neue"/>
              </a:rPr>
              <a:t>During production processes</a:t>
            </a:r>
            <a:endParaRPr/>
          </a:p>
          <a:p>
            <a:pPr indent="-457200" lvl="1" marL="914400" rtl="0" algn="just">
              <a:spcBef>
                <a:spcPts val="0"/>
              </a:spcBef>
              <a:spcAft>
                <a:spcPts val="0"/>
              </a:spcAft>
              <a:buSzPts val="2000"/>
              <a:buFont typeface="Arial"/>
              <a:buChar char="•"/>
            </a:pPr>
            <a:r>
              <a:rPr lang="en-IN" sz="2000">
                <a:latin typeface="Helvetica Neue"/>
                <a:ea typeface="Helvetica Neue"/>
                <a:cs typeface="Helvetica Neue"/>
                <a:sym typeface="Helvetica Neue"/>
              </a:rPr>
              <a:t>In Inspection and Quality control operations</a:t>
            </a:r>
            <a:endParaRPr sz="20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517321" y="741389"/>
            <a:ext cx="8109356" cy="98488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Glimpse of difference between Manual and Automatic Control</a:t>
            </a:r>
            <a:endParaRPr/>
          </a:p>
        </p:txBody>
      </p:sp>
      <p:pic>
        <p:nvPicPr>
          <p:cNvPr id="109" name="Google Shape;109;p14"/>
          <p:cNvPicPr preferRelativeResize="0"/>
          <p:nvPr/>
        </p:nvPicPr>
        <p:blipFill rotWithShape="1">
          <a:blip r:embed="rId3">
            <a:alphaModFix/>
          </a:blip>
          <a:srcRect b="0" l="0" r="0" t="0"/>
          <a:stretch/>
        </p:blipFill>
        <p:spPr>
          <a:xfrm>
            <a:off x="838200" y="1905000"/>
            <a:ext cx="7213121" cy="441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517321" y="629549"/>
            <a:ext cx="8109356" cy="98488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Simple heat exchange process in an Open loop system</a:t>
            </a:r>
            <a:endParaRPr/>
          </a:p>
        </p:txBody>
      </p:sp>
      <p:pic>
        <p:nvPicPr>
          <p:cNvPr id="115" name="Google Shape;115;p15"/>
          <p:cNvPicPr preferRelativeResize="0"/>
          <p:nvPr/>
        </p:nvPicPr>
        <p:blipFill rotWithShape="1">
          <a:blip r:embed="rId3">
            <a:alphaModFix/>
          </a:blip>
          <a:srcRect b="0" l="0" r="0" t="0"/>
          <a:stretch/>
        </p:blipFill>
        <p:spPr>
          <a:xfrm>
            <a:off x="1212014" y="1905000"/>
            <a:ext cx="6719971" cy="4323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6"/>
          <p:cNvSpPr txBox="1"/>
          <p:nvPr>
            <p:ph type="title"/>
          </p:nvPr>
        </p:nvSpPr>
        <p:spPr>
          <a:xfrm>
            <a:off x="517321" y="741389"/>
            <a:ext cx="8109356" cy="984885"/>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IN" sz="3200">
                <a:latin typeface="Arial"/>
                <a:ea typeface="Arial"/>
                <a:cs typeface="Arial"/>
                <a:sym typeface="Arial"/>
              </a:rPr>
              <a:t>Types of Control Systems we can implement in this process</a:t>
            </a:r>
            <a:endParaRPr/>
          </a:p>
        </p:txBody>
      </p:sp>
      <p:sp>
        <p:nvSpPr>
          <p:cNvPr id="121" name="Google Shape;121;p16"/>
          <p:cNvSpPr txBox="1"/>
          <p:nvPr>
            <p:ph idx="1" type="body"/>
          </p:nvPr>
        </p:nvSpPr>
        <p:spPr>
          <a:xfrm>
            <a:off x="381000" y="1941474"/>
            <a:ext cx="8382000" cy="3170099"/>
          </a:xfrm>
          <a:prstGeom prst="rect">
            <a:avLst/>
          </a:prstGeom>
          <a:noFill/>
          <a:ln>
            <a:noFill/>
          </a:ln>
        </p:spPr>
        <p:txBody>
          <a:bodyPr anchorCtr="0" anchor="t" bIns="0" lIns="0" spcFirstLastPara="1" rIns="0" wrap="square" tIns="0">
            <a:noAutofit/>
          </a:bodyPr>
          <a:lstStyle/>
          <a:p>
            <a:pPr indent="-457200" lvl="0" marL="457200" rtl="0" algn="l">
              <a:spcBef>
                <a:spcPts val="0"/>
              </a:spcBef>
              <a:spcAft>
                <a:spcPts val="0"/>
              </a:spcAft>
              <a:buClr>
                <a:schemeClr val="dk1"/>
              </a:buClr>
              <a:buSzPts val="2800"/>
              <a:buFont typeface="Arial"/>
              <a:buChar char="•"/>
            </a:pPr>
            <a:r>
              <a:rPr lang="en-IN">
                <a:latin typeface="Helvetica Neue"/>
                <a:ea typeface="Helvetica Neue"/>
                <a:cs typeface="Helvetica Neue"/>
                <a:sym typeface="Helvetica Neue"/>
              </a:rPr>
              <a:t>Open loop system</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279400" lvl="0" marL="457200" rtl="0" algn="l">
              <a:spcBef>
                <a:spcPts val="0"/>
              </a:spcBef>
              <a:spcAft>
                <a:spcPts val="0"/>
              </a:spcAft>
              <a:buClr>
                <a:schemeClr val="dk1"/>
              </a:buClr>
              <a:buSzPts val="2800"/>
              <a:buFont typeface="Arial"/>
              <a:buNone/>
            </a:pPr>
            <a:r>
              <a:t/>
            </a:r>
            <a:endParaRPr>
              <a:latin typeface="Helvetica Neue"/>
              <a:ea typeface="Helvetica Neue"/>
              <a:cs typeface="Helvetica Neue"/>
              <a:sym typeface="Helvetica Neue"/>
            </a:endParaRPr>
          </a:p>
          <a:p>
            <a:pPr indent="-457200" lvl="0" marL="457200" rtl="0" algn="l">
              <a:spcBef>
                <a:spcPts val="0"/>
              </a:spcBef>
              <a:spcAft>
                <a:spcPts val="0"/>
              </a:spcAft>
              <a:buClr>
                <a:schemeClr val="dk1"/>
              </a:buClr>
              <a:buSzPts val="2800"/>
              <a:buFont typeface="Arial"/>
              <a:buChar char="•"/>
            </a:pPr>
            <a:r>
              <a:rPr lang="en-IN">
                <a:latin typeface="Helvetica Neue"/>
                <a:ea typeface="Helvetica Neue"/>
                <a:cs typeface="Helvetica Neue"/>
                <a:sym typeface="Helvetica Neue"/>
              </a:rPr>
              <a:t>Closed loop feedback system</a:t>
            </a:r>
            <a:endParaRPr/>
          </a:p>
          <a:p>
            <a:pPr indent="-279400" lvl="0" marL="457200" rtl="0" algn="l">
              <a:spcBef>
                <a:spcPts val="0"/>
              </a:spcBef>
              <a:spcAft>
                <a:spcPts val="0"/>
              </a:spcAft>
              <a:buClr>
                <a:schemeClr val="dk1"/>
              </a:buClr>
              <a:buSzPts val="2800"/>
              <a:buFont typeface="Arial"/>
              <a:buNone/>
            </a:pPr>
            <a:r>
              <a:t/>
            </a:r>
            <a:endParaRPr>
              <a:latin typeface="Helvetica Neue"/>
              <a:ea typeface="Helvetica Neue"/>
              <a:cs typeface="Helvetica Neue"/>
              <a:sym typeface="Helvetica Neue"/>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Manually Controlled </a:t>
            </a:r>
            <a:endParaRPr/>
          </a:p>
          <a:p>
            <a:pPr indent="-457200" lvl="1" marL="914400" rtl="0" algn="l">
              <a:spcBef>
                <a:spcPts val="0"/>
              </a:spcBef>
              <a:spcAft>
                <a:spcPts val="0"/>
              </a:spcAft>
              <a:buSzPts val="2400"/>
              <a:buFont typeface="Arial"/>
              <a:buChar char="•"/>
            </a:pPr>
            <a:r>
              <a:rPr lang="en-IN" sz="2400">
                <a:latin typeface="Helvetica Neue"/>
                <a:ea typeface="Helvetica Neue"/>
                <a:cs typeface="Helvetica Neue"/>
                <a:sym typeface="Helvetica Neue"/>
              </a:rPr>
              <a:t>Automatically Controlled </a:t>
            </a:r>
            <a:endParaRPr/>
          </a:p>
          <a:p>
            <a:pPr indent="-342900" lvl="1" marL="914400" rtl="0" algn="l">
              <a:spcBef>
                <a:spcPts val="0"/>
              </a:spcBef>
              <a:spcAft>
                <a:spcPts val="0"/>
              </a:spcAft>
              <a:buSzPts val="18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