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57" r:id="rId3"/>
    <p:sldId id="258" r:id="rId4"/>
    <p:sldId id="259" r:id="rId5"/>
    <p:sldId id="261" r:id="rId6"/>
    <p:sldId id="277" r:id="rId7"/>
    <p:sldId id="278" r:id="rId8"/>
    <p:sldId id="279" r:id="rId9"/>
    <p:sldId id="280" r:id="rId10"/>
    <p:sldId id="281" r:id="rId11"/>
    <p:sldId id="282" r:id="rId12"/>
    <p:sldId id="283" r:id="rId13"/>
    <p:sldId id="275" r:id="rId14"/>
    <p:sldId id="276"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932688" y="969263"/>
            <a:ext cx="7458456" cy="534924"/>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1115567" y="2276855"/>
            <a:ext cx="7156704" cy="422757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223"/>
            <a:ext cx="9143999" cy="1028700"/>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0" y="0"/>
            <a:ext cx="9088207" cy="1020572"/>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828" y="52323"/>
            <a:ext cx="9145590" cy="901826"/>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517321" y="741389"/>
            <a:ext cx="8109356" cy="248285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90473" y="1941474"/>
            <a:ext cx="7644130" cy="403796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6/6/2020</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hermodyneboilers.com/components-working-thermal-power-plant/#:~:text=How%20does%20Thermal%20Power%20Plant%20work%3F,is%20connected%20to%20the%20generator" TargetMode="External"/><Relationship Id="rId2" Type="http://schemas.openxmlformats.org/officeDocument/2006/relationships/hyperlink" Target="https://www.electrical4u.com/thermal-power-generation-plant-or-thermal-power-station/" TargetMode="External"/><Relationship Id="rId1" Type="http://schemas.openxmlformats.org/officeDocument/2006/relationships/slideLayout" Target="../slideLayouts/slideLayout2.xml"/><Relationship Id="rId5" Type="http://schemas.openxmlformats.org/officeDocument/2006/relationships/hyperlink" Target="https://www.youtube.com/watch?v=IdPTuwKEfmA&amp;t=208s" TargetMode="External"/><Relationship Id="rId4" Type="http://schemas.openxmlformats.org/officeDocument/2006/relationships/hyperlink" Target="https://www.electrical4u.com/rankine-cyc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8D06-84A4-4629-9734-389B34BEBCC9}"/>
              </a:ext>
            </a:extLst>
          </p:cNvPr>
          <p:cNvSpPr>
            <a:spLocks noGrp="1"/>
          </p:cNvSpPr>
          <p:nvPr>
            <p:ph type="title"/>
          </p:nvPr>
        </p:nvSpPr>
        <p:spPr>
          <a:xfrm>
            <a:off x="457200" y="762000"/>
            <a:ext cx="8534400" cy="1231106"/>
          </a:xfrm>
        </p:spPr>
        <p:txBody>
          <a:bodyPr/>
          <a:lstStyle/>
          <a:p>
            <a:r>
              <a:rPr lang="en-IN" dirty="0">
                <a:latin typeface="Arial" panose="020B0604020202020204" pitchFamily="34" charset="0"/>
                <a:cs typeface="Arial" panose="020B0604020202020204" pitchFamily="34" charset="0"/>
              </a:rPr>
              <a:t>Power Plant Thermal Efficiency Improvement</a:t>
            </a:r>
          </a:p>
        </p:txBody>
      </p:sp>
      <p:pic>
        <p:nvPicPr>
          <p:cNvPr id="6" name="Picture 5">
            <a:extLst>
              <a:ext uri="{FF2B5EF4-FFF2-40B4-BE49-F238E27FC236}">
                <a16:creationId xmlns:a16="http://schemas.microsoft.com/office/drawing/2014/main" id="{640969CA-E551-4634-B3BE-2D72F48E175E}"/>
              </a:ext>
            </a:extLst>
          </p:cNvPr>
          <p:cNvPicPr>
            <a:picLocks noChangeAspect="1"/>
          </p:cNvPicPr>
          <p:nvPr/>
        </p:nvPicPr>
        <p:blipFill>
          <a:blip r:embed="rId2"/>
          <a:stretch>
            <a:fillRect/>
          </a:stretch>
        </p:blipFill>
        <p:spPr>
          <a:xfrm>
            <a:off x="704849" y="2164386"/>
            <a:ext cx="7748685" cy="4358636"/>
          </a:xfrm>
          <a:prstGeom prst="rect">
            <a:avLst/>
          </a:prstGeom>
        </p:spPr>
      </p:pic>
    </p:spTree>
    <p:extLst>
      <p:ext uri="{BB962C8B-B14F-4D97-AF65-F5344CB8AC3E}">
        <p14:creationId xmlns:p14="http://schemas.microsoft.com/office/powerpoint/2010/main" val="4959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A30F07-DA1B-48D7-B4D1-C736383757AB}"/>
              </a:ext>
            </a:extLst>
          </p:cNvPr>
          <p:cNvSpPr>
            <a:spLocks noGrp="1"/>
          </p:cNvSpPr>
          <p:nvPr>
            <p:ph type="body" idx="1"/>
          </p:nvPr>
        </p:nvSpPr>
        <p:spPr>
          <a:xfrm>
            <a:off x="381000" y="762000"/>
            <a:ext cx="8305800" cy="6099106"/>
          </a:xfrm>
        </p:spPr>
        <p:txBody>
          <a:bodyPr/>
          <a:lstStyle/>
          <a:p>
            <a:pPr lvl="0" algn="l" rtl="0">
              <a:spcBef>
                <a:spcPts val="1600"/>
              </a:spcBef>
            </a:pPr>
            <a:r>
              <a:rPr 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The overall efficiency of thermal power plants is quite low, generally about 40%. A few steps to increase efficiency are:</a:t>
            </a:r>
          </a:p>
          <a:p>
            <a:pPr marL="476250" lvl="0" indent="-342900" algn="l" rtl="0">
              <a:spcBef>
                <a:spcPts val="1600"/>
              </a:spcBef>
              <a:spcAft>
                <a:spcPts val="0"/>
              </a:spcAft>
              <a:buClr>
                <a:srgbClr val="00B0F0"/>
              </a:buClr>
              <a:buSzPct val="101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Steam from boiler is further heated to produce dry superheated steam since energy output is directly related to the pressure and temperature of steam entering the turbine.</a:t>
            </a:r>
          </a:p>
          <a:p>
            <a:pPr marL="476250" lvl="0" indent="-342900" algn="l" rtl="0">
              <a:spcBef>
                <a:spcPts val="1600"/>
              </a:spcBef>
              <a:spcAft>
                <a:spcPts val="0"/>
              </a:spcAft>
              <a:buClr>
                <a:srgbClr val="00B0F0"/>
              </a:buClr>
              <a:buSzPct val="101000"/>
              <a:buFont typeface="Arial" panose="020B0604020202020204" pitchFamily="34" charset="0"/>
              <a:buChar cha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76250" indent="-342900" algn="l" rtl="0">
              <a:spcBef>
                <a:spcPts val="1600"/>
              </a:spcBef>
              <a:buClr>
                <a:srgbClr val="00B0F0"/>
              </a:buClr>
              <a:buSzPct val="101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Pressurizing and heating low pressure steam is quite difficult and negatively affects efficiency. Instead low pressure steam is cooled down to liquid form in the condenser which is much easier to pressurize.</a:t>
            </a:r>
          </a:p>
          <a:p>
            <a:pPr marL="457200" lvl="0" indent="-323850" algn="l" rtl="0">
              <a:spcBef>
                <a:spcPts val="1600"/>
              </a:spcBef>
              <a:spcAft>
                <a:spcPts val="0"/>
              </a:spcAft>
              <a:buSzPts val="1500"/>
              <a:buAutoNum type="arabicPeriod"/>
            </a:pPr>
            <a:endParaRPr lang="en-US" sz="2400" dirty="0"/>
          </a:p>
          <a:p>
            <a:endParaRPr lang="en-IN" dirty="0"/>
          </a:p>
        </p:txBody>
      </p:sp>
    </p:spTree>
    <p:extLst>
      <p:ext uri="{BB962C8B-B14F-4D97-AF65-F5344CB8AC3E}">
        <p14:creationId xmlns:p14="http://schemas.microsoft.com/office/powerpoint/2010/main" val="234902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1CF30-1098-4615-B266-C030291A21C9}"/>
              </a:ext>
            </a:extLst>
          </p:cNvPr>
          <p:cNvSpPr>
            <a:spLocks noGrp="1"/>
          </p:cNvSpPr>
          <p:nvPr>
            <p:ph type="title"/>
          </p:nvPr>
        </p:nvSpPr>
        <p:spPr>
          <a:xfrm>
            <a:off x="517322" y="609600"/>
            <a:ext cx="8109356" cy="553998"/>
          </a:xfrm>
        </p:spPr>
        <p:txBody>
          <a:bodyPr/>
          <a:lstStyle/>
          <a:p>
            <a:pPr algn="ctr"/>
            <a:r>
              <a:rPr lang="en" sz="3600" dirty="0">
                <a:latin typeface="Arial" panose="020B0604020202020204" pitchFamily="34" charset="0"/>
                <a:cs typeface="Arial" panose="020B0604020202020204" pitchFamily="34" charset="0"/>
              </a:rPr>
              <a:t>Project overview</a:t>
            </a:r>
            <a:endParaRPr lang="en-IN" sz="36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FF32293-DB91-4238-AF5B-33CD9E6F0674}"/>
              </a:ext>
            </a:extLst>
          </p:cNvPr>
          <p:cNvSpPr>
            <a:spLocks noGrp="1"/>
          </p:cNvSpPr>
          <p:nvPr>
            <p:ph type="body" idx="1"/>
          </p:nvPr>
        </p:nvSpPr>
        <p:spPr>
          <a:xfrm>
            <a:off x="381000" y="1219200"/>
            <a:ext cx="8534400" cy="5847755"/>
          </a:xfrm>
        </p:spPr>
        <p:txBody>
          <a:bodyPr/>
          <a:lstStyle/>
          <a:p>
            <a:pPr lvl="0" algn="l" rtl="0"/>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Our project is targeted towards the performance improvement of Vikram Cement Works Power plant. Two major goals of this project are :</a:t>
            </a:r>
          </a:p>
          <a:p>
            <a:pPr marL="457200" lvl="0" indent="-342900" algn="l" rtl="0">
              <a:spcBef>
                <a:spcPts val="160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Improving thermal efficiency</a:t>
            </a:r>
          </a:p>
          <a:p>
            <a:pPr marL="457200" lvl="0" indent="-342900" algn="l" rtl="0">
              <a:spcBef>
                <a:spcPts val="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Reducing auxiliary consumption</a:t>
            </a:r>
          </a:p>
          <a:p>
            <a:pPr lvl="0" algn="l" rtl="0">
              <a:spcBef>
                <a:spcPts val="1600"/>
              </a:spcBef>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Based on provided workplan, first week covered the basics and operation of thermal power plants. We learned about the entire process of power generation and what factors affected the overall efficiency of power plants.</a:t>
            </a:r>
          </a:p>
          <a:p>
            <a:pPr lvl="0" algn="l" rtl="0">
              <a:spcBef>
                <a:spcPts val="1600"/>
              </a:spcBef>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Following this the industry mentor provided us with a performance improvement report which identified various opportunities for improving performance and efficiency of the UTCL Vikram Cement Works Power plant.</a:t>
            </a:r>
          </a:p>
          <a:p>
            <a:endParaRPr lang="en-IN" dirty="0"/>
          </a:p>
        </p:txBody>
      </p:sp>
    </p:spTree>
    <p:extLst>
      <p:ext uri="{BB962C8B-B14F-4D97-AF65-F5344CB8AC3E}">
        <p14:creationId xmlns:p14="http://schemas.microsoft.com/office/powerpoint/2010/main" val="220626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7D2E8E-2BDE-43D9-8DDD-38880D2A67A2}"/>
              </a:ext>
            </a:extLst>
          </p:cNvPr>
          <p:cNvSpPr>
            <a:spLocks noGrp="1"/>
          </p:cNvSpPr>
          <p:nvPr>
            <p:ph type="body" idx="1"/>
          </p:nvPr>
        </p:nvSpPr>
        <p:spPr>
          <a:xfrm>
            <a:off x="381000" y="914400"/>
            <a:ext cx="8534400" cy="5437386"/>
          </a:xfrm>
        </p:spPr>
        <p:txBody>
          <a:bodyPr/>
          <a:lstStyle/>
          <a:p>
            <a:pPr lvl="0" algn="l" rtl="0"/>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Current week’s assignment includes studying about Automatic Process Controllers(APC) and analyzing the performance report.</a:t>
            </a:r>
          </a:p>
          <a:p>
            <a:pPr lvl="0" algn="l" rtl="0"/>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0" algn="l" rtl="0"/>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lvl="0" algn="l" rtl="0"/>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We are required to submit a study report by the end of this week that compiles all important topics we have covered so far</a:t>
            </a:r>
          </a:p>
          <a:p>
            <a:pPr lvl="0" algn="l" rtl="0"/>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lvl="0" indent="-342900" algn="l" rtl="0">
              <a:spcBef>
                <a:spcPts val="160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Fundamentals of Thermal power plant</a:t>
            </a:r>
          </a:p>
          <a:p>
            <a:pPr marL="457200" lvl="0" indent="-342900" algn="l" rtl="0">
              <a:spcBef>
                <a:spcPts val="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Power generation technology</a:t>
            </a:r>
          </a:p>
          <a:p>
            <a:pPr marL="457200" lvl="0" indent="-342900" algn="l" rtl="0">
              <a:spcBef>
                <a:spcPts val="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Analysis of performance improvement opportunities for Vikram Cement works Power plant</a:t>
            </a:r>
          </a:p>
          <a:p>
            <a:pPr marL="457200" lvl="0" indent="-342900" algn="l" rtl="0">
              <a:spcBef>
                <a:spcPts val="0"/>
              </a:spcBef>
              <a:spcAft>
                <a:spcPts val="0"/>
              </a:spcAft>
              <a:buSzPts val="1800"/>
              <a:buAutoNum type="arabicPeriod"/>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Basics of an Automatic Process Controller(APC)</a:t>
            </a:r>
          </a:p>
          <a:p>
            <a:endParaRPr lang="en-IN" dirty="0"/>
          </a:p>
        </p:txBody>
      </p:sp>
    </p:spTree>
    <p:extLst>
      <p:ext uri="{BB962C8B-B14F-4D97-AF65-F5344CB8AC3E}">
        <p14:creationId xmlns:p14="http://schemas.microsoft.com/office/powerpoint/2010/main" val="275923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848360"/>
            <a:ext cx="9144000" cy="627736"/>
          </a:xfrm>
          <a:prstGeom prst="rect">
            <a:avLst/>
          </a:prstGeom>
        </p:spPr>
        <p:txBody>
          <a:bodyPr vert="horz" wrap="square" lIns="0" tIns="12065" rIns="0" bIns="0" rtlCol="0">
            <a:spAutoFit/>
          </a:bodyPr>
          <a:lstStyle/>
          <a:p>
            <a:pPr marL="12700" algn="ctr">
              <a:lnSpc>
                <a:spcPct val="100000"/>
              </a:lnSpc>
              <a:spcBef>
                <a:spcPts val="95"/>
              </a:spcBef>
            </a:pPr>
            <a:r>
              <a:rPr lang="en-IN" spc="-5" dirty="0">
                <a:latin typeface="Arial" panose="020B0604020202020204" pitchFamily="34" charset="0"/>
                <a:cs typeface="Arial" panose="020B0604020202020204" pitchFamily="34" charset="0"/>
              </a:rPr>
              <a:t>References</a:t>
            </a:r>
            <a:endParaRPr spc="-5" dirty="0">
              <a:latin typeface="Arial" panose="020B0604020202020204" pitchFamily="34" charset="0"/>
              <a:cs typeface="Arial" panose="020B0604020202020204" pitchFamily="34" charset="0"/>
            </a:endParaRPr>
          </a:p>
        </p:txBody>
      </p:sp>
      <p:sp>
        <p:nvSpPr>
          <p:cNvPr id="3" name="object 3"/>
          <p:cNvSpPr txBox="1"/>
          <p:nvPr/>
        </p:nvSpPr>
        <p:spPr>
          <a:xfrm>
            <a:off x="535940" y="1872208"/>
            <a:ext cx="8048625" cy="3835665"/>
          </a:xfrm>
          <a:prstGeom prst="rect">
            <a:avLst/>
          </a:prstGeom>
        </p:spPr>
        <p:txBody>
          <a:bodyPr vert="horz" wrap="square" lIns="0" tIns="90170" rIns="0" bIns="0" rtlCol="0">
            <a:spAutoFit/>
          </a:bodyPr>
          <a:lstStyle/>
          <a:p>
            <a:pPr marL="287020" indent="-274320">
              <a:lnSpc>
                <a:spcPct val="100000"/>
              </a:lnSpc>
              <a:spcBef>
                <a:spcPts val="710"/>
              </a:spcBef>
              <a:buClr>
                <a:srgbClr val="0AD0D9"/>
              </a:buClr>
              <a:buSzPct val="94230"/>
              <a:buFont typeface="Wingdings 2"/>
              <a:buChar char=""/>
              <a:tabLst>
                <a:tab pos="287020" algn="l"/>
              </a:tabLst>
            </a:pPr>
            <a:r>
              <a:rPr sz="2600" u="heavy" spc="-65" dirty="0">
                <a:uFill>
                  <a:solidFill>
                    <a:srgbClr val="000000"/>
                  </a:solidFill>
                </a:uFill>
                <a:latin typeface="Times New Roman"/>
                <a:cs typeface="Times New Roman"/>
              </a:rPr>
              <a:t> </a:t>
            </a:r>
            <a:r>
              <a:rPr lang="en-IN" sz="2400" dirty="0">
                <a:hlinkClick r:id="rId2"/>
              </a:rPr>
              <a:t>https://www.electrical4u.com/thermal-power-generation-plant-or-thermal-power-station/</a:t>
            </a:r>
            <a:endParaRPr lang="en-IN" sz="2400" dirty="0"/>
          </a:p>
          <a:p>
            <a:pPr marL="287020" indent="-274320">
              <a:lnSpc>
                <a:spcPct val="100000"/>
              </a:lnSpc>
              <a:spcBef>
                <a:spcPts val="710"/>
              </a:spcBef>
              <a:buClr>
                <a:srgbClr val="0AD0D9"/>
              </a:buClr>
              <a:buSzPct val="94230"/>
              <a:buFont typeface="Wingdings 2"/>
              <a:buChar char=""/>
              <a:tabLst>
                <a:tab pos="287020" algn="l"/>
              </a:tabLst>
            </a:pPr>
            <a:r>
              <a:rPr lang="en-IN" sz="2400" dirty="0">
                <a:hlinkClick r:id="rId3"/>
              </a:rPr>
              <a:t>http://www.thermodyneboilers.com/components-working-thermal-power-plant/#:~:text=How%20does%20Thermal%20Power%20Plant%20work%3F,is%20connected%20to%20the%20generator</a:t>
            </a:r>
            <a:endParaRPr lang="en-IN" sz="2400" dirty="0"/>
          </a:p>
          <a:p>
            <a:pPr marL="287020" indent="-274320">
              <a:lnSpc>
                <a:spcPct val="100000"/>
              </a:lnSpc>
              <a:spcBef>
                <a:spcPts val="710"/>
              </a:spcBef>
              <a:buClr>
                <a:srgbClr val="0AD0D9"/>
              </a:buClr>
              <a:buSzPct val="94230"/>
              <a:buFont typeface="Wingdings 2"/>
              <a:buChar char=""/>
              <a:tabLst>
                <a:tab pos="287020" algn="l"/>
              </a:tabLst>
            </a:pPr>
            <a:r>
              <a:rPr lang="en-IN" sz="2400" dirty="0">
                <a:hlinkClick r:id="rId4"/>
              </a:rPr>
              <a:t>https://www.electrical4u.com/rankine-cycle/</a:t>
            </a:r>
            <a:endParaRPr lang="en-IN" sz="2400" dirty="0"/>
          </a:p>
          <a:p>
            <a:pPr marL="287020" indent="-274320">
              <a:lnSpc>
                <a:spcPct val="100000"/>
              </a:lnSpc>
              <a:spcBef>
                <a:spcPts val="710"/>
              </a:spcBef>
              <a:buClr>
                <a:srgbClr val="0AD0D9"/>
              </a:buClr>
              <a:buSzPct val="94230"/>
              <a:buFont typeface="Wingdings 2"/>
              <a:buChar char=""/>
              <a:tabLst>
                <a:tab pos="287020" algn="l"/>
              </a:tabLst>
            </a:pPr>
            <a:r>
              <a:rPr lang="en-IN" sz="2400" dirty="0">
                <a:hlinkClick r:id="rId5"/>
              </a:rPr>
              <a:t>https://www.youtube.com/watch?v=IdPTuwKEfmA&amp;t=208s</a:t>
            </a:r>
            <a:endParaRPr lang="en-IN" sz="2400" dirty="0"/>
          </a:p>
          <a:p>
            <a:pPr marL="287020" indent="-274320">
              <a:lnSpc>
                <a:spcPct val="100000"/>
              </a:lnSpc>
              <a:spcBef>
                <a:spcPts val="710"/>
              </a:spcBef>
              <a:buClr>
                <a:srgbClr val="0AD0D9"/>
              </a:buClr>
              <a:buSzPct val="94230"/>
              <a:buFont typeface="Wingdings 2"/>
              <a:buChar char=""/>
              <a:tabLst>
                <a:tab pos="287020" algn="l"/>
              </a:tabLst>
            </a:pPr>
            <a:endParaRPr sz="2600" dirty="0">
              <a:latin typeface="Constantia"/>
              <a:cs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895600"/>
            <a:ext cx="9144000" cy="1336904"/>
          </a:xfrm>
          <a:prstGeom prst="rect">
            <a:avLst/>
          </a:prstGeom>
        </p:spPr>
        <p:txBody>
          <a:bodyPr vert="horz" wrap="square" lIns="0" tIns="13335" rIns="0" bIns="0" rtlCol="0">
            <a:spAutoFit/>
          </a:bodyPr>
          <a:lstStyle/>
          <a:p>
            <a:pPr marL="12700" algn="ctr">
              <a:lnSpc>
                <a:spcPct val="100000"/>
              </a:lnSpc>
              <a:spcBef>
                <a:spcPts val="105"/>
              </a:spcBef>
            </a:pPr>
            <a:r>
              <a:rPr sz="8600" b="0" i="1" spc="-5" dirty="0">
                <a:solidFill>
                  <a:srgbClr val="04607A"/>
                </a:solidFill>
                <a:latin typeface="Gabriola" panose="04040605051002020D02" pitchFamily="82" charset="0"/>
                <a:cs typeface="Dubai" panose="020B0503030403030204" pitchFamily="34" charset="-78"/>
              </a:rPr>
              <a:t>Thank</a:t>
            </a:r>
            <a:r>
              <a:rPr sz="8600" b="0" i="1" spc="-70" dirty="0">
                <a:solidFill>
                  <a:srgbClr val="04607A"/>
                </a:solidFill>
                <a:latin typeface="Gabriola" panose="04040605051002020D02" pitchFamily="82" charset="0"/>
                <a:cs typeface="Dubai" panose="020B0503030403030204" pitchFamily="34" charset="-78"/>
              </a:rPr>
              <a:t> </a:t>
            </a:r>
            <a:r>
              <a:rPr sz="8600" b="0" i="1" spc="-5" dirty="0">
                <a:solidFill>
                  <a:srgbClr val="04607A"/>
                </a:solidFill>
                <a:latin typeface="Gabriola" panose="04040605051002020D02" pitchFamily="82" charset="0"/>
                <a:cs typeface="Dubai" panose="020B0503030403030204" pitchFamily="34" charset="-78"/>
              </a:rPr>
              <a:t>you</a:t>
            </a:r>
            <a:endParaRPr sz="8600" b="0" i="1" dirty="0">
              <a:latin typeface="Gabriola" panose="04040605051002020D02" pitchFamily="82" charset="0"/>
              <a:cs typeface="Dubai" panose="020B0503030403030204" pitchFamily="34"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223"/>
            <a:ext cx="9143999" cy="10287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348" y="205084"/>
            <a:ext cx="9145590" cy="901826"/>
          </a:xfrm>
          <a:prstGeom prst="rect">
            <a:avLst/>
          </a:prstGeom>
          <a:blipFill>
            <a:blip r:embed="rId5"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04800" y="4343400"/>
            <a:ext cx="8610599" cy="1582484"/>
          </a:xfrm>
          <a:prstGeom prst="rect">
            <a:avLst/>
          </a:prstGeom>
        </p:spPr>
        <p:txBody>
          <a:bodyPr vert="horz" wrap="square" lIns="0" tIns="12700" rIns="0" bIns="0" rtlCol="0">
            <a:spAutoFit/>
          </a:bodyPr>
          <a:lstStyle/>
          <a:p>
            <a:pPr marL="12700">
              <a:lnSpc>
                <a:spcPct val="100000"/>
              </a:lnSpc>
              <a:spcBef>
                <a:spcPts val="100"/>
              </a:spcBef>
            </a:pPr>
            <a:r>
              <a:rPr lang="en-IN" sz="3600" spc="-5" dirty="0">
                <a:latin typeface="Arial" panose="020B0604020202020204" pitchFamily="34" charset="0"/>
                <a:ea typeface="Microsoft Sans Serif" panose="020B0604020202020204" pitchFamily="34" charset="0"/>
                <a:cs typeface="Arial" panose="020B0604020202020204" pitchFamily="34" charset="0"/>
              </a:rPr>
              <a:t>In the mentorship of:</a:t>
            </a:r>
            <a:br>
              <a:rPr lang="en-IN" sz="3600" b="0" spc="-5" dirty="0">
                <a:latin typeface="Microsoft Sans Serif" panose="020B0604020202020204" pitchFamily="34" charset="0"/>
                <a:ea typeface="Microsoft Sans Serif" panose="020B0604020202020204" pitchFamily="34" charset="0"/>
                <a:cs typeface="Microsoft Sans Serif" panose="020B0604020202020204" pitchFamily="34" charset="0"/>
              </a:rPr>
            </a:br>
            <a:br>
              <a:rPr lang="en-IN" sz="3600" b="0" spc="-5" dirty="0">
                <a:latin typeface="Microsoft Sans Serif" panose="020B0604020202020204" pitchFamily="34" charset="0"/>
                <a:ea typeface="Microsoft Sans Serif" panose="020B0604020202020204" pitchFamily="34" charset="0"/>
                <a:cs typeface="Microsoft Sans Serif" panose="020B0604020202020204" pitchFamily="34" charset="0"/>
              </a:rPr>
            </a:br>
            <a:r>
              <a:rPr lang="en-IN" sz="3000" b="0" spc="-5" dirty="0">
                <a:latin typeface="Microsoft Sans Serif" panose="020B0604020202020204" pitchFamily="34" charset="0"/>
                <a:ea typeface="Microsoft Sans Serif" panose="020B0604020202020204" pitchFamily="34" charset="0"/>
                <a:cs typeface="Microsoft Sans Serif" panose="020B0604020202020204" pitchFamily="34" charset="0"/>
              </a:rPr>
              <a:t>Ankur Bhattacharjee , Praveen Vijayvargiya</a:t>
            </a:r>
            <a:endParaRPr sz="30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8" name="object 8"/>
          <p:cNvSpPr txBox="1"/>
          <p:nvPr/>
        </p:nvSpPr>
        <p:spPr>
          <a:xfrm>
            <a:off x="228600" y="1120906"/>
            <a:ext cx="6477000" cy="2635977"/>
          </a:xfrm>
          <a:prstGeom prst="rect">
            <a:avLst/>
          </a:prstGeom>
        </p:spPr>
        <p:txBody>
          <a:bodyPr vert="horz" wrap="square" lIns="0" tIns="55244" rIns="0" bIns="0" rtlCol="0">
            <a:spAutoFit/>
          </a:bodyPr>
          <a:lstStyle/>
          <a:p>
            <a:pPr marL="12700">
              <a:lnSpc>
                <a:spcPct val="100000"/>
              </a:lnSpc>
              <a:spcBef>
                <a:spcPts val="434"/>
              </a:spcBef>
              <a:buClr>
                <a:srgbClr val="0AD0D9"/>
              </a:buClr>
              <a:buSzPct val="94642"/>
              <a:tabLst>
                <a:tab pos="286385" algn="l"/>
                <a:tab pos="287020" algn="l"/>
              </a:tabLst>
            </a:pPr>
            <a:r>
              <a:rPr lang="en-IN" sz="2800" spc="-114" dirty="0">
                <a:latin typeface="Arial" panose="020B0604020202020204" pitchFamily="34" charset="0"/>
                <a:ea typeface="Microsoft Sans Serif" panose="020B0604020202020204" pitchFamily="34" charset="0"/>
                <a:cs typeface="Arial" panose="020B0604020202020204" pitchFamily="34" charset="0"/>
              </a:rPr>
              <a:t> </a:t>
            </a:r>
            <a:r>
              <a:rPr lang="en-IN" sz="3600" b="1" spc="-114" dirty="0">
                <a:latin typeface="Arial" panose="020B0604020202020204" pitchFamily="34" charset="0"/>
                <a:ea typeface="Microsoft Sans Serif" panose="020B0604020202020204" pitchFamily="34" charset="0"/>
                <a:cs typeface="Arial" panose="020B0604020202020204" pitchFamily="34" charset="0"/>
              </a:rPr>
              <a:t>Presented By:</a:t>
            </a:r>
          </a:p>
          <a:p>
            <a:pPr marL="12700">
              <a:lnSpc>
                <a:spcPct val="100000"/>
              </a:lnSpc>
              <a:spcBef>
                <a:spcPts val="434"/>
              </a:spcBef>
              <a:buClr>
                <a:srgbClr val="0AD0D9"/>
              </a:buClr>
              <a:buSzPct val="94642"/>
              <a:tabLst>
                <a:tab pos="286385" algn="l"/>
                <a:tab pos="287020" algn="l"/>
              </a:tabLst>
            </a:pPr>
            <a:endParaRPr lang="en-IN" sz="3600" spc="-114"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2700">
              <a:lnSpc>
                <a:spcPct val="100000"/>
              </a:lnSpc>
              <a:spcBef>
                <a:spcPts val="434"/>
              </a:spcBef>
              <a:buClr>
                <a:srgbClr val="0AD0D9"/>
              </a:buClr>
              <a:buSzPct val="94642"/>
              <a:tabLst>
                <a:tab pos="286385" algn="l"/>
                <a:tab pos="287020" algn="l"/>
              </a:tabLst>
            </a:pP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7020" indent="-274320">
              <a:lnSpc>
                <a:spcPct val="100000"/>
              </a:lnSpc>
              <a:spcBef>
                <a:spcPts val="335"/>
              </a:spcBef>
              <a:buClr>
                <a:srgbClr val="0AD0D9"/>
              </a:buClr>
              <a:buSzPct val="94642"/>
              <a:buFont typeface="Arial"/>
              <a:buChar char="•"/>
              <a:tabLst>
                <a:tab pos="286385" algn="l"/>
                <a:tab pos="287020" algn="l"/>
              </a:tabLst>
            </a:pPr>
            <a:r>
              <a:rPr lang="en-IN" sz="2800" spc="-5" dirty="0">
                <a:latin typeface="Microsoft Sans Serif" panose="020B0604020202020204" pitchFamily="34" charset="0"/>
                <a:ea typeface="Microsoft Sans Serif" panose="020B0604020202020204" pitchFamily="34" charset="0"/>
                <a:cs typeface="Microsoft Sans Serif" panose="020B0604020202020204" pitchFamily="34" charset="0"/>
              </a:rPr>
              <a:t>MUDIT SRIVASTAVA</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7020" indent="-274320">
              <a:lnSpc>
                <a:spcPct val="100000"/>
              </a:lnSpc>
              <a:spcBef>
                <a:spcPts val="340"/>
              </a:spcBef>
              <a:buClr>
                <a:srgbClr val="0AD0D9"/>
              </a:buClr>
              <a:buSzPct val="94642"/>
              <a:buFont typeface="Arial"/>
              <a:buChar char="•"/>
              <a:tabLst>
                <a:tab pos="286385" algn="l"/>
                <a:tab pos="287020" algn="l"/>
              </a:tabLst>
            </a:pPr>
            <a:r>
              <a:rPr lang="en-IN" sz="2800" spc="-5" dirty="0">
                <a:latin typeface="Microsoft Sans Serif" panose="020B0604020202020204" pitchFamily="34" charset="0"/>
                <a:ea typeface="Microsoft Sans Serif" panose="020B0604020202020204" pitchFamily="34" charset="0"/>
                <a:cs typeface="Microsoft Sans Serif" panose="020B0604020202020204" pitchFamily="34" charset="0"/>
              </a:rPr>
              <a:t>SIDDHARTHA JEJURKAR</a:t>
            </a:r>
            <a:endPar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9" name="object 9"/>
          <p:cNvSpPr txBox="1"/>
          <p:nvPr/>
        </p:nvSpPr>
        <p:spPr>
          <a:xfrm>
            <a:off x="5715000" y="2286000"/>
            <a:ext cx="3048000" cy="1425389"/>
          </a:xfrm>
          <a:prstGeom prst="rect">
            <a:avLst/>
          </a:prstGeom>
        </p:spPr>
        <p:txBody>
          <a:bodyPr vert="horz" wrap="square" lIns="0" tIns="55244" rIns="0" bIns="0" rtlCol="0">
            <a:spAutoFit/>
          </a:bodyPr>
          <a:lstStyle/>
          <a:p>
            <a:pPr marR="256540" algn="r">
              <a:lnSpc>
                <a:spcPct val="100000"/>
              </a:lnSpc>
              <a:spcBef>
                <a:spcPts val="434"/>
              </a:spcBef>
            </a:pPr>
            <a:endParaRPr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R="240665" algn="r">
              <a:lnSpc>
                <a:spcPct val="100000"/>
              </a:lnSpc>
              <a:spcBef>
                <a:spcPts val="335"/>
              </a:spcBef>
            </a:pPr>
            <a:r>
              <a:rPr lang="en-IN" sz="2800" spc="-5" dirty="0">
                <a:latin typeface="Microsoft Sans Serif" panose="020B0604020202020204" pitchFamily="34" charset="0"/>
                <a:ea typeface="Microsoft Sans Serif" panose="020B0604020202020204" pitchFamily="34" charset="0"/>
                <a:cs typeface="Microsoft Sans Serif" panose="020B0604020202020204" pitchFamily="34" charset="0"/>
              </a:rPr>
              <a:t>2018A3PS0430G</a:t>
            </a:r>
            <a:endParaRPr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R="243204" algn="r">
              <a:lnSpc>
                <a:spcPct val="100000"/>
              </a:lnSpc>
              <a:spcBef>
                <a:spcPts val="340"/>
              </a:spcBef>
            </a:pPr>
            <a:r>
              <a:rPr lang="en-IN" sz="2800" spc="-5" dirty="0">
                <a:latin typeface="Microsoft Sans Serif" panose="020B0604020202020204" pitchFamily="34" charset="0"/>
                <a:ea typeface="Microsoft Sans Serif" panose="020B0604020202020204" pitchFamily="34" charset="0"/>
                <a:cs typeface="Microsoft Sans Serif" panose="020B0604020202020204" pitchFamily="34" charset="0"/>
              </a:rPr>
              <a:t>2018A3PS0617G</a:t>
            </a:r>
            <a:endParaRPr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223"/>
            <a:ext cx="9143999" cy="10287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88207" cy="1020572"/>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28" y="52323"/>
            <a:ext cx="9145590" cy="901826"/>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259963" y="831342"/>
            <a:ext cx="2815590" cy="635000"/>
          </a:xfrm>
          <a:prstGeom prst="rect">
            <a:avLst/>
          </a:prstGeom>
        </p:spPr>
        <p:txBody>
          <a:bodyPr vert="horz" wrap="square" lIns="0" tIns="12065" rIns="0" bIns="0" rtlCol="0">
            <a:spAutoFit/>
          </a:bodyPr>
          <a:lstStyle/>
          <a:p>
            <a:pPr marL="12700">
              <a:lnSpc>
                <a:spcPct val="100000"/>
              </a:lnSpc>
              <a:spcBef>
                <a:spcPts val="95"/>
              </a:spcBef>
            </a:pPr>
            <a:r>
              <a:rPr spc="-5" dirty="0">
                <a:latin typeface="Arial" panose="020B0604020202020204" pitchFamily="34" charset="0"/>
                <a:cs typeface="Arial" panose="020B0604020202020204" pitchFamily="34" charset="0"/>
              </a:rPr>
              <a:t>CON</a:t>
            </a:r>
            <a:r>
              <a:rPr spc="-20" dirty="0">
                <a:latin typeface="Arial" panose="020B0604020202020204" pitchFamily="34" charset="0"/>
                <a:cs typeface="Arial" panose="020B0604020202020204" pitchFamily="34" charset="0"/>
              </a:rPr>
              <a:t>T</a:t>
            </a:r>
            <a:r>
              <a:rPr spc="-5" dirty="0">
                <a:latin typeface="Arial" panose="020B0604020202020204" pitchFamily="34" charset="0"/>
                <a:cs typeface="Arial" panose="020B0604020202020204" pitchFamily="34" charset="0"/>
              </a:rPr>
              <a:t>ENTS</a:t>
            </a:r>
          </a:p>
        </p:txBody>
      </p:sp>
      <p:sp>
        <p:nvSpPr>
          <p:cNvPr id="8" name="object 8"/>
          <p:cNvSpPr txBox="1"/>
          <p:nvPr/>
        </p:nvSpPr>
        <p:spPr>
          <a:xfrm>
            <a:off x="330200" y="1730501"/>
            <a:ext cx="8358505" cy="3549048"/>
          </a:xfrm>
          <a:prstGeom prst="rect">
            <a:avLst/>
          </a:prstGeom>
        </p:spPr>
        <p:txBody>
          <a:bodyPr vert="horz" wrap="square" lIns="0" tIns="12065" rIns="0" bIns="0" rtlCol="0">
            <a:spAutoFit/>
          </a:bodyPr>
          <a:lstStyle/>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Schematic Diagram</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Power Plant Cycles</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Rankine Cycle</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Efficiency</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Project Overview</a:t>
            </a:r>
          </a:p>
          <a:p>
            <a:pPr marL="287020" indent="-274955">
              <a:lnSpc>
                <a:spcPct val="100000"/>
              </a:lnSpc>
              <a:spcBef>
                <a:spcPts val="95"/>
              </a:spcBef>
              <a:buClr>
                <a:srgbClr val="0AD0D9"/>
              </a:buClr>
              <a:buSzPct val="94642"/>
              <a:buFont typeface="Arial"/>
              <a:buChar char="•"/>
              <a:tabLst>
                <a:tab pos="287020" algn="l"/>
                <a:tab pos="287655" algn="l"/>
              </a:tabLst>
            </a:pPr>
            <a:r>
              <a:rPr lang="en-IN" sz="2800" dirty="0">
                <a:latin typeface="Microsoft Sans Serif" panose="020B0604020202020204" pitchFamily="34" charset="0"/>
                <a:ea typeface="Microsoft Sans Serif" panose="020B0604020202020204" pitchFamily="34" charset="0"/>
                <a:cs typeface="Microsoft Sans Serif" panose="020B0604020202020204" pitchFamily="34" charset="0"/>
              </a:rPr>
              <a:t>References</a:t>
            </a:r>
            <a:endParaRPr lang="en-IN" sz="2800" dirty="0">
              <a:latin typeface="Times New Roman"/>
              <a:cs typeface="Times New Roman"/>
            </a:endParaRPr>
          </a:p>
          <a:p>
            <a:pPr marL="287020" indent="-274955">
              <a:lnSpc>
                <a:spcPct val="100000"/>
              </a:lnSpc>
              <a:spcBef>
                <a:spcPts val="95"/>
              </a:spcBef>
              <a:buClr>
                <a:srgbClr val="0AD0D9"/>
              </a:buClr>
              <a:buSzPct val="94642"/>
              <a:buFont typeface="Arial"/>
              <a:buChar char="•"/>
              <a:tabLst>
                <a:tab pos="287020" algn="l"/>
                <a:tab pos="287655" algn="l"/>
              </a:tabLst>
            </a:pPr>
            <a:endParaRPr sz="28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20343"/>
            <a:ext cx="9144000" cy="504625"/>
          </a:xfrm>
          <a:prstGeom prst="rect">
            <a:avLst/>
          </a:prstGeom>
        </p:spPr>
        <p:txBody>
          <a:bodyPr vert="horz" wrap="square" lIns="0" tIns="12065" rIns="0" bIns="0" rtlCol="0">
            <a:spAutoFit/>
          </a:bodyPr>
          <a:lstStyle/>
          <a:p>
            <a:pPr marL="12700" algn="ctr">
              <a:lnSpc>
                <a:spcPct val="100000"/>
              </a:lnSpc>
              <a:spcBef>
                <a:spcPts val="95"/>
              </a:spcBef>
            </a:pPr>
            <a:r>
              <a:rPr lang="en-IN" sz="3200" spc="-5" dirty="0">
                <a:latin typeface="Arial" panose="020B0604020202020204" pitchFamily="34" charset="0"/>
                <a:cs typeface="Arial" panose="020B0604020202020204" pitchFamily="34" charset="0"/>
              </a:rPr>
              <a:t>Introduction</a:t>
            </a:r>
            <a:endParaRPr sz="3200" spc="-5" dirty="0">
              <a:latin typeface="Arial" panose="020B0604020202020204" pitchFamily="34" charset="0"/>
              <a:cs typeface="Arial" panose="020B0604020202020204" pitchFamily="34" charset="0"/>
            </a:endParaRPr>
          </a:p>
        </p:txBody>
      </p:sp>
      <p:sp>
        <p:nvSpPr>
          <p:cNvPr id="3" name="object 3"/>
          <p:cNvSpPr txBox="1"/>
          <p:nvPr/>
        </p:nvSpPr>
        <p:spPr>
          <a:xfrm>
            <a:off x="363220" y="1143000"/>
            <a:ext cx="8417560" cy="5637825"/>
          </a:xfrm>
          <a:prstGeom prst="rect">
            <a:avLst/>
          </a:prstGeom>
        </p:spPr>
        <p:txBody>
          <a:bodyPr vert="horz" wrap="square" lIns="0" tIns="52705" rIns="0" bIns="0" rtlCol="0">
            <a:spAutoFit/>
          </a:bodyPr>
          <a:lstStyle/>
          <a:p>
            <a:pPr marL="12700" marR="5080">
              <a:lnSpc>
                <a:spcPct val="90000"/>
              </a:lnSpc>
              <a:spcBef>
                <a:spcPts val="415"/>
              </a:spcBef>
              <a:buClr>
                <a:srgbClr val="0AD0D9"/>
              </a:buClr>
              <a:buSzPct val="94230"/>
              <a:tabLst>
                <a:tab pos="287020" algn="l"/>
                <a:tab pos="6792595" algn="l"/>
              </a:tabLst>
            </a:pPr>
            <a:endParaRPr lang="en-IN" sz="2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25"/>
              </a:spcBef>
              <a:buClr>
                <a:srgbClr val="0AD0D9"/>
              </a:buClr>
              <a:buFont typeface="Wingdings 2"/>
              <a:buChar char=""/>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 In Thermal power plants, the heat energy obtained from combustion of solid fuel (mostly coal) is used to convert water into steam, this steam is at high pressure and temperature.</a:t>
            </a:r>
          </a:p>
          <a:p>
            <a:pPr>
              <a:lnSpc>
                <a:spcPct val="100000"/>
              </a:lnSpc>
              <a:spcBef>
                <a:spcPts val="25"/>
              </a:spcBef>
              <a:buClr>
                <a:srgbClr val="0AD0D9"/>
              </a:buClr>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25"/>
              </a:spcBef>
              <a:buClr>
                <a:srgbClr val="0AD0D9"/>
              </a:buClr>
              <a:buFont typeface="Wingdings 2"/>
              <a:buChar char=""/>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 This steam is used to rotate the turbine blade while turbine shaft is connected to the generator. The generator converts the kinetic energy into electrical energy.</a:t>
            </a:r>
          </a:p>
          <a:p>
            <a:pPr>
              <a:lnSpc>
                <a:spcPct val="100000"/>
              </a:lnSpc>
              <a:spcBef>
                <a:spcPts val="25"/>
              </a:spcBef>
              <a:buClr>
                <a:srgbClr val="0AD0D9"/>
              </a:buClr>
              <a:buFont typeface="Wingdings 2"/>
              <a:buChar char=""/>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25"/>
              </a:spcBef>
              <a:buClr>
                <a:srgbClr val="0AD0D9"/>
              </a:buClr>
              <a:buFont typeface="Wingdings 2"/>
              <a:buChar char=""/>
            </a:pP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nSpc>
                <a:spcPct val="100000"/>
              </a:lnSpc>
              <a:spcBef>
                <a:spcPts val="25"/>
              </a:spcBef>
              <a:buClr>
                <a:srgbClr val="0AD0D9"/>
              </a:buClr>
            </a:pPr>
            <a:r>
              <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rPr>
              <a:t>As a matter of fact,</a:t>
            </a:r>
            <a:endParaRPr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287020" marR="9525" indent="-274320">
              <a:lnSpc>
                <a:spcPts val="2810"/>
              </a:lnSpc>
              <a:buClr>
                <a:srgbClr val="0AD0D9"/>
              </a:buClr>
              <a:buSzPct val="94230"/>
              <a:buFont typeface="Wingdings 2"/>
              <a:buChar char=""/>
              <a:tabLst>
                <a:tab pos="287020" algn="l"/>
              </a:tabLst>
            </a:pPr>
            <a:r>
              <a:rPr sz="2400" spc="-5" dirty="0">
                <a:latin typeface="Microsoft Sans Serif" panose="020B0604020202020204" pitchFamily="34" charset="0"/>
                <a:ea typeface="Microsoft Sans Serif" panose="020B0604020202020204" pitchFamily="34" charset="0"/>
                <a:cs typeface="Microsoft Sans Serif" panose="020B0604020202020204" pitchFamily="34" charset="0"/>
              </a:rPr>
              <a:t>Thermal </a:t>
            </a:r>
            <a:r>
              <a:rPr sz="2400" dirty="0">
                <a:latin typeface="Microsoft Sans Serif" panose="020B0604020202020204" pitchFamily="34" charset="0"/>
                <a:ea typeface="Microsoft Sans Serif" panose="020B0604020202020204" pitchFamily="34" charset="0"/>
                <a:cs typeface="Microsoft Sans Serif" panose="020B0604020202020204" pitchFamily="34" charset="0"/>
              </a:rPr>
              <a:t>Power Plants constitute 75.43% of the </a:t>
            </a:r>
            <a:r>
              <a:rPr sz="2400" spc="-5" dirty="0">
                <a:latin typeface="Microsoft Sans Serif" panose="020B0604020202020204" pitchFamily="34" charset="0"/>
                <a:ea typeface="Microsoft Sans Serif" panose="020B0604020202020204" pitchFamily="34" charset="0"/>
                <a:cs typeface="Microsoft Sans Serif" panose="020B0604020202020204" pitchFamily="34" charset="0"/>
              </a:rPr>
              <a:t>total</a:t>
            </a:r>
            <a:r>
              <a:rPr sz="2400" spc="-6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sz="2400" spc="-5" dirty="0">
                <a:latin typeface="Microsoft Sans Serif" panose="020B0604020202020204" pitchFamily="34" charset="0"/>
                <a:ea typeface="Microsoft Sans Serif" panose="020B0604020202020204" pitchFamily="34" charset="0"/>
                <a:cs typeface="Microsoft Sans Serif" panose="020B0604020202020204" pitchFamily="34" charset="0"/>
              </a:rPr>
              <a:t>installed </a:t>
            </a:r>
            <a:r>
              <a:rPr sz="2400" dirty="0">
                <a:latin typeface="Microsoft Sans Serif" panose="020B0604020202020204" pitchFamily="34" charset="0"/>
                <a:ea typeface="Microsoft Sans Serif" panose="020B0604020202020204" pitchFamily="34" charset="0"/>
                <a:cs typeface="Microsoft Sans Serif" panose="020B0604020202020204" pitchFamily="34" charset="0"/>
              </a:rPr>
              <a:t>captive and non-captive power </a:t>
            </a:r>
            <a:r>
              <a:rPr sz="2400" spc="-5" dirty="0">
                <a:latin typeface="Microsoft Sans Serif" panose="020B0604020202020204" pitchFamily="34" charset="0"/>
                <a:ea typeface="Microsoft Sans Serif" panose="020B0604020202020204" pitchFamily="34" charset="0"/>
                <a:cs typeface="Microsoft Sans Serif" panose="020B0604020202020204" pitchFamily="34" charset="0"/>
              </a:rPr>
              <a:t>generation </a:t>
            </a:r>
            <a:r>
              <a:rPr sz="2400" dirty="0">
                <a:latin typeface="Microsoft Sans Serif" panose="020B0604020202020204" pitchFamily="34" charset="0"/>
                <a:ea typeface="Microsoft Sans Serif" panose="020B0604020202020204" pitchFamily="34" charset="0"/>
                <a:cs typeface="Microsoft Sans Serif" panose="020B0604020202020204" pitchFamily="34" charset="0"/>
              </a:rPr>
              <a:t>in</a:t>
            </a:r>
            <a:r>
              <a:rPr sz="2400" spc="-114"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sz="2400" dirty="0">
                <a:latin typeface="Microsoft Sans Serif" panose="020B0604020202020204" pitchFamily="34" charset="0"/>
                <a:ea typeface="Microsoft Sans Serif" panose="020B0604020202020204" pitchFamily="34" charset="0"/>
                <a:cs typeface="Microsoft Sans Serif" panose="020B0604020202020204" pitchFamily="34" charset="0"/>
              </a:rPr>
              <a:t>India.</a:t>
            </a:r>
          </a:p>
          <a:p>
            <a:pPr>
              <a:lnSpc>
                <a:spcPct val="100000"/>
              </a:lnSpc>
              <a:spcBef>
                <a:spcPts val="35"/>
              </a:spcBef>
              <a:buClr>
                <a:srgbClr val="0AD0D9"/>
              </a:buClr>
              <a:buFont typeface="Wingdings 2"/>
              <a:buChar char=""/>
            </a:pPr>
            <a:endParaRPr sz="295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12700" marR="407670">
              <a:lnSpc>
                <a:spcPts val="2810"/>
              </a:lnSpc>
              <a:spcBef>
                <a:spcPts val="5"/>
              </a:spcBef>
              <a:buClr>
                <a:srgbClr val="0AD0D9"/>
              </a:buClr>
              <a:buSzPct val="94230"/>
              <a:tabLst>
                <a:tab pos="287020" algn="l"/>
              </a:tabLst>
            </a:pPr>
            <a:endParaRPr sz="2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838200"/>
            <a:ext cx="8763000" cy="505267"/>
          </a:xfrm>
          <a:prstGeom prst="rect">
            <a:avLst/>
          </a:prstGeom>
        </p:spPr>
        <p:txBody>
          <a:bodyPr vert="horz" wrap="square" lIns="0" tIns="12700" rIns="0" bIns="0" rtlCol="0">
            <a:spAutoFit/>
          </a:bodyPr>
          <a:lstStyle/>
          <a:p>
            <a:pPr marL="2032000" marR="5080" indent="-2019935">
              <a:lnSpc>
                <a:spcPct val="100000"/>
              </a:lnSpc>
              <a:spcBef>
                <a:spcPts val="100"/>
              </a:spcBef>
            </a:pPr>
            <a:r>
              <a:rPr lang="en-IN" sz="3200" dirty="0">
                <a:latin typeface="Arial" panose="020B0604020202020204" pitchFamily="34" charset="0"/>
                <a:ea typeface="Microsoft Sans Serif" panose="020B0604020202020204" pitchFamily="34" charset="0"/>
                <a:cs typeface="Arial" panose="020B0604020202020204" pitchFamily="34" charset="0"/>
              </a:rPr>
              <a:t>Schematic diagram of a Thermal Power Plant </a:t>
            </a:r>
            <a:endParaRPr sz="3200" dirty="0">
              <a:latin typeface="Arial" panose="020B0604020202020204" pitchFamily="34" charset="0"/>
              <a:ea typeface="Microsoft Sans Serif"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EBB7707-A9B7-4018-AD51-15D851ADC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24000"/>
            <a:ext cx="6908800" cy="518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0F7-C6EF-4392-9A6F-CE9534C32860}"/>
              </a:ext>
            </a:extLst>
          </p:cNvPr>
          <p:cNvSpPr>
            <a:spLocks noGrp="1"/>
          </p:cNvSpPr>
          <p:nvPr>
            <p:ph type="title"/>
          </p:nvPr>
        </p:nvSpPr>
        <p:spPr>
          <a:xfrm>
            <a:off x="517320" y="609600"/>
            <a:ext cx="8109356" cy="492443"/>
          </a:xfrm>
        </p:spPr>
        <p:txBody>
          <a:bodyPr/>
          <a:lstStyle/>
          <a:p>
            <a:pPr algn="ctr"/>
            <a:r>
              <a:rPr lang="en-US" sz="3200" dirty="0">
                <a:latin typeface="Arial" panose="020B0604020202020204" pitchFamily="34" charset="0"/>
                <a:cs typeface="Arial" panose="020B0604020202020204" pitchFamily="34" charset="0"/>
              </a:rPr>
              <a:t>Power Plant Cycles</a:t>
            </a:r>
            <a:endParaRPr lang="en-IN" sz="32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38E9C40-0A18-4FE0-80EE-532CF2201EA4}"/>
              </a:ext>
            </a:extLst>
          </p:cNvPr>
          <p:cNvSpPr>
            <a:spLocks noGrp="1"/>
          </p:cNvSpPr>
          <p:nvPr>
            <p:ph type="body" idx="1"/>
          </p:nvPr>
        </p:nvSpPr>
        <p:spPr>
          <a:xfrm>
            <a:off x="517320" y="1143000"/>
            <a:ext cx="8245679" cy="6911845"/>
          </a:xfrm>
        </p:spPr>
        <p:txBody>
          <a:bodyPr/>
          <a:lstStyle/>
          <a:p>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 thermodynamic cycle is a series of operations, involving a heat source, a heat receiver, a machine and working substance.</a:t>
            </a:r>
          </a:p>
          <a:p>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l"/>
            <a:r>
              <a:rPr lang="en-IN" sz="2700" dirty="0">
                <a:latin typeface="Microsoft Sans Serif" panose="020B0604020202020204" pitchFamily="34" charset="0"/>
                <a:ea typeface="Microsoft Sans Serif" panose="020B0604020202020204" pitchFamily="34" charset="0"/>
                <a:cs typeface="Microsoft Sans Serif" panose="020B0604020202020204" pitchFamily="34" charset="0"/>
              </a:rPr>
              <a:t>Types of Power Plant Cycles:</a:t>
            </a:r>
          </a:p>
          <a:p>
            <a:pPr marL="342900" indent="-342900" algn="l">
              <a:buClr>
                <a:srgbClr val="00B0F0"/>
              </a:buClr>
              <a:buFont typeface="Arial" panose="020B0604020202020204" pitchFamily="34" charset="0"/>
              <a:buChar char="•"/>
            </a:pPr>
            <a:r>
              <a:rPr lang="en-IN" sz="2500" dirty="0">
                <a:latin typeface="Microsoft Sans Serif" panose="020B0604020202020204" pitchFamily="34" charset="0"/>
                <a:ea typeface="Microsoft Sans Serif" panose="020B0604020202020204" pitchFamily="34" charset="0"/>
                <a:cs typeface="Microsoft Sans Serif" panose="020B0604020202020204" pitchFamily="34" charset="0"/>
              </a:rPr>
              <a:t>Vapour Power Cycles</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Rankine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Reheat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Regenerative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Binary Vapour Cycle</a:t>
            </a:r>
          </a:p>
          <a:p>
            <a:pPr marL="800100" lvl="1" indent="-342900" algn="l">
              <a:buFont typeface="Arial" panose="020B0604020202020204" pitchFamily="34" charset="0"/>
              <a:buChar char="•"/>
            </a:pPr>
            <a:endParaRPr lang="en-IN"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lgn="l">
              <a:buClr>
                <a:srgbClr val="00B0F0"/>
              </a:buClr>
              <a:buFont typeface="Arial" panose="020B0604020202020204" pitchFamily="34" charset="0"/>
              <a:buChar char="•"/>
            </a:pPr>
            <a:r>
              <a:rPr lang="en-IN" sz="2500" dirty="0">
                <a:latin typeface="Microsoft Sans Serif" panose="020B0604020202020204" pitchFamily="34" charset="0"/>
                <a:ea typeface="Microsoft Sans Serif" panose="020B0604020202020204" pitchFamily="34" charset="0"/>
                <a:cs typeface="Microsoft Sans Serif" panose="020B0604020202020204" pitchFamily="34" charset="0"/>
              </a:rPr>
              <a:t>Gas Power Cycles</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Otto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Diesel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Dual Combustion Cycle</a:t>
            </a:r>
          </a:p>
          <a:p>
            <a:pPr marL="800100" lvl="1" indent="-342900" algn="l">
              <a:buClr>
                <a:srgbClr val="00B0F0"/>
              </a:buClr>
              <a:buFont typeface="Arial" panose="020B0604020202020204" pitchFamily="34" charset="0"/>
              <a:buChar char="•"/>
            </a:pPr>
            <a:r>
              <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rPr>
              <a:t>Gas Turbine Cycle</a:t>
            </a:r>
          </a:p>
          <a:p>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p>
        </p:txBody>
      </p:sp>
    </p:spTree>
    <p:extLst>
      <p:ext uri="{BB962C8B-B14F-4D97-AF65-F5344CB8AC3E}">
        <p14:creationId xmlns:p14="http://schemas.microsoft.com/office/powerpoint/2010/main" val="385007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D9A3-1A6C-45F9-8905-CBA7AB3EB440}"/>
              </a:ext>
            </a:extLst>
          </p:cNvPr>
          <p:cNvSpPr>
            <a:spLocks noGrp="1"/>
          </p:cNvSpPr>
          <p:nvPr>
            <p:ph type="title"/>
          </p:nvPr>
        </p:nvSpPr>
        <p:spPr>
          <a:xfrm>
            <a:off x="517321" y="741389"/>
            <a:ext cx="8109356" cy="492443"/>
          </a:xfrm>
        </p:spPr>
        <p:txBody>
          <a:bodyPr/>
          <a:lstStyle/>
          <a:p>
            <a:pPr algn="ctr"/>
            <a:r>
              <a:rPr lang="en-US" sz="3200" dirty="0">
                <a:latin typeface="Arial" panose="020B0604020202020204" pitchFamily="34" charset="0"/>
                <a:cs typeface="Arial" panose="020B0604020202020204" pitchFamily="34" charset="0"/>
              </a:rPr>
              <a:t>Rankine Cycle</a:t>
            </a:r>
            <a:endParaRPr lang="en-IN" sz="32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2893DFF9-7CA1-4B19-9FB3-B7FC6271DA89}"/>
              </a:ext>
            </a:extLst>
          </p:cNvPr>
          <p:cNvSpPr>
            <a:spLocks noGrp="1"/>
          </p:cNvSpPr>
          <p:nvPr>
            <p:ph type="body" idx="1"/>
          </p:nvPr>
        </p:nvSpPr>
        <p:spPr>
          <a:xfrm>
            <a:off x="749934" y="1295400"/>
            <a:ext cx="7644130" cy="2646878"/>
          </a:xfrm>
        </p:spPr>
        <p:txBody>
          <a:bodyPr/>
          <a:lstStyle/>
          <a:p>
            <a:r>
              <a:rPr lang="en-US" sz="2400" dirty="0">
                <a:latin typeface="Arial" panose="020B0604020202020204" pitchFamily="34" charset="0"/>
                <a:cs typeface="Arial" panose="020B0604020202020204" pitchFamily="34" charset="0"/>
              </a:rPr>
              <a:t>Rankine cycle is the theoretical vapor-liquid cycle on which steam power plant works. In a vapor cycle if the working fluid in a vapor cycle passes through various components of the power plant without irreversibility and frictional pressure drop, then the cycle is called as </a:t>
            </a:r>
            <a:r>
              <a:rPr lang="en-US" sz="2400" b="1" dirty="0">
                <a:latin typeface="Arial" panose="020B0604020202020204" pitchFamily="34" charset="0"/>
                <a:cs typeface="Arial" panose="020B0604020202020204" pitchFamily="34" charset="0"/>
              </a:rPr>
              <a:t>Ideal Rankine Cycle</a:t>
            </a:r>
            <a:r>
              <a:rPr lang="en-US" sz="2400"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973D4DE6-E908-44A7-BEC6-E54A1A3564A9}"/>
              </a:ext>
            </a:extLst>
          </p:cNvPr>
          <p:cNvPicPr>
            <a:picLocks noChangeAspect="1"/>
          </p:cNvPicPr>
          <p:nvPr/>
        </p:nvPicPr>
        <p:blipFill>
          <a:blip r:embed="rId2"/>
          <a:stretch>
            <a:fillRect/>
          </a:stretch>
        </p:blipFill>
        <p:spPr>
          <a:xfrm>
            <a:off x="749934" y="3777361"/>
            <a:ext cx="4305050" cy="2339250"/>
          </a:xfrm>
          <a:prstGeom prst="rect">
            <a:avLst/>
          </a:prstGeom>
        </p:spPr>
      </p:pic>
      <p:pic>
        <p:nvPicPr>
          <p:cNvPr id="5" name="Picture 4">
            <a:extLst>
              <a:ext uri="{FF2B5EF4-FFF2-40B4-BE49-F238E27FC236}">
                <a16:creationId xmlns:a16="http://schemas.microsoft.com/office/drawing/2014/main" id="{80C6C46F-0BEF-437D-8ECB-C1B216772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1421" y="3429000"/>
            <a:ext cx="3136487" cy="2787988"/>
          </a:xfrm>
          <a:prstGeom prst="rect">
            <a:avLst/>
          </a:prstGeom>
        </p:spPr>
      </p:pic>
    </p:spTree>
    <p:extLst>
      <p:ext uri="{BB962C8B-B14F-4D97-AF65-F5344CB8AC3E}">
        <p14:creationId xmlns:p14="http://schemas.microsoft.com/office/powerpoint/2010/main" val="9061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41EB91-EDB2-4675-953D-B3368BB31541}"/>
              </a:ext>
            </a:extLst>
          </p:cNvPr>
          <p:cNvSpPr>
            <a:spLocks noGrp="1"/>
          </p:cNvSpPr>
          <p:nvPr>
            <p:ph type="body" idx="1"/>
          </p:nvPr>
        </p:nvSpPr>
        <p:spPr>
          <a:xfrm>
            <a:off x="381000" y="762000"/>
            <a:ext cx="8458200" cy="6017032"/>
          </a:xfrm>
        </p:spPr>
        <p:txBody>
          <a:bodyPr/>
          <a:lstStyle/>
          <a:p>
            <a:r>
              <a:rPr lang="en-US" sz="2500" dirty="0">
                <a:latin typeface="Microsoft Sans Serif" panose="020B0604020202020204" pitchFamily="34" charset="0"/>
                <a:ea typeface="Microsoft Sans Serif" panose="020B0604020202020204" pitchFamily="34" charset="0"/>
                <a:cs typeface="Microsoft Sans Serif" panose="020B0604020202020204" pitchFamily="34" charset="0"/>
              </a:rPr>
              <a:t>The Efficiency of Rankine Cycle can be increased by the following methods:</a:t>
            </a:r>
          </a:p>
          <a:p>
            <a:endParaRPr lang="en-US" sz="23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indent="-457200">
              <a:buClr>
                <a:srgbClr val="00B0F0"/>
              </a:buClr>
              <a:buFont typeface="Arial" panose="020B0604020202020204" pitchFamily="34" charset="0"/>
              <a:buChar char="•"/>
            </a:pPr>
            <a:r>
              <a:rPr lang="en-US" sz="2300" dirty="0">
                <a:latin typeface="Microsoft Sans Serif" panose="020B0604020202020204" pitchFamily="34" charset="0"/>
                <a:ea typeface="Microsoft Sans Serif" panose="020B0604020202020204" pitchFamily="34" charset="0"/>
                <a:cs typeface="Microsoft Sans Serif" panose="020B0604020202020204" pitchFamily="34" charset="0"/>
              </a:rPr>
              <a:t>Lowering the condenser Pressure</a:t>
            </a:r>
          </a:p>
          <a:p>
            <a:pPr marL="457200" indent="-457200">
              <a:buClr>
                <a:srgbClr val="00B0F0"/>
              </a:buClr>
              <a:buFont typeface="Arial" panose="020B0604020202020204" pitchFamily="34" charset="0"/>
              <a:buChar char="•"/>
            </a:pPr>
            <a:r>
              <a:rPr lang="en-US" sz="2300" dirty="0">
                <a:latin typeface="Microsoft Sans Serif" panose="020B0604020202020204" pitchFamily="34" charset="0"/>
                <a:ea typeface="Microsoft Sans Serif" panose="020B0604020202020204" pitchFamily="34" charset="0"/>
                <a:cs typeface="Microsoft Sans Serif" panose="020B0604020202020204" pitchFamily="34" charset="0"/>
              </a:rPr>
              <a:t>Superheating the steam to high temperatures</a:t>
            </a:r>
          </a:p>
          <a:p>
            <a:pPr marL="457200" indent="-457200">
              <a:buClr>
                <a:srgbClr val="00B0F0"/>
              </a:buClr>
              <a:buFont typeface="Arial" panose="020B0604020202020204" pitchFamily="34" charset="0"/>
              <a:buChar char="•"/>
            </a:pPr>
            <a:r>
              <a:rPr lang="en-US" sz="2300" dirty="0">
                <a:latin typeface="Microsoft Sans Serif" panose="020B0604020202020204" pitchFamily="34" charset="0"/>
                <a:ea typeface="Microsoft Sans Serif" panose="020B0604020202020204" pitchFamily="34" charset="0"/>
                <a:cs typeface="Microsoft Sans Serif" panose="020B0604020202020204" pitchFamily="34" charset="0"/>
              </a:rPr>
              <a:t>Increasing the Boiler Pressure</a:t>
            </a:r>
          </a:p>
          <a:p>
            <a:pPr marL="457200" indent="-457200">
              <a:buClr>
                <a:srgbClr val="00B0F0"/>
              </a:buClr>
              <a:buFont typeface="Arial" panose="020B0604020202020204" pitchFamily="34" charset="0"/>
              <a:buChar cha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457200" indent="-457200">
              <a:buClr>
                <a:srgbClr val="00B0F0"/>
              </a:buClr>
              <a:buFont typeface="Arial" panose="020B0604020202020204" pitchFamily="34" charset="0"/>
              <a:buChar cha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IN" sz="2500" dirty="0">
                <a:latin typeface="Microsoft Sans Serif" panose="020B0604020202020204" pitchFamily="34" charset="0"/>
                <a:ea typeface="Microsoft Sans Serif" panose="020B0604020202020204" pitchFamily="34" charset="0"/>
                <a:cs typeface="Microsoft Sans Serif" panose="020B0604020202020204" pitchFamily="34" charset="0"/>
              </a:rPr>
              <a:t>Rankine Cycle is modified into two types of cycles:</a:t>
            </a:r>
          </a:p>
          <a:p>
            <a:endParaRPr lang="en-IN" sz="26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buClr>
                <a:srgbClr val="00B0F0"/>
              </a:buClr>
              <a:buFont typeface="Arial" panose="020B0604020202020204" pitchFamily="34" charset="0"/>
              <a:buChar char="•"/>
            </a:pPr>
            <a:r>
              <a:rPr lang="en-IN" sz="2300" dirty="0">
                <a:latin typeface="Microsoft Sans Serif" panose="020B0604020202020204" pitchFamily="34" charset="0"/>
                <a:ea typeface="Microsoft Sans Serif" panose="020B0604020202020204" pitchFamily="34" charset="0"/>
                <a:cs typeface="Microsoft Sans Serif" panose="020B0604020202020204" pitchFamily="34" charset="0"/>
              </a:rPr>
              <a:t>Reheat Cycle</a:t>
            </a:r>
          </a:p>
          <a:p>
            <a:pPr lvl="1"/>
            <a:r>
              <a:rPr lang="en-US" sz="1900" dirty="0">
                <a:latin typeface="Microsoft Sans Serif" panose="020B0604020202020204" pitchFamily="34" charset="0"/>
                <a:ea typeface="Microsoft Sans Serif" panose="020B0604020202020204" pitchFamily="34" charset="0"/>
                <a:cs typeface="Microsoft Sans Serif" panose="020B0604020202020204" pitchFamily="34" charset="0"/>
              </a:rPr>
              <a:t>The purpose of a reheating cycle is to remove the moisture carried by the steam at the final stages of the expansion process.</a:t>
            </a:r>
            <a:endParaRPr lang="en-IN" sz="19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342900" indent="-342900">
              <a:buClr>
                <a:srgbClr val="00B0F0"/>
              </a:buClr>
              <a:buFont typeface="Arial" panose="020B0604020202020204" pitchFamily="34" charset="0"/>
              <a:buChar char="•"/>
            </a:pPr>
            <a:r>
              <a:rPr lang="en-IN" sz="2300" dirty="0">
                <a:latin typeface="Microsoft Sans Serif" panose="020B0604020202020204" pitchFamily="34" charset="0"/>
                <a:ea typeface="Microsoft Sans Serif" panose="020B0604020202020204" pitchFamily="34" charset="0"/>
                <a:cs typeface="Microsoft Sans Serif" panose="020B0604020202020204" pitchFamily="34" charset="0"/>
              </a:rPr>
              <a:t>Regenerative Cycle</a:t>
            </a:r>
          </a:p>
          <a:p>
            <a:pPr lvl="1"/>
            <a:r>
              <a:rPr lang="en-US" sz="1900" dirty="0">
                <a:latin typeface="Microsoft Sans Serif" panose="020B0604020202020204" pitchFamily="34" charset="0"/>
                <a:ea typeface="Microsoft Sans Serif" panose="020B0604020202020204" pitchFamily="34" charset="0"/>
                <a:cs typeface="Microsoft Sans Serif" panose="020B0604020202020204" pitchFamily="34" charset="0"/>
              </a:rPr>
              <a:t>After emerging from the condenser (possibly as a subcooled liquid) the working fluid is heated by steam tapped from the hot portion of the cycle.</a:t>
            </a:r>
            <a:endParaRPr lang="en-IN" sz="19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endParaRPr lang="en-IN" dirty="0"/>
          </a:p>
        </p:txBody>
      </p:sp>
    </p:spTree>
    <p:extLst>
      <p:ext uri="{BB962C8B-B14F-4D97-AF65-F5344CB8AC3E}">
        <p14:creationId xmlns:p14="http://schemas.microsoft.com/office/powerpoint/2010/main" val="23891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54C8-17C5-48A7-B39A-AE9C91E8001D}"/>
              </a:ext>
            </a:extLst>
          </p:cNvPr>
          <p:cNvSpPr>
            <a:spLocks noGrp="1"/>
          </p:cNvSpPr>
          <p:nvPr>
            <p:ph type="title"/>
          </p:nvPr>
        </p:nvSpPr>
        <p:spPr>
          <a:xfrm>
            <a:off x="76200" y="741389"/>
            <a:ext cx="8991600" cy="553998"/>
          </a:xfrm>
        </p:spPr>
        <p:txBody>
          <a:bodyPr/>
          <a:lstStyle/>
          <a:p>
            <a:pPr algn="ctr"/>
            <a:r>
              <a:rPr lang="en-IN" sz="3600" dirty="0">
                <a:latin typeface="Arial" panose="020B0604020202020204" pitchFamily="34" charset="0"/>
                <a:cs typeface="Arial" panose="020B0604020202020204" pitchFamily="34" charset="0"/>
              </a:rPr>
              <a:t>Efficiency </a:t>
            </a:r>
            <a:r>
              <a:rPr lang="en" sz="3600" dirty="0">
                <a:latin typeface="Arial" panose="020B0604020202020204" pitchFamily="34" charset="0"/>
                <a:cs typeface="Arial" panose="020B0604020202020204" pitchFamily="34" charset="0"/>
              </a:rPr>
              <a:t>of thermal power plants</a:t>
            </a:r>
            <a:endParaRPr lang="en-IN" sz="36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A41DD194-2524-4AD0-8831-25927F04CDC0}"/>
              </a:ext>
            </a:extLst>
          </p:cNvPr>
          <p:cNvSpPr>
            <a:spLocks noGrp="1"/>
          </p:cNvSpPr>
          <p:nvPr>
            <p:ph type="body" idx="1"/>
          </p:nvPr>
        </p:nvSpPr>
        <p:spPr>
          <a:xfrm>
            <a:off x="342900" y="1777632"/>
            <a:ext cx="8458200" cy="2513509"/>
          </a:xfrm>
        </p:spPr>
        <p:txBody>
          <a:bodyPr/>
          <a:lstStyle/>
          <a:p>
            <a:pPr lvl="0" algn="l" rtl="0"/>
            <a:r>
              <a:rPr lang="en-US" sz="2600" dirty="0">
                <a:latin typeface="Microsoft Sans Serif" panose="020B0604020202020204" pitchFamily="34" charset="0"/>
                <a:ea typeface="Microsoft Sans Serif" panose="020B0604020202020204" pitchFamily="34" charset="0"/>
                <a:cs typeface="Microsoft Sans Serif" panose="020B0604020202020204" pitchFamily="34" charset="0"/>
              </a:rPr>
              <a:t>Major factors affecting overall efficiency of power plants :</a:t>
            </a:r>
          </a:p>
          <a:p>
            <a:pPr marL="590550" lvl="0" indent="-457200" algn="l" rtl="0">
              <a:spcBef>
                <a:spcPts val="1600"/>
              </a:spcBef>
              <a:spcAft>
                <a:spcPts val="0"/>
              </a:spcAft>
              <a:buClr>
                <a:srgbClr val="00B0F0"/>
              </a:buClr>
              <a:buSzPct val="100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Boiler efficiency</a:t>
            </a:r>
          </a:p>
          <a:p>
            <a:pPr marL="590550" lvl="0" indent="-457200" algn="l" rtl="0">
              <a:spcBef>
                <a:spcPts val="0"/>
              </a:spcBef>
              <a:spcAft>
                <a:spcPts val="0"/>
              </a:spcAft>
              <a:buClr>
                <a:srgbClr val="00B0F0"/>
              </a:buClr>
              <a:buSzPct val="100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Cycle efficiency</a:t>
            </a:r>
          </a:p>
          <a:p>
            <a:pPr marL="590550" lvl="0" indent="-457200" algn="l" rtl="0">
              <a:spcBef>
                <a:spcPts val="0"/>
              </a:spcBef>
              <a:spcAft>
                <a:spcPts val="0"/>
              </a:spcAft>
              <a:buClr>
                <a:srgbClr val="00B0F0"/>
              </a:buClr>
              <a:buSzPct val="100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Turbine efficiency</a:t>
            </a:r>
          </a:p>
          <a:p>
            <a:pPr marL="590550" lvl="0" indent="-457200" algn="l" rtl="0">
              <a:spcBef>
                <a:spcPts val="0"/>
              </a:spcBef>
              <a:spcAft>
                <a:spcPts val="0"/>
              </a:spcAft>
              <a:buClr>
                <a:srgbClr val="00B0F0"/>
              </a:buClr>
              <a:buSzPct val="100000"/>
              <a:buFont typeface="Arial" panose="020B0604020202020204" pitchFamily="34" charset="0"/>
              <a:buChar cha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Generator efficiency</a:t>
            </a:r>
          </a:p>
          <a:p>
            <a:endParaRPr lang="en-IN" dirty="0"/>
          </a:p>
        </p:txBody>
      </p:sp>
      <p:pic>
        <p:nvPicPr>
          <p:cNvPr id="4" name="Google Shape;69;p15">
            <a:extLst>
              <a:ext uri="{FF2B5EF4-FFF2-40B4-BE49-F238E27FC236}">
                <a16:creationId xmlns:a16="http://schemas.microsoft.com/office/drawing/2014/main" id="{32757D42-E7DE-4427-8763-DD9034BBAD19}"/>
              </a:ext>
            </a:extLst>
          </p:cNvPr>
          <p:cNvPicPr preferRelativeResize="0"/>
          <p:nvPr/>
        </p:nvPicPr>
        <p:blipFill>
          <a:blip r:embed="rId2">
            <a:alphaModFix/>
          </a:blip>
          <a:stretch>
            <a:fillRect/>
          </a:stretch>
        </p:blipFill>
        <p:spPr>
          <a:xfrm>
            <a:off x="0" y="4419600"/>
            <a:ext cx="9144000" cy="1054755"/>
          </a:xfrm>
          <a:prstGeom prst="rect">
            <a:avLst/>
          </a:prstGeom>
          <a:noFill/>
          <a:ln>
            <a:noFill/>
          </a:ln>
        </p:spPr>
      </p:pic>
    </p:spTree>
    <p:extLst>
      <p:ext uri="{BB962C8B-B14F-4D97-AF65-F5344CB8AC3E}">
        <p14:creationId xmlns:p14="http://schemas.microsoft.com/office/powerpoint/2010/main" val="3123526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692</Words>
  <Application>Microsoft Office PowerPoint</Application>
  <PresentationFormat>On-screen Show (4:3)</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Constantia</vt:lpstr>
      <vt:lpstr>Gabriola</vt:lpstr>
      <vt:lpstr>Microsoft Sans Serif</vt:lpstr>
      <vt:lpstr>Times New Roman</vt:lpstr>
      <vt:lpstr>Wingdings 2</vt:lpstr>
      <vt:lpstr>Office Theme</vt:lpstr>
      <vt:lpstr>Power Plant Thermal Efficiency Improvement</vt:lpstr>
      <vt:lpstr>In the mentorship of:  Ankur Bhattacharjee , Praveen Vijayvargiya</vt:lpstr>
      <vt:lpstr>CONTENTS</vt:lpstr>
      <vt:lpstr>Introduction</vt:lpstr>
      <vt:lpstr>Schematic diagram of a Thermal Power Plant </vt:lpstr>
      <vt:lpstr>Power Plant Cycles</vt:lpstr>
      <vt:lpstr>Rankine Cycle</vt:lpstr>
      <vt:lpstr>PowerPoint Presentation</vt:lpstr>
      <vt:lpstr>Efficiency of thermal power plants</vt:lpstr>
      <vt:lpstr>PowerPoint Presentation</vt:lpstr>
      <vt:lpstr>Project overview</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Stark</dc:creator>
  <cp:lastModifiedBy>Mudit Srivastava</cp:lastModifiedBy>
  <cp:revision>7</cp:revision>
  <dcterms:created xsi:type="dcterms:W3CDTF">2020-06-05T17:51:00Z</dcterms:created>
  <dcterms:modified xsi:type="dcterms:W3CDTF">2020-06-06T12:09:15Z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2016-10-24T00:00:00Z</vt:filetime>
  </property>
  <property fmtid="{D5CDD505-2E9C-101B-9397-08002B2CF9AE}" pid="3" name="Creator">
    <vt:lpwstr>Microsoft® PowerPoint® 2013</vt:lpwstr>
  </property>
  <property fmtid="{D5CDD505-2E9C-101B-9397-08002B2CF9AE}" pid="4" name="LastSaved">
    <vt:filetime>2020-06-05T00:00:00Z</vt:filetime>
  </property>
</Properties>
</file>