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73947A-C6BE-49E0-B8E7-8445F73BA6AF}">
  <a:tblStyle styleId="{6373947A-C6BE-49E0-B8E7-8445F73BA6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65b3e7c6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65b3e7c6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65b3e7c6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65b3e7c6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65b3e7c6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65b3e7c6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65b3e7c6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65b3e7c6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65b3e7c6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65b3e7c6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65b3e7c6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65b3e7c6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65b3e7c6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65b3e7c6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65b3e7c6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65b3e7c6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65b3e7c6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65b3e7c6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65b3e7c6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65b3e7c6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65b3e7c6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65b3e7c6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65b3e7c6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65b3e7c6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65b3e7c6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65b3e7c6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65b3e7c6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65b3e7c6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65b3e7c6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65b3e7c6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65b3e7c6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65b3e7c6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Relationship Id="rId4" Type="http://schemas.openxmlformats.org/officeDocument/2006/relationships/image" Target="../media/image12.jpg"/><Relationship Id="rId5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hehackernews.com/2017/09/equifax-apache-struts.html" TargetMode="External"/><Relationship Id="rId4" Type="http://schemas.openxmlformats.org/officeDocument/2006/relationships/hyperlink" Target="https://thehackernews.com/2017/09/equifax-apache-struts.html" TargetMode="External"/><Relationship Id="rId5" Type="http://schemas.openxmlformats.org/officeDocument/2006/relationships/hyperlink" Target="https://www.upguard.com/blog/apache-log4j-vulnerability" TargetMode="External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57850" y="1105850"/>
            <a:ext cx="8028300" cy="17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Introduction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 to Application Security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 &amp; DevSecOps</a:t>
            </a:r>
            <a:endParaRPr sz="3200"/>
          </a:p>
        </p:txBody>
      </p:sp>
      <p:sp>
        <p:nvSpPr>
          <p:cNvPr id="55" name="Google Shape;55;p13"/>
          <p:cNvSpPr txBox="1"/>
          <p:nvPr/>
        </p:nvSpPr>
        <p:spPr>
          <a:xfrm>
            <a:off x="2589925" y="3009100"/>
            <a:ext cx="42453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Arthur Okedi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Cyber Security Analyst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167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Composition Analysis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54475" y="1545325"/>
            <a:ext cx="8181000" cy="3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SCA Involves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Identification of Components - Binaries, Source Code, and package managers (Look out for open-source components and dependencies)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Vulnerability Detection - Check our code against public vulnerability databases (like the National Vulnerability Database), with the aim to identify Security issues such as CVEs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License Compliance - Especially licenses of open-source components (e.g MIT, GPL, Apache. We are looking out for compatibility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Version Tracking - Ensures dependencies are upto date.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696925"/>
            <a:ext cx="8520600" cy="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Is a method used in application security to identify and manage open-source components within a software project.</a:t>
            </a: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167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SCA Fits Into DevSecOps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65175" y="1331450"/>
            <a:ext cx="4491900" cy="3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CI/CD pipelines (e.g., Jenkins, GitHub Actions) for automated scanning during builds.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Developer IDEs for real-time vulnerability alerts during coding.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Code repositories via plugins or Git hooks to prevent vulnerable code from being merged.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739700"/>
            <a:ext cx="8520600" cy="4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SCA is typically integrated into:</a:t>
            </a:r>
            <a:endParaRPr sz="1600"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8675" y="1193025"/>
            <a:ext cx="3043750" cy="25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Coding Practices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363525"/>
            <a:ext cx="3882300" cy="2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Input 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Error Handling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Authentication and authorization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Encryption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Code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Manual and Automated Code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90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36"/>
              <a:buNone/>
            </a:pPr>
            <a:r>
              <a:rPr lang="en" sz="1653"/>
              <a:t>The practice of writing code that is resistant to Cyber Attacks.</a:t>
            </a:r>
            <a:endParaRPr sz="1653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1200"/>
              </a:spcAft>
              <a:buSzPts val="636"/>
              <a:buNone/>
            </a:pPr>
            <a:r>
              <a:t/>
            </a:r>
            <a:endParaRPr sz="1653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167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SCA Tools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97275" y="871650"/>
            <a:ext cx="4491900" cy="3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OWASP Dependency-Check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Snyk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CodeQL -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Sonatype Nexus </a:t>
            </a:r>
            <a:r>
              <a:rPr lang="en"/>
              <a:t>Lifecycle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Black Duck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WhiteSource (Mend)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167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SCA using Snyk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50" y="739700"/>
            <a:ext cx="8839201" cy="230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882923"/>
            <a:ext cx="8839200" cy="98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 Vs DevSecOps</a:t>
            </a:r>
            <a:endParaRPr/>
          </a:p>
        </p:txBody>
      </p:sp>
      <p:graphicFrame>
        <p:nvGraphicFramePr>
          <p:cNvPr id="152" name="Google Shape;152;p27"/>
          <p:cNvGraphicFramePr/>
          <p:nvPr/>
        </p:nvGraphicFramePr>
        <p:xfrm>
          <a:off x="418625" y="112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{6373947A-C6BE-49E0-B8E7-8445F73BA6AF}</a:tableStyleId>
              </a:tblPr>
              <a:tblGrid>
                <a:gridCol w="3929625"/>
                <a:gridCol w="3929625"/>
              </a:tblGrid>
              <a:tr h="55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DevOps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DevSecOps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5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Fast Delivery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Fast + Secure Delivery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CI/CD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CI/CD + Security Checks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Developers + Ops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Developers + Security + Ops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Application Security Matters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Protects customer data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Prevents breaches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Prevent Financial Loss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Helps comply with regulations (GDPR, PCI-DSS)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Builds organizational trust and brand reputation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Thoughts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3779025"/>
            <a:ext cx="244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AppSec is a </a:t>
            </a:r>
            <a:r>
              <a:rPr lang="en"/>
              <a:t>mindset</a:t>
            </a:r>
            <a:r>
              <a:rPr lang="en"/>
              <a:t>.</a:t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538" y="1191500"/>
            <a:ext cx="2587525" cy="258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23900" y="3779025"/>
            <a:ext cx="2449200" cy="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Secure Code, Secure Pipelines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5813475" y="3779025"/>
            <a:ext cx="2786100" cy="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Start small, automate early, improve constantly</a:t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3275" y="1170125"/>
            <a:ext cx="2456499" cy="245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2463" y="1170125"/>
            <a:ext cx="2456499" cy="245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Objectives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Define Application Security and its relevance to business.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Understand Software Development Lifecycle Stages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Explore DevOps and the need for DevSecOps.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Recognize the importance of Automation and Secure 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Review tools and demo common security flaws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Hacks from Poor Security Practices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535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en"/>
              <a:t>Equifax: Missed Apache Struts patch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https://thehackernews.com/2017/09/equifax-apache-struts.html</a:t>
            </a:r>
            <a:endParaRPr/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en"/>
              <a:t>Capital One: Misconfigured AWS firewall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https://thehackernews.com/2017/09/equifax-apache-struts.html</a:t>
            </a:r>
            <a:endParaRPr/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en"/>
              <a:t>Log4Shell: Unsafe input in logs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https://www.upguard.com/blog/apache-log4j-vulnerability</a:t>
            </a:r>
            <a:endParaRPr/>
          </a:p>
        </p:txBody>
      </p:sp>
      <p:pic>
        <p:nvPicPr>
          <p:cNvPr id="68" name="Google Shape;68;p15" title="Screenshot 2025-05-09 190532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0150" y="2107029"/>
            <a:ext cx="3529100" cy="1744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120"/>
              <a:t>Software Development Lifecycle (SDLC)</a:t>
            </a:r>
            <a:endParaRPr sz="212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247550" y="1017725"/>
            <a:ext cx="562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1205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 sz="2102"/>
              <a:t>Planning:</a:t>
            </a:r>
            <a:r>
              <a:rPr lang="en" sz="2102"/>
              <a:t> This phase establishes the foundation for the entire development process.  </a:t>
            </a:r>
            <a:endParaRPr sz="2102"/>
          </a:p>
          <a:p>
            <a:pPr indent="-31205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 sz="2102"/>
              <a:t>Analysis:</a:t>
            </a:r>
            <a:r>
              <a:rPr lang="en" sz="2102"/>
              <a:t> This phase focuses on gathering detailed information to fully understand the requirements of the application.</a:t>
            </a:r>
            <a:endParaRPr sz="2102"/>
          </a:p>
          <a:p>
            <a:pPr indent="-31205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 sz="2102"/>
              <a:t>Design:</a:t>
            </a:r>
            <a:r>
              <a:rPr lang="en" sz="2102"/>
              <a:t> This phase translates the requirements defined in the analysis phase into a technical blueprint for the application.</a:t>
            </a:r>
            <a:endParaRPr sz="2102"/>
          </a:p>
          <a:p>
            <a:pPr indent="-31205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 sz="2102"/>
              <a:t>Development:</a:t>
            </a:r>
            <a:r>
              <a:rPr lang="en" sz="2102"/>
              <a:t> This phase involves building the application based on the design specifications. Developers write code, create unit tests, and integrate different components of the application.</a:t>
            </a:r>
            <a:endParaRPr sz="2102"/>
          </a:p>
          <a:p>
            <a:pPr indent="-31205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 sz="2102"/>
              <a:t>Testing and Integration: </a:t>
            </a:r>
            <a:r>
              <a:rPr lang="en" sz="2102"/>
              <a:t>This phase focuses on thoroughly testing the application to identify and fix bugs and ensure it meets the requirements.</a:t>
            </a:r>
            <a:endParaRPr sz="2102"/>
          </a:p>
          <a:p>
            <a:pPr indent="-31205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 sz="2102"/>
              <a:t>Deployment and Maintenance:</a:t>
            </a:r>
            <a:r>
              <a:rPr lang="en" sz="2102"/>
              <a:t> Once rigorous testing is complete, the application is deployed to a production environment where it can be accessed by end-users.</a:t>
            </a:r>
            <a:endParaRPr sz="210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2850" y="1051950"/>
            <a:ext cx="2966350" cy="3039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31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 Methodology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857325"/>
            <a:ext cx="8520600" cy="11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365"/>
              <a:t>DevOps is a collection of two words, “Development” and “Operations,” a methodology that emphasizes collaboration between development and operations teams. </a:t>
            </a:r>
            <a:endParaRPr sz="136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365"/>
          </a:p>
        </p:txBody>
      </p:sp>
      <p:sp>
        <p:nvSpPr>
          <p:cNvPr id="82" name="Google Shape;82;p17"/>
          <p:cNvSpPr txBox="1"/>
          <p:nvPr/>
        </p:nvSpPr>
        <p:spPr>
          <a:xfrm>
            <a:off x="205300" y="1447875"/>
            <a:ext cx="4929600" cy="3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The DevOps lifecycle includes different phases:  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b="1" lang="en" sz="1200">
                <a:solidFill>
                  <a:schemeClr val="dk2"/>
                </a:solidFill>
              </a:rPr>
              <a:t>Plan:</a:t>
            </a:r>
            <a:r>
              <a:rPr lang="en" sz="1200">
                <a:solidFill>
                  <a:schemeClr val="dk2"/>
                </a:solidFill>
              </a:rPr>
              <a:t> This stage involves defining the project goals and outlining the development process.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b="1" lang="en" sz="1200">
                <a:solidFill>
                  <a:schemeClr val="dk2"/>
                </a:solidFill>
              </a:rPr>
              <a:t>Code:</a:t>
            </a:r>
            <a:r>
              <a:rPr lang="en" sz="1200">
                <a:solidFill>
                  <a:schemeClr val="dk2"/>
                </a:solidFill>
              </a:rPr>
              <a:t> Developers write and test the code for the software application.  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b="1" lang="en" sz="1200">
                <a:solidFill>
                  <a:schemeClr val="dk2"/>
                </a:solidFill>
              </a:rPr>
              <a:t>Build:</a:t>
            </a:r>
            <a:r>
              <a:rPr lang="en" sz="1200">
                <a:solidFill>
                  <a:schemeClr val="dk2"/>
                </a:solidFill>
              </a:rPr>
              <a:t> The code is compiled and assembled into a functional software program.  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b="1" lang="en" sz="1200">
                <a:solidFill>
                  <a:schemeClr val="dk2"/>
                </a:solidFill>
              </a:rPr>
              <a:t>Test: </a:t>
            </a:r>
            <a:r>
              <a:rPr lang="en" sz="1200">
                <a:solidFill>
                  <a:schemeClr val="dk2"/>
                </a:solidFill>
              </a:rPr>
              <a:t>The software is rigorously tested to identify and fix bugs.  Release: The software is deployed to production for end-user consumption.  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b="1" lang="en" sz="1200">
                <a:solidFill>
                  <a:schemeClr val="dk2"/>
                </a:solidFill>
              </a:rPr>
              <a:t>Operate:</a:t>
            </a:r>
            <a:r>
              <a:rPr lang="en" sz="1200">
                <a:solidFill>
                  <a:schemeClr val="dk2"/>
                </a:solidFill>
              </a:rPr>
              <a:t> The software is monitored and maintained in production to ensure its performance and stability.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b="1" lang="en" sz="1200">
                <a:solidFill>
                  <a:schemeClr val="dk2"/>
                </a:solidFill>
              </a:rPr>
              <a:t>Monitor:</a:t>
            </a:r>
            <a:r>
              <a:rPr lang="en" sz="1200">
                <a:solidFill>
                  <a:schemeClr val="dk2"/>
                </a:solidFill>
              </a:rPr>
              <a:t> Throughout the entire lifecycle, the software’s performance and health are continuously monitored.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b="1" lang="en" sz="1200">
                <a:solidFill>
                  <a:schemeClr val="dk2"/>
                </a:solidFill>
              </a:rPr>
              <a:t>Continuous Integration &amp; Delivery (CI/CD):</a:t>
            </a:r>
            <a:r>
              <a:rPr lang="en" sz="1200">
                <a:solidFill>
                  <a:schemeClr val="dk2"/>
                </a:solidFill>
              </a:rPr>
              <a:t> These practices automate the software building, testing, and deployment processes. This enables faster delivery and reduces the risk of errors.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83" name="Google Shape;83;p17" title="Screenshot 2025-05-09 11531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4900" y="1754200"/>
            <a:ext cx="3704300" cy="2388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750400"/>
            <a:ext cx="8520600" cy="11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65"/>
              <a:t>DevSecOps extends the principles of DevOps by integrating security practices into every stage of the SDLC. It emphasizes </a:t>
            </a:r>
            <a:r>
              <a:rPr b="1" lang="en" sz="1465"/>
              <a:t>“Shifting left”</a:t>
            </a:r>
            <a:r>
              <a:rPr lang="en" sz="1465"/>
              <a:t> security, meaning that security considerations are addressed early in the development process rather than as an afterthought.</a:t>
            </a:r>
            <a:endParaRPr sz="146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365"/>
          </a:p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177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DevSecOps Methodology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950" y="1572400"/>
            <a:ext cx="6297826" cy="33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311700" y="838350"/>
            <a:ext cx="3647100" cy="3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DevSecOps principles are:  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b="1" lang="en">
                <a:solidFill>
                  <a:schemeClr val="dk2"/>
                </a:solidFill>
              </a:rPr>
              <a:t>Collaboration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b="1" lang="en">
                <a:solidFill>
                  <a:schemeClr val="dk2"/>
                </a:solidFill>
              </a:rPr>
              <a:t>Security by Design</a:t>
            </a:r>
            <a:r>
              <a:rPr lang="en">
                <a:solidFill>
                  <a:schemeClr val="dk2"/>
                </a:solidFill>
              </a:rPr>
              <a:t> - From the initial planning stages to coding, testing, and deployment.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b="1" lang="en">
                <a:solidFill>
                  <a:schemeClr val="dk2"/>
                </a:solidFill>
              </a:rPr>
              <a:t>Shift-Left Security</a:t>
            </a:r>
            <a:r>
              <a:rPr lang="en">
                <a:solidFill>
                  <a:schemeClr val="dk2"/>
                </a:solidFill>
              </a:rPr>
              <a:t> - Security testing is shifted left in the development lifecycle, so that vulnerabilities are identified and addressed earlier in the process. 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b="1" lang="en">
                <a:solidFill>
                  <a:schemeClr val="dk2"/>
                </a:solidFill>
              </a:rPr>
              <a:t>Automation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b="1" lang="en">
                <a:solidFill>
                  <a:schemeClr val="dk2"/>
                </a:solidFill>
              </a:rPr>
              <a:t>Continuous security 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177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DevSecOps Methodology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7350" y="838350"/>
            <a:ext cx="4880401" cy="2627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0800" y="1884750"/>
            <a:ext cx="5872100" cy="226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284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Shift-Left Security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857325"/>
            <a:ext cx="8520600" cy="10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Shift-Left Security approach aims to proactively identify and remediate security vulnerabilities during the development process, rather than relegating security testing to later stages or post-deployment. </a:t>
            </a:r>
            <a:endParaRPr sz="1600"/>
          </a:p>
        </p:txBody>
      </p:sp>
      <p:sp>
        <p:nvSpPr>
          <p:cNvPr id="105" name="Google Shape;105;p20"/>
          <p:cNvSpPr txBox="1"/>
          <p:nvPr/>
        </p:nvSpPr>
        <p:spPr>
          <a:xfrm>
            <a:off x="429875" y="1815725"/>
            <a:ext cx="3475500" cy="26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Core Principles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Early and Continuous Integration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Developer Focus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Automation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Collaboration 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Shift-Left Security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Security Training for Developers:</a:t>
            </a:r>
            <a:r>
              <a:rPr lang="en"/>
              <a:t> Equipping developers with security best practices and coding guidelines fosters a security-conscious development culture.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Static Application Security Testing (SAST):</a:t>
            </a:r>
            <a:r>
              <a:rPr lang="en"/>
              <a:t> Integrating SAST tools into the development workflow allows for automated scanning of code to identify potential vulnerabilities.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Software Composition Analysis (SCA):</a:t>
            </a:r>
            <a:r>
              <a:rPr lang="en"/>
              <a:t> Utilizing SCA tools helps identify and manage vulnerabilities within third-party libraries and dependencies used in the software.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DevSecOps Integration:</a:t>
            </a:r>
            <a:r>
              <a:rPr lang="en"/>
              <a:t> Breaking down silos between development, security, and operations teams enables seamless collaboration and promotes security awareness throughout the entire SDLC.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