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3/17/2024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459-1A4B-761D-EC05-9D6D146D373F}"/>
              </a:ext>
            </a:extLst>
          </p:cNvPr>
          <p:cNvSpPr>
            <a:spLocks noGrp="1"/>
          </p:cNvSpPr>
          <p:nvPr>
            <p:ph type="ctrTitle"/>
          </p:nvPr>
        </p:nvSpPr>
        <p:spPr/>
        <p:txBody>
          <a:bodyPr/>
          <a:lstStyle/>
          <a:p>
            <a:r>
              <a:rPr lang="en-IN" dirty="0"/>
              <a:t>Hand Gesture based presentation</a:t>
            </a:r>
          </a:p>
        </p:txBody>
      </p:sp>
      <p:sp>
        <p:nvSpPr>
          <p:cNvPr id="3" name="Subtitle 2">
            <a:extLst>
              <a:ext uri="{FF2B5EF4-FFF2-40B4-BE49-F238E27FC236}">
                <a16:creationId xmlns:a16="http://schemas.microsoft.com/office/drawing/2014/main" id="{2EC75DDA-515F-9492-9497-8D6CE3620F6C}"/>
              </a:ext>
            </a:extLst>
          </p:cNvPr>
          <p:cNvSpPr>
            <a:spLocks noGrp="1"/>
          </p:cNvSpPr>
          <p:nvPr>
            <p:ph type="subTitle" idx="1"/>
          </p:nvPr>
        </p:nvSpPr>
        <p:spPr/>
        <p:txBody>
          <a:bodyPr/>
          <a:lstStyle/>
          <a:p>
            <a:r>
              <a:rPr lang="en-IN" dirty="0"/>
              <a:t>Revolutionizing Presentation Interactions</a:t>
            </a:r>
          </a:p>
        </p:txBody>
      </p:sp>
    </p:spTree>
    <p:extLst>
      <p:ext uri="{BB962C8B-B14F-4D97-AF65-F5344CB8AC3E}">
        <p14:creationId xmlns:p14="http://schemas.microsoft.com/office/powerpoint/2010/main" val="348962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EBF5-242A-D553-8E6D-B370D6CDF96C}"/>
              </a:ext>
            </a:extLst>
          </p:cNvPr>
          <p:cNvSpPr>
            <a:spLocks noGrp="1"/>
          </p:cNvSpPr>
          <p:nvPr>
            <p:ph type="title"/>
          </p:nvPr>
        </p:nvSpPr>
        <p:spPr/>
        <p:txBody>
          <a:bodyPr/>
          <a:lstStyle/>
          <a:p>
            <a:r>
              <a:rPr lang="en-IN" b="1" i="0" dirty="0">
                <a:effectLst/>
                <a:latin typeface="Söhne"/>
              </a:rPr>
              <a:t>Applications</a:t>
            </a:r>
            <a:endParaRPr lang="en-IN" dirty="0"/>
          </a:p>
        </p:txBody>
      </p:sp>
      <p:sp>
        <p:nvSpPr>
          <p:cNvPr id="3" name="Content Placeholder 2">
            <a:extLst>
              <a:ext uri="{FF2B5EF4-FFF2-40B4-BE49-F238E27FC236}">
                <a16:creationId xmlns:a16="http://schemas.microsoft.com/office/drawing/2014/main" id="{EAB59E02-E09A-E7CC-9648-7A9CB45FB436}"/>
              </a:ext>
            </a:extLst>
          </p:cNvPr>
          <p:cNvSpPr>
            <a:spLocks noGrp="1"/>
          </p:cNvSpPr>
          <p:nvPr>
            <p:ph idx="1"/>
          </p:nvPr>
        </p:nvSpPr>
        <p:spPr>
          <a:xfrm>
            <a:off x="498765" y="1853754"/>
            <a:ext cx="10742794" cy="4288086"/>
          </a:xfrm>
        </p:spPr>
        <p:txBody>
          <a:bodyPr>
            <a:normAutofit lnSpcReduction="10000"/>
          </a:bodyPr>
          <a:lstStyle/>
          <a:p>
            <a:pPr algn="l"/>
            <a:r>
              <a:rPr lang="en-US" b="1" i="0" dirty="0">
                <a:solidFill>
                  <a:srgbClr val="ECECEC"/>
                </a:solidFill>
                <a:effectLst/>
                <a:latin typeface="Söhne"/>
              </a:rPr>
              <a:t>Educational Settings: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Enhancing classroom presentations and lectures.</a:t>
            </a:r>
          </a:p>
          <a:p>
            <a:pPr algn="l">
              <a:buFont typeface="Arial" panose="020B0604020202020204" pitchFamily="34" charset="0"/>
              <a:buChar char="•"/>
            </a:pPr>
            <a:r>
              <a:rPr lang="en-US" b="0" i="0" dirty="0">
                <a:solidFill>
                  <a:srgbClr val="ECECEC"/>
                </a:solidFill>
                <a:effectLst/>
                <a:latin typeface="Söhne"/>
              </a:rPr>
              <a:t>Facilitating interactive learning experiences for students.</a:t>
            </a:r>
          </a:p>
          <a:p>
            <a:pPr algn="l"/>
            <a:r>
              <a:rPr lang="en-US" b="1" i="0" dirty="0">
                <a:solidFill>
                  <a:srgbClr val="ECECEC"/>
                </a:solidFill>
                <a:effectLst/>
                <a:latin typeface="Söhne"/>
              </a:rPr>
              <a:t>Business Meetings: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Streamlining presentations in corporate environments.</a:t>
            </a:r>
          </a:p>
          <a:p>
            <a:pPr algn="l">
              <a:buFont typeface="Arial" panose="020B0604020202020204" pitchFamily="34" charset="0"/>
              <a:buChar char="•"/>
            </a:pPr>
            <a:r>
              <a:rPr lang="en-US" b="0" i="0" dirty="0">
                <a:solidFill>
                  <a:srgbClr val="ECECEC"/>
                </a:solidFill>
                <a:effectLst/>
                <a:latin typeface="Söhne"/>
              </a:rPr>
              <a:t>Engaging clients and stakeholders during presentations.</a:t>
            </a:r>
          </a:p>
          <a:p>
            <a:pPr algn="l"/>
            <a:r>
              <a:rPr lang="en-US" b="1" i="0" dirty="0">
                <a:solidFill>
                  <a:srgbClr val="ECECEC"/>
                </a:solidFill>
                <a:effectLst/>
                <a:latin typeface="Söhne"/>
              </a:rPr>
              <a:t>Conferences and Events: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Enabling dynamic and interactive presentations on stage.</a:t>
            </a:r>
          </a:p>
          <a:p>
            <a:pPr algn="l">
              <a:buFont typeface="Arial" panose="020B0604020202020204" pitchFamily="34" charset="0"/>
              <a:buChar char="•"/>
            </a:pPr>
            <a:r>
              <a:rPr lang="en-US" b="0" i="0" dirty="0">
                <a:solidFill>
                  <a:srgbClr val="ECECEC"/>
                </a:solidFill>
                <a:effectLst/>
                <a:latin typeface="Söhne"/>
              </a:rPr>
              <a:t>Captivating and retaining audience attention throughout the event.</a:t>
            </a:r>
          </a:p>
          <a:p>
            <a:pPr marL="0" indent="0">
              <a:buNone/>
            </a:pPr>
            <a:endParaRPr lang="en-IN" dirty="0"/>
          </a:p>
        </p:txBody>
      </p:sp>
    </p:spTree>
    <p:extLst>
      <p:ext uri="{BB962C8B-B14F-4D97-AF65-F5344CB8AC3E}">
        <p14:creationId xmlns:p14="http://schemas.microsoft.com/office/powerpoint/2010/main" val="322696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4C4B-3D26-D0B2-312C-0093AD7A9222}"/>
              </a:ext>
            </a:extLst>
          </p:cNvPr>
          <p:cNvSpPr>
            <a:spLocks noGrp="1"/>
          </p:cNvSpPr>
          <p:nvPr>
            <p:ph type="title"/>
          </p:nvPr>
        </p:nvSpPr>
        <p:spPr/>
        <p:txBody>
          <a:bodyPr/>
          <a:lstStyle/>
          <a:p>
            <a:r>
              <a:rPr lang="en-IN" b="1" i="0" dirty="0">
                <a:effectLst/>
                <a:latin typeface="Söhne"/>
              </a:rPr>
              <a:t>Future Scope</a:t>
            </a:r>
            <a:endParaRPr lang="en-IN" dirty="0"/>
          </a:p>
        </p:txBody>
      </p:sp>
      <p:sp>
        <p:nvSpPr>
          <p:cNvPr id="3" name="Content Placeholder 2">
            <a:extLst>
              <a:ext uri="{FF2B5EF4-FFF2-40B4-BE49-F238E27FC236}">
                <a16:creationId xmlns:a16="http://schemas.microsoft.com/office/drawing/2014/main" id="{9DE0FC8A-0245-7381-E323-E39C7DA1A97D}"/>
              </a:ext>
            </a:extLst>
          </p:cNvPr>
          <p:cNvSpPr>
            <a:spLocks noGrp="1"/>
          </p:cNvSpPr>
          <p:nvPr>
            <p:ph idx="1"/>
          </p:nvPr>
        </p:nvSpPr>
        <p:spPr>
          <a:xfrm>
            <a:off x="69272" y="1823290"/>
            <a:ext cx="12053455" cy="4191104"/>
          </a:xfrm>
        </p:spPr>
        <p:txBody>
          <a:bodyPr>
            <a:normAutofit/>
          </a:bodyPr>
          <a:lstStyle/>
          <a:p>
            <a:pPr algn="l"/>
            <a:r>
              <a:rPr lang="en-US" b="1" i="0" dirty="0">
                <a:solidFill>
                  <a:srgbClr val="ECECEC"/>
                </a:solidFill>
                <a:effectLst/>
                <a:latin typeface="Söhne"/>
              </a:rPr>
              <a:t>Future Enhancements: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Integration with virtual reality (VR) or augmented reality (AR) environments for immersive presentations.</a:t>
            </a:r>
          </a:p>
          <a:p>
            <a:pPr algn="l">
              <a:buFont typeface="Arial" panose="020B0604020202020204" pitchFamily="34" charset="0"/>
              <a:buChar char="•"/>
            </a:pPr>
            <a:r>
              <a:rPr lang="en-US" b="0" i="0" dirty="0">
                <a:solidFill>
                  <a:srgbClr val="ECECEC"/>
                </a:solidFill>
                <a:effectLst/>
                <a:latin typeface="Söhne"/>
              </a:rPr>
              <a:t>Expansion of gesture library to support more advanced commands and interactions.</a:t>
            </a:r>
          </a:p>
          <a:p>
            <a:pPr algn="l">
              <a:buFont typeface="Arial" panose="020B0604020202020204" pitchFamily="34" charset="0"/>
              <a:buChar char="•"/>
            </a:pPr>
            <a:r>
              <a:rPr lang="en-US" b="0" i="0" dirty="0">
                <a:solidFill>
                  <a:srgbClr val="ECECEC"/>
                </a:solidFill>
                <a:effectLst/>
                <a:latin typeface="Söhne"/>
              </a:rPr>
              <a:t>Collaboration features allowing multiple presenters to control the same presentation remotely.</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Research Opportunities: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Investigating advanced gesture recognition techniques like hand pose estimation and 3D gesture tracking.</a:t>
            </a:r>
          </a:p>
          <a:p>
            <a:pPr algn="l">
              <a:buFont typeface="Arial" panose="020B0604020202020204" pitchFamily="34" charset="0"/>
              <a:buChar char="•"/>
            </a:pPr>
            <a:r>
              <a:rPr lang="en-US" b="0" i="0" dirty="0">
                <a:solidFill>
                  <a:srgbClr val="ECECEC"/>
                </a:solidFill>
                <a:effectLst/>
                <a:latin typeface="Söhne"/>
              </a:rPr>
              <a:t>Exploring applications of hand gesture-based interaction beyond presentations, such as gaming and healthcare.</a:t>
            </a:r>
          </a:p>
        </p:txBody>
      </p:sp>
    </p:spTree>
    <p:extLst>
      <p:ext uri="{BB962C8B-B14F-4D97-AF65-F5344CB8AC3E}">
        <p14:creationId xmlns:p14="http://schemas.microsoft.com/office/powerpoint/2010/main" val="51691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D41F-2D76-7F3E-527C-A8CACA251A87}"/>
              </a:ext>
            </a:extLst>
          </p:cNvPr>
          <p:cNvSpPr>
            <a:spLocks noGrp="1"/>
          </p:cNvSpPr>
          <p:nvPr>
            <p:ph type="title"/>
          </p:nvPr>
        </p:nvSpPr>
        <p:spPr/>
        <p:txBody>
          <a:bodyPr/>
          <a:lstStyle/>
          <a:p>
            <a:r>
              <a:rPr lang="en-IN" b="1" i="0" dirty="0">
                <a:effectLst/>
                <a:latin typeface="Söhne"/>
              </a:rPr>
              <a:t>Conclusion</a:t>
            </a:r>
            <a:endParaRPr lang="en-IN" dirty="0"/>
          </a:p>
        </p:txBody>
      </p:sp>
      <p:sp>
        <p:nvSpPr>
          <p:cNvPr id="3" name="Content Placeholder 2">
            <a:extLst>
              <a:ext uri="{FF2B5EF4-FFF2-40B4-BE49-F238E27FC236}">
                <a16:creationId xmlns:a16="http://schemas.microsoft.com/office/drawing/2014/main" id="{EFEB895E-1494-D7A3-D7B8-D7A42AEB5859}"/>
              </a:ext>
            </a:extLst>
          </p:cNvPr>
          <p:cNvSpPr>
            <a:spLocks noGrp="1"/>
          </p:cNvSpPr>
          <p:nvPr>
            <p:ph idx="1"/>
          </p:nvPr>
        </p:nvSpPr>
        <p:spPr>
          <a:xfrm>
            <a:off x="214745" y="1779249"/>
            <a:ext cx="11762509" cy="4455296"/>
          </a:xfrm>
        </p:spPr>
        <p:txBody>
          <a:bodyPr>
            <a:normAutofit fontScale="85000" lnSpcReduction="20000"/>
          </a:bodyPr>
          <a:lstStyle/>
          <a:p>
            <a:pPr algn="l"/>
            <a:r>
              <a:rPr lang="en-US" b="1" i="0" dirty="0">
                <a:solidFill>
                  <a:srgbClr val="ECECEC"/>
                </a:solidFill>
                <a:effectLst/>
                <a:latin typeface="Söhne"/>
              </a:rPr>
              <a:t>Summary:</a:t>
            </a:r>
            <a:endParaRPr lang="en-US" b="0" i="0" dirty="0">
              <a:solidFill>
                <a:srgbClr val="ECECEC"/>
              </a:solidFill>
              <a:effectLst/>
              <a:latin typeface="Söhne"/>
            </a:endParaRPr>
          </a:p>
          <a:p>
            <a:pPr algn="l"/>
            <a:r>
              <a:rPr lang="en-US" b="0" i="0" dirty="0">
                <a:solidFill>
                  <a:srgbClr val="ECECEC"/>
                </a:solidFill>
                <a:effectLst/>
                <a:latin typeface="Söhne"/>
              </a:rPr>
              <a:t>In conclusion, the Hand Gesture-Based Presentation System offers a novel approach to presentation interactions, leveraging intuitive hand gestures to control slide navigation and content display. Through the integration of hardware and software components, along with robust gesture recognition algorithms, the system enhances the presenter's ability to engage with the audience and deliver dynamic presentations.</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Final Remarks:</a:t>
            </a:r>
            <a:endParaRPr lang="en-US" b="0" i="0" dirty="0">
              <a:solidFill>
                <a:srgbClr val="ECECEC"/>
              </a:solidFill>
              <a:effectLst/>
              <a:latin typeface="Söhne"/>
            </a:endParaRPr>
          </a:p>
          <a:p>
            <a:pPr algn="l"/>
            <a:r>
              <a:rPr lang="en-US" b="0" i="0" dirty="0">
                <a:solidFill>
                  <a:srgbClr val="ECECEC"/>
                </a:solidFill>
                <a:effectLst/>
                <a:latin typeface="Söhne"/>
              </a:rPr>
              <a:t>As technology continues to evolve, hand gesture-based interaction holds promise for transforming various aspects of human-computer interaction. We believe that our project contributes to this ongoing evolution by demonstrating the feasibility and effectiveness of hand gesture-based presentation systems.</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Acknowledgments:</a:t>
            </a:r>
            <a:endParaRPr lang="en-US" b="0" i="0" dirty="0">
              <a:solidFill>
                <a:srgbClr val="ECECEC"/>
              </a:solidFill>
              <a:effectLst/>
              <a:latin typeface="Söhne"/>
            </a:endParaRPr>
          </a:p>
          <a:p>
            <a:pPr algn="l"/>
            <a:r>
              <a:rPr lang="en-US" b="0" i="0" dirty="0">
                <a:solidFill>
                  <a:srgbClr val="ECECEC"/>
                </a:solidFill>
                <a:effectLst/>
                <a:latin typeface="Söhne"/>
              </a:rPr>
              <a:t>We extend our gratitude to all those who contributed to the development and success of this project.</a:t>
            </a:r>
          </a:p>
        </p:txBody>
      </p:sp>
    </p:spTree>
    <p:extLst>
      <p:ext uri="{BB962C8B-B14F-4D97-AF65-F5344CB8AC3E}">
        <p14:creationId xmlns:p14="http://schemas.microsoft.com/office/powerpoint/2010/main" val="97120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9FD3-D7AD-651E-AD77-0E08D5DD2021}"/>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646CEFFF-20BB-3E5F-A3CB-719814BCA650}"/>
              </a:ext>
            </a:extLst>
          </p:cNvPr>
          <p:cNvSpPr>
            <a:spLocks noGrp="1"/>
          </p:cNvSpPr>
          <p:nvPr>
            <p:ph type="subTitle" idx="1"/>
          </p:nvPr>
        </p:nvSpPr>
        <p:spPr>
          <a:xfrm>
            <a:off x="7876504" y="5566891"/>
            <a:ext cx="4315496" cy="977621"/>
          </a:xfrm>
        </p:spPr>
        <p:txBody>
          <a:bodyPr/>
          <a:lstStyle/>
          <a:p>
            <a:r>
              <a:rPr lang="en-IN" dirty="0"/>
              <a:t>Mudra gupta</a:t>
            </a:r>
          </a:p>
        </p:txBody>
      </p:sp>
    </p:spTree>
    <p:extLst>
      <p:ext uri="{BB962C8B-B14F-4D97-AF65-F5344CB8AC3E}">
        <p14:creationId xmlns:p14="http://schemas.microsoft.com/office/powerpoint/2010/main" val="355254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9272-66D5-E2C7-ADA6-009C50893FBA}"/>
              </a:ext>
            </a:extLst>
          </p:cNvPr>
          <p:cNvSpPr>
            <a:spLocks noGrp="1"/>
          </p:cNvSpPr>
          <p:nvPr>
            <p:ph type="title"/>
          </p:nvPr>
        </p:nvSpPr>
        <p:spPr/>
        <p:txBody>
          <a:bodyPr/>
          <a:lstStyle/>
          <a:p>
            <a:r>
              <a:rPr lang="en-IN" b="0" i="0" dirty="0">
                <a:effectLst/>
                <a:latin typeface="Söhne"/>
              </a:rPr>
              <a:t>Introduction</a:t>
            </a:r>
            <a:endParaRPr lang="en-IN" dirty="0"/>
          </a:p>
        </p:txBody>
      </p:sp>
      <p:sp>
        <p:nvSpPr>
          <p:cNvPr id="3" name="Content Placeholder 2">
            <a:extLst>
              <a:ext uri="{FF2B5EF4-FFF2-40B4-BE49-F238E27FC236}">
                <a16:creationId xmlns:a16="http://schemas.microsoft.com/office/drawing/2014/main" id="{4E72A1ED-C707-123B-8D0F-C883E700A4ED}"/>
              </a:ext>
            </a:extLst>
          </p:cNvPr>
          <p:cNvSpPr>
            <a:spLocks noGrp="1"/>
          </p:cNvSpPr>
          <p:nvPr>
            <p:ph idx="1"/>
          </p:nvPr>
        </p:nvSpPr>
        <p:spPr>
          <a:xfrm>
            <a:off x="498764" y="1669369"/>
            <a:ext cx="11194472" cy="4551323"/>
          </a:xfrm>
        </p:spPr>
        <p:txBody>
          <a:bodyPr>
            <a:normAutofit fontScale="92500" lnSpcReduction="20000"/>
          </a:bodyPr>
          <a:lstStyle/>
          <a:p>
            <a:pPr algn="l"/>
            <a:r>
              <a:rPr lang="en-US" b="1" i="0" dirty="0">
                <a:solidFill>
                  <a:srgbClr val="ECECEC"/>
                </a:solidFill>
                <a:effectLst/>
                <a:latin typeface="Söhne"/>
              </a:rPr>
              <a:t>Introduction:</a:t>
            </a:r>
            <a:endParaRPr lang="en-US" b="0" i="0" dirty="0">
              <a:solidFill>
                <a:srgbClr val="ECECEC"/>
              </a:solidFill>
              <a:effectLst/>
              <a:latin typeface="Söhne"/>
            </a:endParaRPr>
          </a:p>
          <a:p>
            <a:pPr algn="l"/>
            <a:r>
              <a:rPr lang="en-US" b="0" i="0" dirty="0">
                <a:solidFill>
                  <a:srgbClr val="ECECEC"/>
                </a:solidFill>
                <a:effectLst/>
                <a:latin typeface="Söhne"/>
              </a:rPr>
              <a:t>Welcome to the presentation on the Hand Gesture-Based Presentation System. In today's digital era, the way we interact with technology is evolving rapidly. Traditional input methods, such as keyboard and mouse, are being augmented or replaced by more intuitive and natural interfaces. One such interface is hand gesture-based interaction, which offers a seamless and engaging way to interact with devices.</a:t>
            </a:r>
          </a:p>
          <a:p>
            <a:pPr algn="l"/>
            <a:r>
              <a:rPr lang="en-US" b="1" i="0" dirty="0">
                <a:solidFill>
                  <a:srgbClr val="ECECEC"/>
                </a:solidFill>
                <a:effectLst/>
                <a:latin typeface="Söhne"/>
              </a:rPr>
              <a:t>Explanation of Hand Gesture-Based Interaction:</a:t>
            </a:r>
            <a:endParaRPr lang="en-US" b="0" i="0" dirty="0">
              <a:solidFill>
                <a:srgbClr val="ECECEC"/>
              </a:solidFill>
              <a:effectLst/>
              <a:latin typeface="Söhne"/>
            </a:endParaRPr>
          </a:p>
          <a:p>
            <a:pPr algn="l"/>
            <a:r>
              <a:rPr lang="en-US" b="0" i="0" dirty="0">
                <a:solidFill>
                  <a:srgbClr val="ECECEC"/>
                </a:solidFill>
                <a:effectLst/>
                <a:latin typeface="Söhne"/>
              </a:rPr>
              <a:t>Hand gesture-based interaction involves using hand movements and gestures to control and navigate digital interfaces. It leverages technologies like computer vision and machine learning to interpret gestures and translate them into commands or actions.</a:t>
            </a:r>
          </a:p>
          <a:p>
            <a:pPr algn="l"/>
            <a:r>
              <a:rPr lang="en-US" b="1" i="0" dirty="0">
                <a:solidFill>
                  <a:srgbClr val="ECECEC"/>
                </a:solidFill>
                <a:effectLst/>
                <a:latin typeface="Söhne"/>
              </a:rPr>
              <a:t>Importance and Relevance:</a:t>
            </a:r>
            <a:endParaRPr lang="en-US" b="0" i="0" dirty="0">
              <a:solidFill>
                <a:srgbClr val="ECECEC"/>
              </a:solidFill>
              <a:effectLst/>
              <a:latin typeface="Söhne"/>
            </a:endParaRPr>
          </a:p>
          <a:p>
            <a:pPr algn="l"/>
            <a:r>
              <a:rPr lang="en-US" b="0" i="0" dirty="0">
                <a:solidFill>
                  <a:srgbClr val="ECECEC"/>
                </a:solidFill>
                <a:effectLst/>
                <a:latin typeface="Söhne"/>
              </a:rPr>
              <a:t>This project aims to explore the potential of hand gesture-based interaction in the context of presentations. By eliminating the need for physical input devices and allowing presenters to control slides with simple gestures, it offers a more dynamic and immersive presentation experience.</a:t>
            </a:r>
          </a:p>
          <a:p>
            <a:endParaRPr lang="en-IN" dirty="0"/>
          </a:p>
        </p:txBody>
      </p:sp>
    </p:spTree>
    <p:extLst>
      <p:ext uri="{BB962C8B-B14F-4D97-AF65-F5344CB8AC3E}">
        <p14:creationId xmlns:p14="http://schemas.microsoft.com/office/powerpoint/2010/main" val="29145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00E3-77BE-3C17-2D47-8EF95184B1EF}"/>
              </a:ext>
            </a:extLst>
          </p:cNvPr>
          <p:cNvSpPr>
            <a:spLocks noGrp="1"/>
          </p:cNvSpPr>
          <p:nvPr>
            <p:ph type="title"/>
          </p:nvPr>
        </p:nvSpPr>
        <p:spPr>
          <a:xfrm>
            <a:off x="1450392" y="443345"/>
            <a:ext cx="9291215" cy="1049235"/>
          </a:xfrm>
        </p:spPr>
        <p:txBody>
          <a:bodyPr/>
          <a:lstStyle/>
          <a:p>
            <a:r>
              <a:rPr lang="en-IN" b="1" i="0" dirty="0">
                <a:effectLst/>
                <a:latin typeface="Söhne"/>
              </a:rPr>
              <a:t>Objective</a:t>
            </a:r>
            <a:endParaRPr lang="en-IN" dirty="0"/>
          </a:p>
        </p:txBody>
      </p:sp>
      <p:sp>
        <p:nvSpPr>
          <p:cNvPr id="3" name="Content Placeholder 2">
            <a:extLst>
              <a:ext uri="{FF2B5EF4-FFF2-40B4-BE49-F238E27FC236}">
                <a16:creationId xmlns:a16="http://schemas.microsoft.com/office/drawing/2014/main" id="{42B984B8-0A54-D00A-9D97-D35765DF0955}"/>
              </a:ext>
            </a:extLst>
          </p:cNvPr>
          <p:cNvSpPr>
            <a:spLocks noGrp="1"/>
          </p:cNvSpPr>
          <p:nvPr>
            <p:ph idx="1"/>
          </p:nvPr>
        </p:nvSpPr>
        <p:spPr>
          <a:xfrm>
            <a:off x="187036" y="1488869"/>
            <a:ext cx="11817926" cy="4828414"/>
          </a:xfrm>
        </p:spPr>
        <p:txBody>
          <a:bodyPr>
            <a:normAutofit fontScale="77500" lnSpcReduction="20000"/>
          </a:bodyPr>
          <a:lstStyle/>
          <a:p>
            <a:pPr algn="l"/>
            <a:r>
              <a:rPr lang="en-US" b="1" i="0" dirty="0">
                <a:solidFill>
                  <a:srgbClr val="ECECEC"/>
                </a:solidFill>
                <a:effectLst/>
                <a:latin typeface="Söhne"/>
              </a:rPr>
              <a:t>Objective:</a:t>
            </a:r>
            <a:endParaRPr lang="en-US" b="0" i="0" dirty="0">
              <a:solidFill>
                <a:srgbClr val="ECECEC"/>
              </a:solidFill>
              <a:effectLst/>
              <a:latin typeface="Söhne"/>
            </a:endParaRPr>
          </a:p>
          <a:p>
            <a:pPr algn="l"/>
            <a:r>
              <a:rPr lang="en-US" b="0" i="0" dirty="0">
                <a:solidFill>
                  <a:srgbClr val="ECECEC"/>
                </a:solidFill>
                <a:effectLst/>
                <a:latin typeface="Söhne"/>
              </a:rPr>
              <a:t>The primary objective of this project is to develop a hand gesture-based presentation system that enables presenters to control slides using intuitive hand gestures.</a:t>
            </a:r>
          </a:p>
          <a:p>
            <a:pPr algn="l"/>
            <a:endParaRPr lang="en-US" b="0" i="0" dirty="0">
              <a:solidFill>
                <a:srgbClr val="ECECEC"/>
              </a:solidFill>
              <a:effectLst/>
              <a:latin typeface="Söhne"/>
            </a:endParaRPr>
          </a:p>
          <a:p>
            <a:pPr algn="l"/>
            <a:r>
              <a:rPr lang="en-US" b="1" i="0" dirty="0">
                <a:solidFill>
                  <a:srgbClr val="ECECEC"/>
                </a:solidFill>
                <a:effectLst/>
                <a:latin typeface="Söhne"/>
              </a:rPr>
              <a:t>Specific Goals:</a:t>
            </a: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Implement a robust gesture recognition algorithm capable of accurately interpreting hand gestures.</a:t>
            </a:r>
          </a:p>
          <a:p>
            <a:pPr algn="l">
              <a:buFont typeface="+mj-lt"/>
              <a:buAutoNum type="arabicPeriod"/>
            </a:pPr>
            <a:r>
              <a:rPr lang="en-US" b="0" i="0" dirty="0">
                <a:solidFill>
                  <a:srgbClr val="ECECEC"/>
                </a:solidFill>
                <a:effectLst/>
                <a:latin typeface="Söhne"/>
              </a:rPr>
              <a:t>Integrate the gesture recognition system with popular presentation software.</a:t>
            </a:r>
          </a:p>
          <a:p>
            <a:pPr algn="l">
              <a:buFont typeface="+mj-lt"/>
              <a:buAutoNum type="arabicPeriod"/>
            </a:pPr>
            <a:r>
              <a:rPr lang="en-US" b="0" i="0" dirty="0">
                <a:solidFill>
                  <a:srgbClr val="ECECEC"/>
                </a:solidFill>
                <a:effectLst/>
                <a:latin typeface="Söhne"/>
              </a:rPr>
              <a:t>Evaluate the performance and usability of the system through user testing and feedback.</a:t>
            </a:r>
          </a:p>
          <a:p>
            <a:pPr algn="l">
              <a:buFont typeface="+mj-lt"/>
              <a:buAutoNum type="arabicPeriod"/>
            </a:pPr>
            <a:endParaRPr lang="en-US" b="0" i="0" dirty="0">
              <a:solidFill>
                <a:srgbClr val="ECECEC"/>
              </a:solidFill>
              <a:effectLst/>
              <a:latin typeface="Söhne"/>
            </a:endParaRPr>
          </a:p>
          <a:p>
            <a:pPr algn="l"/>
            <a:r>
              <a:rPr lang="en-US" b="1" i="0" dirty="0">
                <a:solidFill>
                  <a:srgbClr val="ECECEC"/>
                </a:solidFill>
                <a:effectLst/>
                <a:latin typeface="Söhne"/>
              </a:rPr>
              <a:t>Benefits and Significance:</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Enhances presenter mobility and engagement during presentations.</a:t>
            </a:r>
          </a:p>
          <a:p>
            <a:pPr algn="l">
              <a:buFont typeface="Arial" panose="020B0604020202020204" pitchFamily="34" charset="0"/>
              <a:buChar char="•"/>
            </a:pPr>
            <a:r>
              <a:rPr lang="en-US" b="0" i="0" dirty="0">
                <a:solidFill>
                  <a:srgbClr val="ECECEC"/>
                </a:solidFill>
                <a:effectLst/>
                <a:latin typeface="Söhne"/>
              </a:rPr>
              <a:t>Reduces reliance on traditional input devices, such as remote controls or keyboards.</a:t>
            </a:r>
          </a:p>
          <a:p>
            <a:pPr algn="l">
              <a:buFont typeface="Arial" panose="020B0604020202020204" pitchFamily="34" charset="0"/>
              <a:buChar char="•"/>
            </a:pPr>
            <a:r>
              <a:rPr lang="en-US" b="0" i="0" dirty="0">
                <a:solidFill>
                  <a:srgbClr val="ECECEC"/>
                </a:solidFill>
                <a:effectLst/>
                <a:latin typeface="Söhne"/>
              </a:rPr>
              <a:t>Provides a more interactive and immersive presentation experience for the audience.</a:t>
            </a:r>
          </a:p>
          <a:p>
            <a:endParaRPr lang="en-IN" dirty="0"/>
          </a:p>
        </p:txBody>
      </p:sp>
    </p:spTree>
    <p:extLst>
      <p:ext uri="{BB962C8B-B14F-4D97-AF65-F5344CB8AC3E}">
        <p14:creationId xmlns:p14="http://schemas.microsoft.com/office/powerpoint/2010/main" val="235130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FD1C-9092-62EB-3EA7-D5DD8DDA6F23}"/>
              </a:ext>
            </a:extLst>
          </p:cNvPr>
          <p:cNvSpPr>
            <a:spLocks noGrp="1"/>
          </p:cNvSpPr>
          <p:nvPr>
            <p:ph type="title"/>
          </p:nvPr>
        </p:nvSpPr>
        <p:spPr>
          <a:xfrm>
            <a:off x="4007592" y="139502"/>
            <a:ext cx="4176815" cy="1049235"/>
          </a:xfrm>
        </p:spPr>
        <p:txBody>
          <a:bodyPr>
            <a:normAutofit/>
          </a:bodyPr>
          <a:lstStyle/>
          <a:p>
            <a:r>
              <a:rPr lang="en-IN" b="1" i="0" dirty="0">
                <a:effectLst/>
                <a:latin typeface="Söhne"/>
              </a:rPr>
              <a:t>Project Overview</a:t>
            </a:r>
            <a:endParaRPr lang="en-IN" dirty="0"/>
          </a:p>
        </p:txBody>
      </p:sp>
      <p:sp>
        <p:nvSpPr>
          <p:cNvPr id="12" name="Content Placeholder 11">
            <a:extLst>
              <a:ext uri="{FF2B5EF4-FFF2-40B4-BE49-F238E27FC236}">
                <a16:creationId xmlns:a16="http://schemas.microsoft.com/office/drawing/2014/main" id="{3AA94AC1-2BF0-7B69-BAB9-F6CD7588657A}"/>
              </a:ext>
            </a:extLst>
          </p:cNvPr>
          <p:cNvSpPr>
            <a:spLocks noGrp="1"/>
          </p:cNvSpPr>
          <p:nvPr>
            <p:ph idx="1"/>
          </p:nvPr>
        </p:nvSpPr>
        <p:spPr>
          <a:xfrm>
            <a:off x="110836" y="761044"/>
            <a:ext cx="6996545" cy="5431938"/>
          </a:xfrm>
        </p:spPr>
        <p:txBody>
          <a:bodyPr>
            <a:normAutofit fontScale="55000" lnSpcReduction="20000"/>
          </a:bodyPr>
          <a:lstStyle/>
          <a:p>
            <a:pPr algn="l"/>
            <a:r>
              <a:rPr lang="en-US" b="1" i="0" dirty="0">
                <a:solidFill>
                  <a:srgbClr val="ECECEC"/>
                </a:solidFill>
                <a:effectLst/>
                <a:latin typeface="Söhne"/>
              </a:rPr>
              <a:t>Overview:</a:t>
            </a:r>
            <a:endParaRPr lang="en-US" b="0" i="0" dirty="0">
              <a:solidFill>
                <a:srgbClr val="ECECEC"/>
              </a:solidFill>
              <a:effectLst/>
              <a:latin typeface="Söhne"/>
            </a:endParaRPr>
          </a:p>
          <a:p>
            <a:pPr algn="l"/>
            <a:r>
              <a:rPr lang="en-US" b="0" i="0" dirty="0">
                <a:solidFill>
                  <a:srgbClr val="ECECEC"/>
                </a:solidFill>
                <a:effectLst/>
                <a:latin typeface="Söhne"/>
              </a:rPr>
              <a:t>The hand gesture-based presentation system consists of two main components: hardware and software.</a:t>
            </a:r>
          </a:p>
          <a:p>
            <a:pPr algn="l"/>
            <a:endParaRPr lang="en-US" b="0" i="0" dirty="0">
              <a:solidFill>
                <a:srgbClr val="ECECEC"/>
              </a:solidFill>
              <a:effectLst/>
              <a:latin typeface="Söhne"/>
            </a:endParaRPr>
          </a:p>
          <a:p>
            <a:pPr algn="l"/>
            <a:r>
              <a:rPr lang="en-US" b="1" i="0" dirty="0">
                <a:solidFill>
                  <a:srgbClr val="ECECEC"/>
                </a:solidFill>
                <a:effectLst/>
                <a:latin typeface="Söhne"/>
              </a:rPr>
              <a:t>Hardware Components: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Camera: Captures video input of the presenter's hand gestures.</a:t>
            </a:r>
          </a:p>
          <a:p>
            <a:pPr algn="l">
              <a:buFont typeface="Arial" panose="020B0604020202020204" pitchFamily="34" charset="0"/>
              <a:buChar char="•"/>
            </a:pPr>
            <a:r>
              <a:rPr lang="en-US" b="0" i="0" dirty="0">
                <a:solidFill>
                  <a:srgbClr val="ECECEC"/>
                </a:solidFill>
                <a:effectLst/>
                <a:latin typeface="Söhne"/>
              </a:rPr>
              <a:t>Microcontroller (e.g., Arduino or Raspberry Pi): Processes the video input and communicates with the presentation software.</a:t>
            </a:r>
          </a:p>
          <a:p>
            <a:pPr algn="l">
              <a:buFont typeface="Arial" panose="020B0604020202020204" pitchFamily="34" charset="0"/>
              <a:buChar char="•"/>
            </a:pPr>
            <a:endParaRPr lang="en-US" b="0" i="0" dirty="0">
              <a:solidFill>
                <a:srgbClr val="ECECEC"/>
              </a:solidFill>
              <a:effectLst/>
              <a:latin typeface="Söhne"/>
            </a:endParaRPr>
          </a:p>
          <a:p>
            <a:pPr algn="l"/>
            <a:r>
              <a:rPr lang="en-US" b="1" i="0" dirty="0">
                <a:solidFill>
                  <a:srgbClr val="ECECEC"/>
                </a:solidFill>
                <a:effectLst/>
                <a:latin typeface="Söhne"/>
              </a:rPr>
              <a:t>Software Components: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Gesture recognition algorithm: Analyzes video frames to recognize and interpret hand gestures.</a:t>
            </a:r>
          </a:p>
          <a:p>
            <a:pPr algn="l">
              <a:buFont typeface="Arial" panose="020B0604020202020204" pitchFamily="34" charset="0"/>
              <a:buChar char="•"/>
            </a:pPr>
            <a:r>
              <a:rPr lang="en-US" b="0" i="0" dirty="0">
                <a:solidFill>
                  <a:srgbClr val="ECECEC"/>
                </a:solidFill>
                <a:effectLst/>
                <a:latin typeface="Söhne"/>
              </a:rPr>
              <a:t>Presentation software: Receives gesture commands from the microcontroller and controls the slide navigation accordingly.</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Workflow:</a:t>
            </a: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The camera captures the presenter's hand gestures.</a:t>
            </a:r>
          </a:p>
          <a:p>
            <a:pPr algn="l">
              <a:buFont typeface="+mj-lt"/>
              <a:buAutoNum type="arabicPeriod"/>
            </a:pPr>
            <a:r>
              <a:rPr lang="en-US" b="0" i="0" dirty="0">
                <a:solidFill>
                  <a:srgbClr val="ECECEC"/>
                </a:solidFill>
                <a:effectLst/>
                <a:latin typeface="Söhne"/>
              </a:rPr>
              <a:t>The microcontroller processes the video feed and extracts relevant hand gesture information.</a:t>
            </a:r>
          </a:p>
          <a:p>
            <a:pPr algn="l">
              <a:buFont typeface="+mj-lt"/>
              <a:buAutoNum type="arabicPeriod"/>
            </a:pPr>
            <a:r>
              <a:rPr lang="en-US" b="0" i="0" dirty="0">
                <a:solidFill>
                  <a:srgbClr val="ECECEC"/>
                </a:solidFill>
                <a:effectLst/>
                <a:latin typeface="Söhne"/>
              </a:rPr>
              <a:t>The gesture recognition algorithm interprets the gestures and sends corresponding commands to the presentation software.</a:t>
            </a:r>
          </a:p>
          <a:p>
            <a:pPr algn="l">
              <a:buFont typeface="+mj-lt"/>
              <a:buAutoNum type="arabicPeriod"/>
            </a:pPr>
            <a:r>
              <a:rPr lang="en-US" b="0" i="0" dirty="0">
                <a:solidFill>
                  <a:srgbClr val="ECECEC"/>
                </a:solidFill>
                <a:effectLst/>
                <a:latin typeface="Söhne"/>
              </a:rPr>
              <a:t>The presentation software updates the slide content based on the received commands.</a:t>
            </a:r>
          </a:p>
          <a:p>
            <a:endParaRPr lang="en-US" dirty="0"/>
          </a:p>
        </p:txBody>
      </p:sp>
      <p:pic>
        <p:nvPicPr>
          <p:cNvPr id="11" name="Picture 10">
            <a:extLst>
              <a:ext uri="{FF2B5EF4-FFF2-40B4-BE49-F238E27FC236}">
                <a16:creationId xmlns:a16="http://schemas.microsoft.com/office/drawing/2014/main" id="{9721795F-9D81-CC76-2F49-9856A2912130}"/>
              </a:ext>
            </a:extLst>
          </p:cNvPr>
          <p:cNvPicPr>
            <a:picLocks noChangeAspect="1"/>
          </p:cNvPicPr>
          <p:nvPr/>
        </p:nvPicPr>
        <p:blipFill>
          <a:blip r:embed="rId2"/>
          <a:stretch>
            <a:fillRect/>
          </a:stretch>
        </p:blipFill>
        <p:spPr>
          <a:xfrm>
            <a:off x="7375945" y="2286000"/>
            <a:ext cx="4392262" cy="3570414"/>
          </a:xfrm>
          <a:prstGeom prst="rect">
            <a:avLst/>
          </a:prstGeom>
        </p:spPr>
      </p:pic>
    </p:spTree>
    <p:extLst>
      <p:ext uri="{BB962C8B-B14F-4D97-AF65-F5344CB8AC3E}">
        <p14:creationId xmlns:p14="http://schemas.microsoft.com/office/powerpoint/2010/main" val="234461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9C75-51B2-1131-A49E-2E0390EEC544}"/>
              </a:ext>
            </a:extLst>
          </p:cNvPr>
          <p:cNvSpPr>
            <a:spLocks noGrp="1"/>
          </p:cNvSpPr>
          <p:nvPr>
            <p:ph type="title"/>
          </p:nvPr>
        </p:nvSpPr>
        <p:spPr/>
        <p:txBody>
          <a:bodyPr/>
          <a:lstStyle/>
          <a:p>
            <a:r>
              <a:rPr lang="en-IN" b="1" i="0" dirty="0">
                <a:effectLst/>
                <a:latin typeface="Söhne"/>
              </a:rPr>
              <a:t>System Components</a:t>
            </a:r>
            <a:endParaRPr lang="en-IN" dirty="0"/>
          </a:p>
        </p:txBody>
      </p:sp>
      <p:sp>
        <p:nvSpPr>
          <p:cNvPr id="3" name="Content Placeholder 2">
            <a:extLst>
              <a:ext uri="{FF2B5EF4-FFF2-40B4-BE49-F238E27FC236}">
                <a16:creationId xmlns:a16="http://schemas.microsoft.com/office/drawing/2014/main" id="{BB172091-FFF8-AFDA-0CC6-791334FD4706}"/>
              </a:ext>
            </a:extLst>
          </p:cNvPr>
          <p:cNvSpPr>
            <a:spLocks noGrp="1"/>
          </p:cNvSpPr>
          <p:nvPr>
            <p:ph idx="1"/>
          </p:nvPr>
        </p:nvSpPr>
        <p:spPr>
          <a:xfrm>
            <a:off x="602672" y="1853754"/>
            <a:ext cx="10986655" cy="4454341"/>
          </a:xfrm>
        </p:spPr>
        <p:txBody>
          <a:bodyPr>
            <a:normAutofit lnSpcReduction="10000"/>
          </a:bodyPr>
          <a:lstStyle/>
          <a:p>
            <a:pPr algn="l"/>
            <a:r>
              <a:rPr lang="en-US" b="1" i="0" dirty="0">
                <a:solidFill>
                  <a:srgbClr val="ECECEC"/>
                </a:solidFill>
                <a:effectLst/>
                <a:latin typeface="Söhne"/>
              </a:rPr>
              <a:t>Hardware Components: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Camera: A high-resolution camera capable of capturing clear video input of hand gestures.</a:t>
            </a:r>
          </a:p>
          <a:p>
            <a:pPr algn="l">
              <a:buFont typeface="Arial" panose="020B0604020202020204" pitchFamily="34" charset="0"/>
              <a:buChar char="•"/>
            </a:pPr>
            <a:r>
              <a:rPr lang="en-US" b="0" i="0" dirty="0">
                <a:solidFill>
                  <a:srgbClr val="ECECEC"/>
                </a:solidFill>
                <a:effectLst/>
                <a:latin typeface="Söhne"/>
              </a:rPr>
              <a:t>Microcontroller: Responsible for interfacing with the camera, processing video data, and communicating with the presentation software.</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Software Components: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Gesture Recognition Algorithm: Utilizes computer vision techniques to detect and recognize hand gestures from the video feed.</a:t>
            </a:r>
          </a:p>
          <a:p>
            <a:pPr algn="l">
              <a:buFont typeface="Arial" panose="020B0604020202020204" pitchFamily="34" charset="0"/>
              <a:buChar char="•"/>
            </a:pPr>
            <a:r>
              <a:rPr lang="en-US" b="0" i="0" dirty="0">
                <a:solidFill>
                  <a:srgbClr val="ECECEC"/>
                </a:solidFill>
                <a:effectLst/>
                <a:latin typeface="Söhne"/>
              </a:rPr>
              <a:t>Presentation Software: Enables the control of slide navigation and content display based on the recognized gestures.</a:t>
            </a:r>
          </a:p>
          <a:p>
            <a:pPr marL="0" indent="0">
              <a:buNone/>
            </a:pPr>
            <a:endParaRPr lang="en-IN" dirty="0"/>
          </a:p>
        </p:txBody>
      </p:sp>
    </p:spTree>
    <p:extLst>
      <p:ext uri="{BB962C8B-B14F-4D97-AF65-F5344CB8AC3E}">
        <p14:creationId xmlns:p14="http://schemas.microsoft.com/office/powerpoint/2010/main" val="48362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C2B4-E233-D60E-5901-CD451BD149FD}"/>
              </a:ext>
            </a:extLst>
          </p:cNvPr>
          <p:cNvSpPr>
            <a:spLocks noGrp="1"/>
          </p:cNvSpPr>
          <p:nvPr>
            <p:ph type="title"/>
          </p:nvPr>
        </p:nvSpPr>
        <p:spPr>
          <a:xfrm>
            <a:off x="1450391" y="71128"/>
            <a:ext cx="9291215" cy="1049235"/>
          </a:xfrm>
        </p:spPr>
        <p:txBody>
          <a:bodyPr/>
          <a:lstStyle/>
          <a:p>
            <a:r>
              <a:rPr lang="en-IN" b="1" i="0" dirty="0">
                <a:effectLst/>
                <a:latin typeface="Söhne"/>
              </a:rPr>
              <a:t>Gesture Recognition Algorithm</a:t>
            </a:r>
            <a:endParaRPr lang="en-IN" dirty="0"/>
          </a:p>
        </p:txBody>
      </p:sp>
      <p:sp>
        <p:nvSpPr>
          <p:cNvPr id="3" name="Content Placeholder 2">
            <a:extLst>
              <a:ext uri="{FF2B5EF4-FFF2-40B4-BE49-F238E27FC236}">
                <a16:creationId xmlns:a16="http://schemas.microsoft.com/office/drawing/2014/main" id="{7DC4B816-F05E-7C32-5A3B-A90BAF0B541F}"/>
              </a:ext>
            </a:extLst>
          </p:cNvPr>
          <p:cNvSpPr>
            <a:spLocks noGrp="1"/>
          </p:cNvSpPr>
          <p:nvPr>
            <p:ph idx="1"/>
          </p:nvPr>
        </p:nvSpPr>
        <p:spPr>
          <a:xfrm>
            <a:off x="103909" y="1120363"/>
            <a:ext cx="11984181" cy="5141891"/>
          </a:xfrm>
        </p:spPr>
        <p:txBody>
          <a:bodyPr>
            <a:normAutofit fontScale="85000" lnSpcReduction="20000"/>
          </a:bodyPr>
          <a:lstStyle/>
          <a:p>
            <a:pPr algn="l"/>
            <a:r>
              <a:rPr lang="en-US" b="1" i="0" dirty="0">
                <a:solidFill>
                  <a:srgbClr val="ECECEC"/>
                </a:solidFill>
                <a:effectLst/>
                <a:latin typeface="Söhne"/>
              </a:rPr>
              <a:t>Algorithm Overview:</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Utilizes machine learning algorithms to train a model for gesture recognition.</a:t>
            </a:r>
          </a:p>
          <a:p>
            <a:pPr algn="l">
              <a:buFont typeface="Arial" panose="020B0604020202020204" pitchFamily="34" charset="0"/>
              <a:buChar char="•"/>
            </a:pPr>
            <a:r>
              <a:rPr lang="en-US" b="0" i="0" dirty="0">
                <a:solidFill>
                  <a:srgbClr val="ECECEC"/>
                </a:solidFill>
                <a:effectLst/>
                <a:latin typeface="Söhne"/>
              </a:rPr>
              <a:t>Involves preprocessing of video frames to extract relevant hand gesture features.</a:t>
            </a:r>
          </a:p>
          <a:p>
            <a:pPr algn="l">
              <a:buFont typeface="Arial" panose="020B0604020202020204" pitchFamily="34" charset="0"/>
              <a:buChar char="•"/>
            </a:pPr>
            <a:r>
              <a:rPr lang="en-US" b="0" i="0" dirty="0">
                <a:solidFill>
                  <a:srgbClr val="ECECEC"/>
                </a:solidFill>
                <a:effectLst/>
                <a:latin typeface="Söhne"/>
              </a:rPr>
              <a:t>Employs classification techniques to categorize detected gestures and map them to predefined commands.</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Techniques Used:</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Convolutional Neural Networks (CNNs) for feature extraction.</a:t>
            </a:r>
          </a:p>
          <a:p>
            <a:pPr algn="l">
              <a:buFont typeface="Arial" panose="020B0604020202020204" pitchFamily="34" charset="0"/>
              <a:buChar char="•"/>
            </a:pPr>
            <a:r>
              <a:rPr lang="en-US" b="0" i="0" dirty="0">
                <a:solidFill>
                  <a:srgbClr val="ECECEC"/>
                </a:solidFill>
                <a:effectLst/>
                <a:latin typeface="Söhne"/>
              </a:rPr>
              <a:t>Support Vector Machines (SVMs) or Decision Trees for classification.</a:t>
            </a:r>
          </a:p>
          <a:p>
            <a:pPr algn="l">
              <a:buFont typeface="Arial" panose="020B0604020202020204" pitchFamily="34" charset="0"/>
              <a:buChar char="•"/>
            </a:pPr>
            <a:r>
              <a:rPr lang="en-US" b="0" i="0" dirty="0">
                <a:solidFill>
                  <a:srgbClr val="ECECEC"/>
                </a:solidFill>
                <a:effectLst/>
                <a:latin typeface="Söhne"/>
              </a:rPr>
              <a:t>OpenCV library for image processing and gesture detection.</a:t>
            </a:r>
          </a:p>
          <a:p>
            <a:pPr marL="0" indent="0" algn="l">
              <a:buNone/>
            </a:pPr>
            <a:endParaRPr lang="en-US" b="0" i="0" dirty="0">
              <a:solidFill>
                <a:srgbClr val="ECECEC"/>
              </a:solidFill>
              <a:effectLst/>
              <a:latin typeface="Söhne"/>
            </a:endParaRPr>
          </a:p>
          <a:p>
            <a:pPr algn="l"/>
            <a:r>
              <a:rPr lang="en-US" b="1" i="0" dirty="0">
                <a:solidFill>
                  <a:srgbClr val="ECECEC"/>
                </a:solidFill>
                <a:effectLst/>
                <a:latin typeface="Söhne"/>
              </a:rPr>
              <a:t>Accuracy and Efficiency:</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Strive for high accuracy in gesture recognition to ensure reliable system performance.</a:t>
            </a:r>
          </a:p>
          <a:p>
            <a:pPr algn="l">
              <a:buFont typeface="Arial" panose="020B0604020202020204" pitchFamily="34" charset="0"/>
              <a:buChar char="•"/>
            </a:pPr>
            <a:r>
              <a:rPr lang="en-US" b="0" i="0" dirty="0">
                <a:solidFill>
                  <a:srgbClr val="ECECEC"/>
                </a:solidFill>
                <a:effectLst/>
                <a:latin typeface="Söhne"/>
              </a:rPr>
              <a:t>Optimize the algorithm for real-time processing to minimize latency and improve responsiveness.</a:t>
            </a:r>
          </a:p>
          <a:p>
            <a:pPr marL="0" indent="0">
              <a:buNone/>
            </a:pPr>
            <a:endParaRPr lang="en-IN" dirty="0"/>
          </a:p>
        </p:txBody>
      </p:sp>
    </p:spTree>
    <p:extLst>
      <p:ext uri="{BB962C8B-B14F-4D97-AF65-F5344CB8AC3E}">
        <p14:creationId xmlns:p14="http://schemas.microsoft.com/office/powerpoint/2010/main" val="38081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B86F75C-0B0D-0EA2-07CE-A35FC6B11DDF}"/>
              </a:ext>
            </a:extLst>
          </p:cNvPr>
          <p:cNvPicPr>
            <a:picLocks noChangeAspect="1"/>
          </p:cNvPicPr>
          <p:nvPr/>
        </p:nvPicPr>
        <p:blipFill rotWithShape="1">
          <a:blip r:embed="rId2">
            <a:alphaModFix amt="50000"/>
            <a:grayscl/>
          </a:blip>
          <a:srcRect l="5780"/>
          <a:stretch/>
        </p:blipFill>
        <p:spPr>
          <a:xfrm>
            <a:off x="305" y="10"/>
            <a:ext cx="12191695" cy="6857990"/>
          </a:xfrm>
          <a:prstGeom prst="rect">
            <a:avLst/>
          </a:prstGeom>
        </p:spPr>
      </p:pic>
      <p:sp>
        <p:nvSpPr>
          <p:cNvPr id="1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6" name="Rectangle 1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4E3F842-6FA0-38BE-4359-37807C4865C3}"/>
              </a:ext>
            </a:extLst>
          </p:cNvPr>
          <p:cNvSpPr>
            <a:spLocks noGrp="1"/>
          </p:cNvSpPr>
          <p:nvPr>
            <p:ph type="title"/>
          </p:nvPr>
        </p:nvSpPr>
        <p:spPr>
          <a:xfrm>
            <a:off x="0" y="648929"/>
            <a:ext cx="4323321" cy="5928851"/>
          </a:xfrm>
        </p:spPr>
        <p:txBody>
          <a:bodyPr anchor="ctr">
            <a:normAutofit/>
          </a:bodyPr>
          <a:lstStyle/>
          <a:p>
            <a:r>
              <a:rPr lang="en-IN" sz="4000" b="1" i="0" dirty="0">
                <a:effectLst/>
                <a:latin typeface="Söhne"/>
              </a:rPr>
              <a:t>Gesture Library</a:t>
            </a:r>
            <a:endParaRPr lang="en-IN" sz="4000" dirty="0"/>
          </a:p>
        </p:txBody>
      </p:sp>
      <p:cxnSp>
        <p:nvCxnSpPr>
          <p:cNvPr id="18" name="Straight Connector 1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9CAC83-54F2-2B53-697C-EC7288576B66}"/>
              </a:ext>
            </a:extLst>
          </p:cNvPr>
          <p:cNvSpPr>
            <a:spLocks noGrp="1"/>
          </p:cNvSpPr>
          <p:nvPr>
            <p:ph idx="1"/>
          </p:nvPr>
        </p:nvSpPr>
        <p:spPr>
          <a:xfrm>
            <a:off x="4976636" y="540919"/>
            <a:ext cx="7028550" cy="5776159"/>
          </a:xfrm>
        </p:spPr>
        <p:txBody>
          <a:bodyPr anchor="ctr">
            <a:normAutofit/>
          </a:bodyPr>
          <a:lstStyle/>
          <a:p>
            <a:pPr>
              <a:lnSpc>
                <a:spcPct val="110000"/>
              </a:lnSpc>
            </a:pPr>
            <a:r>
              <a:rPr lang="en-US" b="1" i="0" dirty="0">
                <a:effectLst/>
                <a:latin typeface="Söhne"/>
              </a:rPr>
              <a:t>Supported Gestures:</a:t>
            </a:r>
            <a:endParaRPr lang="en-US" b="0" i="0" dirty="0">
              <a:effectLst/>
              <a:latin typeface="Söhne"/>
            </a:endParaRPr>
          </a:p>
          <a:p>
            <a:pPr>
              <a:lnSpc>
                <a:spcPct val="110000"/>
              </a:lnSpc>
              <a:buFont typeface="Arial" panose="020B0604020202020204" pitchFamily="34" charset="0"/>
              <a:buChar char="•"/>
            </a:pPr>
            <a:r>
              <a:rPr lang="en-US" b="0" i="0" dirty="0">
                <a:effectLst/>
                <a:latin typeface="Söhne"/>
              </a:rPr>
              <a:t>Next slide: Forward swipe gesture.</a:t>
            </a:r>
          </a:p>
          <a:p>
            <a:pPr>
              <a:lnSpc>
                <a:spcPct val="110000"/>
              </a:lnSpc>
              <a:buFont typeface="Arial" panose="020B0604020202020204" pitchFamily="34" charset="0"/>
              <a:buChar char="•"/>
            </a:pPr>
            <a:r>
              <a:rPr lang="en-US" b="0" i="0" dirty="0">
                <a:effectLst/>
                <a:latin typeface="Söhne"/>
              </a:rPr>
              <a:t>Previous slide: Backward swipe gesture.</a:t>
            </a:r>
          </a:p>
          <a:p>
            <a:pPr>
              <a:lnSpc>
                <a:spcPct val="110000"/>
              </a:lnSpc>
              <a:buFont typeface="Arial" panose="020B0604020202020204" pitchFamily="34" charset="0"/>
              <a:buChar char="•"/>
            </a:pPr>
            <a:r>
              <a:rPr lang="en-US" b="0" i="0" dirty="0">
                <a:effectLst/>
                <a:latin typeface="Söhne"/>
              </a:rPr>
              <a:t>Pause/Resume: Palm gesture.</a:t>
            </a:r>
          </a:p>
          <a:p>
            <a:pPr>
              <a:lnSpc>
                <a:spcPct val="110000"/>
              </a:lnSpc>
              <a:buFont typeface="Arial" panose="020B0604020202020204" pitchFamily="34" charset="0"/>
              <a:buChar char="•"/>
            </a:pPr>
            <a:r>
              <a:rPr lang="en-US" b="0" i="0" dirty="0">
                <a:effectLst/>
                <a:latin typeface="Söhne"/>
              </a:rPr>
              <a:t>Zoom In/Out: Pinch or spread gesture.</a:t>
            </a:r>
          </a:p>
          <a:p>
            <a:pPr marL="0" indent="0">
              <a:lnSpc>
                <a:spcPct val="110000"/>
              </a:lnSpc>
              <a:buNone/>
            </a:pPr>
            <a:endParaRPr lang="en-US" b="0" i="0" dirty="0">
              <a:effectLst/>
              <a:latin typeface="Söhne"/>
            </a:endParaRPr>
          </a:p>
          <a:p>
            <a:pPr>
              <a:lnSpc>
                <a:spcPct val="110000"/>
              </a:lnSpc>
            </a:pPr>
            <a:r>
              <a:rPr lang="en-US" b="1" i="0" dirty="0">
                <a:effectLst/>
                <a:latin typeface="Söhne"/>
              </a:rPr>
              <a:t>Mapping Gestures to Actions:</a:t>
            </a:r>
            <a:endParaRPr lang="en-US" b="0" i="0" dirty="0">
              <a:effectLst/>
              <a:latin typeface="Söhne"/>
            </a:endParaRPr>
          </a:p>
          <a:p>
            <a:pPr>
              <a:lnSpc>
                <a:spcPct val="110000"/>
              </a:lnSpc>
              <a:buFont typeface="Arial" panose="020B0604020202020204" pitchFamily="34" charset="0"/>
              <a:buChar char="•"/>
            </a:pPr>
            <a:r>
              <a:rPr lang="en-US" b="0" i="0" dirty="0">
                <a:effectLst/>
                <a:latin typeface="Söhne"/>
              </a:rPr>
              <a:t>Each gesture is mapped to a specific action or command within the presentation software.</a:t>
            </a:r>
          </a:p>
          <a:p>
            <a:pPr>
              <a:lnSpc>
                <a:spcPct val="110000"/>
              </a:lnSpc>
              <a:buFont typeface="Arial" panose="020B0604020202020204" pitchFamily="34" charset="0"/>
              <a:buChar char="•"/>
            </a:pPr>
            <a:r>
              <a:rPr lang="en-US" b="0" i="0" dirty="0">
                <a:effectLst/>
                <a:latin typeface="Söhne"/>
              </a:rPr>
              <a:t>Gesture recognition algorithm translates detected gestures into corresponding commands for slide navigation and control.</a:t>
            </a:r>
          </a:p>
          <a:p>
            <a:pPr>
              <a:lnSpc>
                <a:spcPct val="110000"/>
              </a:lnSpc>
            </a:pPr>
            <a:endParaRPr lang="en-IN" dirty="0"/>
          </a:p>
        </p:txBody>
      </p:sp>
      <p:sp>
        <p:nvSpPr>
          <p:cNvPr id="2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62458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3CF6-6D3A-92F8-5254-AE7DC8DC6D33}"/>
              </a:ext>
            </a:extLst>
          </p:cNvPr>
          <p:cNvSpPr>
            <a:spLocks noGrp="1"/>
          </p:cNvSpPr>
          <p:nvPr>
            <p:ph type="title"/>
          </p:nvPr>
        </p:nvSpPr>
        <p:spPr>
          <a:xfrm>
            <a:off x="1450392" y="168110"/>
            <a:ext cx="9291215" cy="1049235"/>
          </a:xfrm>
        </p:spPr>
        <p:txBody>
          <a:bodyPr/>
          <a:lstStyle/>
          <a:p>
            <a:r>
              <a:rPr lang="en-IN" b="1" i="0" dirty="0">
                <a:effectLst/>
                <a:latin typeface="Söhne"/>
              </a:rPr>
              <a:t>Implementation</a:t>
            </a:r>
            <a:endParaRPr lang="en-IN" dirty="0"/>
          </a:p>
        </p:txBody>
      </p:sp>
      <p:sp>
        <p:nvSpPr>
          <p:cNvPr id="3" name="Content Placeholder 2">
            <a:extLst>
              <a:ext uri="{FF2B5EF4-FFF2-40B4-BE49-F238E27FC236}">
                <a16:creationId xmlns:a16="http://schemas.microsoft.com/office/drawing/2014/main" id="{E1F97BA4-EAE3-386F-5355-759EA2947E2C}"/>
              </a:ext>
            </a:extLst>
          </p:cNvPr>
          <p:cNvSpPr>
            <a:spLocks noGrp="1"/>
          </p:cNvSpPr>
          <p:nvPr>
            <p:ph idx="1"/>
          </p:nvPr>
        </p:nvSpPr>
        <p:spPr>
          <a:xfrm>
            <a:off x="665019" y="1217345"/>
            <a:ext cx="11055926" cy="4932218"/>
          </a:xfrm>
        </p:spPr>
        <p:txBody>
          <a:bodyPr>
            <a:normAutofit/>
          </a:bodyPr>
          <a:lstStyle/>
          <a:p>
            <a:pPr algn="l"/>
            <a:r>
              <a:rPr lang="en-US" b="1" i="0" dirty="0">
                <a:solidFill>
                  <a:srgbClr val="ECECEC"/>
                </a:solidFill>
                <a:effectLst/>
                <a:latin typeface="Söhne"/>
              </a:rPr>
              <a:t>Implementation Process:</a:t>
            </a: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Hardware Setup: Connect camera and microcontroller to the presentation device (e.g., laptop).</a:t>
            </a:r>
          </a:p>
          <a:p>
            <a:pPr algn="l">
              <a:buFont typeface="+mj-lt"/>
              <a:buAutoNum type="arabicPeriod"/>
            </a:pPr>
            <a:r>
              <a:rPr lang="en-US" b="0" i="0" dirty="0">
                <a:solidFill>
                  <a:srgbClr val="ECECEC"/>
                </a:solidFill>
                <a:effectLst/>
                <a:latin typeface="Söhne"/>
              </a:rPr>
              <a:t>Software Development: Implement gesture recognition algorithm and integrate with presentation software.</a:t>
            </a:r>
          </a:p>
          <a:p>
            <a:pPr algn="l">
              <a:buFont typeface="+mj-lt"/>
              <a:buAutoNum type="arabicPeriod"/>
            </a:pPr>
            <a:r>
              <a:rPr lang="en-US" b="0" i="0" dirty="0">
                <a:solidFill>
                  <a:srgbClr val="ECECEC"/>
                </a:solidFill>
                <a:effectLst/>
                <a:latin typeface="Söhne"/>
              </a:rPr>
              <a:t>Testing and Calibration: Calibrate the system for optimal gesture detection and accuracy.</a:t>
            </a:r>
          </a:p>
          <a:p>
            <a:pPr algn="l">
              <a:buFont typeface="+mj-lt"/>
              <a:buAutoNum type="arabicPeriod"/>
            </a:pPr>
            <a:r>
              <a:rPr lang="en-US" b="0" i="0" dirty="0">
                <a:solidFill>
                  <a:srgbClr val="ECECEC"/>
                </a:solidFill>
                <a:effectLst/>
                <a:latin typeface="Söhne"/>
              </a:rPr>
              <a:t>Iterative Refinement: Fine-tune the system based on user feedback and testing results.</a:t>
            </a:r>
          </a:p>
          <a:p>
            <a:pPr algn="l"/>
            <a:r>
              <a:rPr lang="en-US" b="1" i="0" dirty="0">
                <a:solidFill>
                  <a:srgbClr val="ECECEC"/>
                </a:solidFill>
                <a:effectLst/>
                <a:latin typeface="Söhne"/>
              </a:rPr>
              <a:t>Challenges: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Ensuring robustness and accuracy of gesture recognition algorithm.</a:t>
            </a:r>
          </a:p>
          <a:p>
            <a:pPr algn="l">
              <a:buFont typeface="Arial" panose="020B0604020202020204" pitchFamily="34" charset="0"/>
              <a:buChar char="•"/>
            </a:pPr>
            <a:r>
              <a:rPr lang="en-US" b="0" i="0" dirty="0">
                <a:solidFill>
                  <a:srgbClr val="ECECEC"/>
                </a:solidFill>
                <a:effectLst/>
                <a:latin typeface="Söhne"/>
              </a:rPr>
              <a:t>Addressing latency and synchronization issues between gesture detection and slide control.</a:t>
            </a:r>
          </a:p>
          <a:p>
            <a:pPr algn="l">
              <a:buFont typeface="Arial" panose="020B0604020202020204" pitchFamily="34" charset="0"/>
              <a:buChar char="•"/>
            </a:pPr>
            <a:r>
              <a:rPr lang="en-US" b="0" i="0" dirty="0">
                <a:solidFill>
                  <a:srgbClr val="ECECEC"/>
                </a:solidFill>
                <a:effectLst/>
                <a:latin typeface="Söhne"/>
              </a:rPr>
              <a:t>Optimizing system performance for various lighting conditions and environments.</a:t>
            </a:r>
          </a:p>
          <a:p>
            <a:endParaRPr lang="en-IN" dirty="0"/>
          </a:p>
        </p:txBody>
      </p:sp>
    </p:spTree>
    <p:extLst>
      <p:ext uri="{BB962C8B-B14F-4D97-AF65-F5344CB8AC3E}">
        <p14:creationId xmlns:p14="http://schemas.microsoft.com/office/powerpoint/2010/main" val="211801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90CB-876E-3E47-9296-D41734F253CD}"/>
              </a:ext>
            </a:extLst>
          </p:cNvPr>
          <p:cNvSpPr>
            <a:spLocks noGrp="1"/>
          </p:cNvSpPr>
          <p:nvPr>
            <p:ph type="title"/>
          </p:nvPr>
        </p:nvSpPr>
        <p:spPr/>
        <p:txBody>
          <a:bodyPr/>
          <a:lstStyle/>
          <a:p>
            <a:r>
              <a:rPr lang="en-IN" b="1" i="0" dirty="0">
                <a:effectLst/>
                <a:latin typeface="Söhne"/>
              </a:rPr>
              <a:t>Results and Evaluation</a:t>
            </a:r>
            <a:endParaRPr lang="en-IN" dirty="0"/>
          </a:p>
        </p:txBody>
      </p:sp>
      <p:sp>
        <p:nvSpPr>
          <p:cNvPr id="3" name="Content Placeholder 2">
            <a:extLst>
              <a:ext uri="{FF2B5EF4-FFF2-40B4-BE49-F238E27FC236}">
                <a16:creationId xmlns:a16="http://schemas.microsoft.com/office/drawing/2014/main" id="{19E71D39-9F37-519D-21F4-D763FEB6F4E8}"/>
              </a:ext>
            </a:extLst>
          </p:cNvPr>
          <p:cNvSpPr>
            <a:spLocks noGrp="1"/>
          </p:cNvSpPr>
          <p:nvPr>
            <p:ph idx="1"/>
          </p:nvPr>
        </p:nvSpPr>
        <p:spPr>
          <a:xfrm>
            <a:off x="346365" y="2015732"/>
            <a:ext cx="11249890" cy="4260377"/>
          </a:xfrm>
        </p:spPr>
        <p:txBody>
          <a:bodyPr>
            <a:normAutofit fontScale="92500" lnSpcReduction="20000"/>
          </a:bodyPr>
          <a:lstStyle/>
          <a:p>
            <a:pPr algn="l"/>
            <a:r>
              <a:rPr lang="en-US" b="1" i="0" dirty="0">
                <a:solidFill>
                  <a:srgbClr val="ECECEC"/>
                </a:solidFill>
                <a:effectLst/>
                <a:latin typeface="Söhne"/>
              </a:rPr>
              <a:t>Evaluation Metrics: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Accuracy: Percentage of correctly recognized gestures.</a:t>
            </a:r>
          </a:p>
          <a:p>
            <a:pPr algn="l">
              <a:buFont typeface="Arial" panose="020B0604020202020204" pitchFamily="34" charset="0"/>
              <a:buChar char="•"/>
            </a:pPr>
            <a:r>
              <a:rPr lang="en-US" b="0" i="0" dirty="0">
                <a:solidFill>
                  <a:srgbClr val="ECECEC"/>
                </a:solidFill>
                <a:effectLst/>
                <a:latin typeface="Söhne"/>
              </a:rPr>
              <a:t>Latency: Response time between gesture input and slide action.</a:t>
            </a:r>
          </a:p>
          <a:p>
            <a:pPr algn="l">
              <a:buFont typeface="Arial" panose="020B0604020202020204" pitchFamily="34" charset="0"/>
              <a:buChar char="•"/>
            </a:pPr>
            <a:r>
              <a:rPr lang="en-US" b="0" i="0" dirty="0">
                <a:solidFill>
                  <a:srgbClr val="ECECEC"/>
                </a:solidFill>
                <a:effectLst/>
                <a:latin typeface="Söhne"/>
              </a:rPr>
              <a:t>User Satisfaction: Feedback from users regarding system usability and performance.</a:t>
            </a:r>
          </a:p>
          <a:p>
            <a:pPr algn="l">
              <a:buFont typeface="Arial" panose="020B0604020202020204" pitchFamily="34" charset="0"/>
              <a:buChar char="•"/>
            </a:pPr>
            <a:endParaRPr lang="en-US" b="0" i="0" dirty="0">
              <a:solidFill>
                <a:srgbClr val="ECECEC"/>
              </a:solidFill>
              <a:effectLst/>
              <a:latin typeface="Söhne"/>
            </a:endParaRPr>
          </a:p>
          <a:p>
            <a:pPr algn="l"/>
            <a:r>
              <a:rPr lang="en-US" b="1" i="0" dirty="0">
                <a:solidFill>
                  <a:srgbClr val="ECECEC"/>
                </a:solidFill>
                <a:effectLst/>
                <a:latin typeface="Söhne"/>
              </a:rPr>
              <a:t>Results: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Achieved an accuracy rate of X% in gesture recognition.</a:t>
            </a:r>
          </a:p>
          <a:p>
            <a:pPr algn="l">
              <a:buFont typeface="Arial" panose="020B0604020202020204" pitchFamily="34" charset="0"/>
              <a:buChar char="•"/>
            </a:pPr>
            <a:r>
              <a:rPr lang="en-US" b="0" i="0" dirty="0">
                <a:solidFill>
                  <a:srgbClr val="ECECEC"/>
                </a:solidFill>
                <a:effectLst/>
                <a:latin typeface="Söhne"/>
              </a:rPr>
              <a:t>Average latency of Y milliseconds for slide navigation commands.</a:t>
            </a:r>
          </a:p>
          <a:p>
            <a:pPr algn="l">
              <a:buFont typeface="Arial" panose="020B0604020202020204" pitchFamily="34" charset="0"/>
              <a:buChar char="•"/>
            </a:pPr>
            <a:r>
              <a:rPr lang="en-US" b="0" i="0" dirty="0">
                <a:solidFill>
                  <a:srgbClr val="ECECEC"/>
                </a:solidFill>
                <a:effectLst/>
                <a:latin typeface="Söhne"/>
              </a:rPr>
              <a:t>Positive user feedback indicating improved engagement and interactivity during presentations.</a:t>
            </a:r>
            <a:br>
              <a:rPr lang="en-US" dirty="0"/>
            </a:br>
            <a:endParaRPr lang="en-IN" dirty="0"/>
          </a:p>
        </p:txBody>
      </p:sp>
    </p:spTree>
    <p:extLst>
      <p:ext uri="{BB962C8B-B14F-4D97-AF65-F5344CB8AC3E}">
        <p14:creationId xmlns:p14="http://schemas.microsoft.com/office/powerpoint/2010/main" val="684131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125</TotalTime>
  <Words>1106</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Rockwell</vt:lpstr>
      <vt:lpstr>Söhne</vt:lpstr>
      <vt:lpstr>Gallery</vt:lpstr>
      <vt:lpstr>Hand Gesture based presentation</vt:lpstr>
      <vt:lpstr>Introduction</vt:lpstr>
      <vt:lpstr>Objective</vt:lpstr>
      <vt:lpstr>Project Overview</vt:lpstr>
      <vt:lpstr>System Components</vt:lpstr>
      <vt:lpstr>Gesture Recognition Algorithm</vt:lpstr>
      <vt:lpstr>Gesture Library</vt:lpstr>
      <vt:lpstr>Implementation</vt:lpstr>
      <vt:lpstr>Results and Evaluation</vt:lpstr>
      <vt:lpstr>Applications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based presentation</dc:title>
  <dc:creator>Mudra Gupta</dc:creator>
  <cp:lastModifiedBy>Mudra Gupta</cp:lastModifiedBy>
  <cp:revision>1</cp:revision>
  <dcterms:created xsi:type="dcterms:W3CDTF">2024-03-17T11:38:05Z</dcterms:created>
  <dcterms:modified xsi:type="dcterms:W3CDTF">2024-03-17T13:44:05Z</dcterms:modified>
</cp:coreProperties>
</file>