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7" r:id="rId4"/>
    <p:sldId id="270" r:id="rId5"/>
    <p:sldId id="263" r:id="rId6"/>
    <p:sldId id="272" r:id="rId7"/>
    <p:sldId id="271" r:id="rId8"/>
    <p:sldId id="257" r:id="rId9"/>
    <p:sldId id="264" r:id="rId10"/>
    <p:sldId id="273" r:id="rId11"/>
    <p:sldId id="274" r:id="rId12"/>
    <p:sldId id="275" r:id="rId13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22" autoAdjust="0"/>
  </p:normalViewPr>
  <p:slideViewPr>
    <p:cSldViewPr>
      <p:cViewPr>
        <p:scale>
          <a:sx n="120" d="100"/>
          <a:sy n="120" d="100"/>
        </p:scale>
        <p:origin x="-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data can be categorized into</a:t>
            </a:r>
            <a:r>
              <a:rPr lang="en-CA" baseline="0" dirty="0" smtClean="0"/>
              <a:t> two type:</a:t>
            </a:r>
          </a:p>
          <a:p>
            <a:pPr marL="230772" indent="-230772">
              <a:buFont typeface="+mj-lt"/>
              <a:buAutoNum type="arabicPeriod"/>
            </a:pPr>
            <a:r>
              <a:rPr lang="en-CA" baseline="0" dirty="0" smtClean="0"/>
              <a:t>Reference:</a:t>
            </a:r>
            <a:br>
              <a:rPr lang="en-CA" baseline="0" dirty="0" smtClean="0"/>
            </a:br>
            <a:r>
              <a:rPr lang="en-CA" baseline="0" dirty="0" smtClean="0"/>
              <a:t>Variable contains a reference (or pointer) to the actual value</a:t>
            </a:r>
            <a:br>
              <a:rPr lang="en-CA" baseline="0" dirty="0" smtClean="0"/>
            </a:br>
            <a:r>
              <a:rPr lang="en-CA" baseline="0" dirty="0" smtClean="0"/>
              <a:t>=&gt; Two may refer to the same value</a:t>
            </a:r>
            <a:br>
              <a:rPr lang="en-CA" baseline="0" dirty="0" smtClean="0"/>
            </a:br>
            <a:r>
              <a:rPr lang="en-CA" baseline="0" dirty="0" smtClean="0"/>
              <a:t>Allocated on the heap.</a:t>
            </a:r>
          </a:p>
          <a:p>
            <a:pPr marL="230772" indent="-230772">
              <a:buFont typeface="+mj-lt"/>
              <a:buAutoNum type="arabicPeriod"/>
            </a:pPr>
            <a:r>
              <a:rPr lang="en-CA" baseline="0" dirty="0" smtClean="0"/>
              <a:t>Value:</a:t>
            </a:r>
            <a:br>
              <a:rPr lang="en-CA" baseline="0" dirty="0" smtClean="0"/>
            </a:br>
            <a:r>
              <a:rPr lang="en-CA" baseline="0" dirty="0" smtClean="0"/>
              <a:t>Variables contains the actual values</a:t>
            </a:r>
            <a:br>
              <a:rPr lang="en-CA" baseline="0" dirty="0" smtClean="0"/>
            </a:br>
            <a:r>
              <a:rPr lang="en-CA" baseline="0" dirty="0" smtClean="0"/>
              <a:t>Stored on the stack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struct</a:t>
            </a:r>
            <a:r>
              <a:rPr lang="en-CA" dirty="0" smtClean="0"/>
              <a:t> are almost</a:t>
            </a:r>
            <a:r>
              <a:rPr lang="en-CA" baseline="0" dirty="0" smtClean="0"/>
              <a:t> like class types except they are value types and do not support inheritance</a:t>
            </a:r>
          </a:p>
          <a:p>
            <a:endParaRPr lang="en-CA" baseline="0" dirty="0" smtClean="0"/>
          </a:p>
          <a:p>
            <a:r>
              <a:rPr lang="en-US" dirty="0"/>
              <a:t>There are five user-definable types: class types, </a:t>
            </a:r>
            <a:r>
              <a:rPr lang="en-US" dirty="0" err="1"/>
              <a:t>struct</a:t>
            </a:r>
            <a:r>
              <a:rPr lang="en-US" dirty="0"/>
              <a:t> types, interface types, </a:t>
            </a:r>
            <a:r>
              <a:rPr lang="en-US" dirty="0" err="1"/>
              <a:t>enum</a:t>
            </a:r>
            <a:r>
              <a:rPr lang="en-US" dirty="0"/>
              <a:t> types, and delegate types.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</a:t>
            </a:r>
            <a:r>
              <a:rPr lang="en-CA" baseline="0" dirty="0" smtClean="0"/>
              <a:t> are twelve numeric types:</a:t>
            </a:r>
          </a:p>
          <a:p>
            <a:r>
              <a:rPr lang="en-CA" baseline="0" dirty="0" smtClean="0"/>
              <a:t>8bits</a:t>
            </a:r>
          </a:p>
          <a:p>
            <a:r>
              <a:rPr lang="en-CA" baseline="0" dirty="0" err="1" smtClean="0"/>
              <a:t>sbyte</a:t>
            </a:r>
            <a:r>
              <a:rPr lang="en-CA" baseline="0" dirty="0" smtClean="0"/>
              <a:t>, byte</a:t>
            </a:r>
          </a:p>
          <a:p>
            <a:endParaRPr lang="en-CA" baseline="0" dirty="0" smtClean="0"/>
          </a:p>
          <a:p>
            <a:r>
              <a:rPr lang="en-CA" baseline="0" dirty="0" smtClean="0"/>
              <a:t>16bits</a:t>
            </a:r>
          </a:p>
          <a:p>
            <a:r>
              <a:rPr lang="en-CA" baseline="0" dirty="0" smtClean="0"/>
              <a:t>short, </a:t>
            </a:r>
            <a:r>
              <a:rPr lang="en-CA" baseline="0" dirty="0" err="1" smtClean="0"/>
              <a:t>ushort</a:t>
            </a:r>
            <a:endParaRPr lang="en-CA" baseline="0" dirty="0" smtClean="0"/>
          </a:p>
          <a:p>
            <a:endParaRPr lang="en-CA" baseline="0" dirty="0" smtClean="0"/>
          </a:p>
          <a:p>
            <a:r>
              <a:rPr lang="en-CA" baseline="0" dirty="0" smtClean="0"/>
              <a:t>32bits</a:t>
            </a:r>
          </a:p>
          <a:p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uint</a:t>
            </a:r>
            <a:endParaRPr lang="en-CA" baseline="0" dirty="0" smtClean="0"/>
          </a:p>
          <a:p>
            <a:r>
              <a:rPr lang="en-CA" baseline="0" dirty="0" smtClean="0"/>
              <a:t>float</a:t>
            </a:r>
          </a:p>
          <a:p>
            <a:endParaRPr lang="en-CA" baseline="0" dirty="0" smtClean="0"/>
          </a:p>
          <a:p>
            <a:r>
              <a:rPr lang="en-CA" baseline="0" dirty="0" smtClean="0"/>
              <a:t>64bits</a:t>
            </a:r>
          </a:p>
          <a:p>
            <a:r>
              <a:rPr lang="en-CA" baseline="0" dirty="0" smtClean="0"/>
              <a:t>long</a:t>
            </a:r>
          </a:p>
          <a:p>
            <a:r>
              <a:rPr lang="en-CA" baseline="0" dirty="0" smtClean="0"/>
              <a:t>double</a:t>
            </a:r>
          </a:p>
          <a:p>
            <a:endParaRPr lang="en-CA" baseline="0" dirty="0" smtClean="0"/>
          </a:p>
          <a:p>
            <a:r>
              <a:rPr lang="en-CA" baseline="0" dirty="0" smtClean="0"/>
              <a:t>128bits</a:t>
            </a:r>
          </a:p>
          <a:p>
            <a:r>
              <a:rPr lang="en-CA" baseline="0" dirty="0" smtClean="0"/>
              <a:t>decimal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Object class it the</a:t>
            </a:r>
            <a:r>
              <a:rPr lang="en-CA" baseline="0" dirty="0" smtClean="0"/>
              <a:t> parent class of all classes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Variables are allocated and freed automatically!!!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43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B82-F629-46CD-95D8-9F2DB09A2221}" type="datetime1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898-33A7-410C-AB64-948B7D67789A}" type="datetime1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BB4-EAF6-4199-9398-6898F8E6F6A1}" type="datetime1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108-FED5-482F-AD8B-8A8198B8C4D9}" type="datetime1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9928-CB9C-4BFF-B87F-16A46BE72E41}" type="datetime1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716-D57E-4E2C-80F3-D294A0BE5C07}" type="datetime1">
              <a:rPr lang="en-CA" smtClean="0"/>
              <a:t>05/06/2014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1E6-3D61-458B-AD48-A1B8157CF6CF}" type="datetime1">
              <a:rPr lang="en-CA" smtClean="0"/>
              <a:t>05/06/2014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263-FCC6-452C-BAA5-B83076AC73F1}" type="datetime1">
              <a:rPr lang="en-CA" smtClean="0"/>
              <a:t>05/06/2014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6D2-5D65-4936-B94E-88278C405C5C}" type="datetime1">
              <a:rPr lang="en-CA" smtClean="0"/>
              <a:t>05/06/2014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DA6-C242-459C-ACAF-9DC4191BADAC}" type="datetime1">
              <a:rPr lang="en-CA" smtClean="0"/>
              <a:t>05/06/2014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8E5-6B07-42FE-AA67-BEE390C87949}" type="datetime1">
              <a:rPr lang="en-CA" smtClean="0"/>
              <a:t>05/06/2014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E00-13BF-48FC-8D55-BD823AEA362D}" type="datetime1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Classes: Types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Summer 2015</a:t>
            </a:r>
            <a:br>
              <a:rPr lang="en-CA" dirty="0" smtClean="0"/>
            </a:br>
            <a:r>
              <a:rPr lang="en-CA" dirty="0" smtClean="0"/>
              <a:t>Narendra Pershad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is the scope of this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following slides can be safely ignore because it is not a part of this course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55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Special region of the computer’s memory</a:t>
            </a:r>
          </a:p>
          <a:p>
            <a:r>
              <a:rPr lang="en-CA" dirty="0" smtClean="0"/>
              <a:t>Stores temporary variables created by each method</a:t>
            </a:r>
          </a:p>
          <a:p>
            <a:r>
              <a:rPr lang="en-CA" dirty="0" smtClean="0"/>
              <a:t>FILO-first in last out</a:t>
            </a:r>
          </a:p>
          <a:p>
            <a:r>
              <a:rPr lang="en-CA" dirty="0" smtClean="0"/>
              <a:t>Every time a method declares a new variable, it is pushed onto the stack</a:t>
            </a:r>
          </a:p>
          <a:p>
            <a:r>
              <a:rPr lang="en-CA" dirty="0" smtClean="0"/>
              <a:t>Every time a method exits all the stack variables are popped (freed)</a:t>
            </a:r>
          </a:p>
          <a:p>
            <a:r>
              <a:rPr lang="en-CA" dirty="0" smtClean="0"/>
              <a:t>Stack grows and shrinks as methods push and pop local variables</a:t>
            </a:r>
          </a:p>
          <a:p>
            <a:r>
              <a:rPr lang="en-CA" dirty="0" smtClean="0"/>
              <a:t>There is a limit on the stack size </a:t>
            </a:r>
            <a:r>
              <a:rPr lang="en-CA" dirty="0" smtClean="0">
                <a:solidFill>
                  <a:srgbClr val="FF0000"/>
                </a:solidFill>
              </a:rPr>
              <a:t>(stack overflows)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0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a more free-floating region of the computer memory</a:t>
            </a:r>
          </a:p>
          <a:p>
            <a:r>
              <a:rPr lang="en-CA" dirty="0" smtClean="0"/>
              <a:t>Memory is allocated by the new keyword</a:t>
            </a:r>
          </a:p>
          <a:p>
            <a:r>
              <a:rPr lang="en-CA" dirty="0" smtClean="0"/>
              <a:t>In a managed environment like .NET the garbage collector reclaims un-use memory</a:t>
            </a:r>
          </a:p>
          <a:p>
            <a:r>
              <a:rPr lang="en-CA" dirty="0" smtClean="0"/>
              <a:t>Does not have the size restriction as the stack</a:t>
            </a:r>
          </a:p>
          <a:p>
            <a:r>
              <a:rPr lang="en-CA" dirty="0" smtClean="0"/>
              <a:t>Slightly slower than stack usage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32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Appreciation of the two fundamental types</a:t>
            </a:r>
          </a:p>
          <a:p>
            <a:r>
              <a:rPr lang="en-CA" dirty="0" smtClean="0"/>
              <a:t>Hierarchical discussion of the types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20" idx="6"/>
            <a:endCxn id="14" idx="0"/>
          </p:cNvCxnSpPr>
          <p:nvPr/>
        </p:nvCxnSpPr>
        <p:spPr>
          <a:xfrm>
            <a:off x="5004048" y="1605351"/>
            <a:ext cx="1603764" cy="1031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0"/>
            <a:endCxn id="20" idx="2"/>
          </p:cNvCxnSpPr>
          <p:nvPr/>
        </p:nvCxnSpPr>
        <p:spPr>
          <a:xfrm flipV="1">
            <a:off x="2437961" y="1605351"/>
            <a:ext cx="1629985" cy="1031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grpSp>
        <p:nvGrpSpPr>
          <p:cNvPr id="17" name="Group 16"/>
          <p:cNvGrpSpPr/>
          <p:nvPr/>
        </p:nvGrpSpPr>
        <p:grpSpPr>
          <a:xfrm>
            <a:off x="5671708" y="2637008"/>
            <a:ext cx="1872208" cy="1584080"/>
            <a:chOff x="5671708" y="1506768"/>
            <a:chExt cx="1872208" cy="1584080"/>
          </a:xfrm>
        </p:grpSpPr>
        <p:sp>
          <p:nvSpPr>
            <p:cNvPr id="2" name="Down Arrow 1"/>
            <p:cNvSpPr/>
            <p:nvPr/>
          </p:nvSpPr>
          <p:spPr>
            <a:xfrm>
              <a:off x="6444208" y="2370768"/>
              <a:ext cx="5042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71708" y="1506768"/>
              <a:ext cx="1872208" cy="8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Reference Types</a:t>
              </a:r>
              <a:endParaRPr lang="en-C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01857" y="2637008"/>
            <a:ext cx="1872208" cy="1584080"/>
            <a:chOff x="1501857" y="1506768"/>
            <a:chExt cx="1872208" cy="1584080"/>
          </a:xfrm>
        </p:grpSpPr>
        <p:sp>
          <p:nvSpPr>
            <p:cNvPr id="5" name="Rectangle 4"/>
            <p:cNvSpPr/>
            <p:nvPr/>
          </p:nvSpPr>
          <p:spPr>
            <a:xfrm>
              <a:off x="1501857" y="1506768"/>
              <a:ext cx="1872208" cy="8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Value Types</a:t>
              </a:r>
              <a:endParaRPr lang="en-CA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185852" y="2370768"/>
              <a:ext cx="5042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Oval 19"/>
          <p:cNvSpPr/>
          <p:nvPr/>
        </p:nvSpPr>
        <p:spPr>
          <a:xfrm>
            <a:off x="4067946" y="1196752"/>
            <a:ext cx="936102" cy="81719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6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Value types</a:t>
            </a:r>
          </a:p>
          <a:p>
            <a:pPr lvl="1"/>
            <a:r>
              <a:rPr lang="en-CA" dirty="0" smtClean="0"/>
              <a:t>Variables of value types directly contains data</a:t>
            </a:r>
          </a:p>
          <a:p>
            <a:r>
              <a:rPr lang="en-CA" dirty="0" smtClean="0"/>
              <a:t>Reference types</a:t>
            </a:r>
          </a:p>
          <a:p>
            <a:pPr lvl="1"/>
            <a:r>
              <a:rPr lang="en-CA" dirty="0" smtClean="0"/>
              <a:t>Variable of reference types contains references to the data</a:t>
            </a:r>
          </a:p>
          <a:p>
            <a:pPr lvl="1"/>
            <a:r>
              <a:rPr lang="en-CA" dirty="0" smtClean="0"/>
              <a:t>Possible to have multiple references to the same data</a:t>
            </a:r>
          </a:p>
          <a:p>
            <a:pPr lvl="1"/>
            <a:r>
              <a:rPr lang="en-CA" dirty="0" smtClean="0"/>
              <a:t>Modifying a reference variable can have a ripple effect to other variable referencing the same data (see the next slide)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7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Value Types vs Reference types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Reference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endParaRPr lang="en-CA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 = new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b = a; 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copy to the reference is assigned to b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i.e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noth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refers to the same value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None/>
            </a:pPr>
            <a:endParaRPr lang="en-CA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&lt;-&gt;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b.age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//10 &lt;-&gt; 10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Value Type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struc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copy of a is assigned to b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&lt;-&gt;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b.age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 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//10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&lt;-&gt;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44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63728" y="1527416"/>
            <a:ext cx="1872208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Value Types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55736" y="3645096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Enumeration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2795909" y="3645096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Struct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4836082" y="3645096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Simple</a:t>
            </a:r>
          </a:p>
        </p:txBody>
      </p:sp>
      <p:cxnSp>
        <p:nvCxnSpPr>
          <p:cNvPr id="25" name="Elbow Connector 24"/>
          <p:cNvCxnSpPr>
            <a:stCxn id="5" idx="2"/>
            <a:endCxn id="13" idx="0"/>
          </p:cNvCxnSpPr>
          <p:nvPr/>
        </p:nvCxnSpPr>
        <p:spPr>
          <a:xfrm rot="16200000" flipH="1">
            <a:off x="4401117" y="2490131"/>
            <a:ext cx="1253680" cy="105625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9" idx="0"/>
          </p:cNvCxnSpPr>
          <p:nvPr/>
        </p:nvCxnSpPr>
        <p:spPr>
          <a:xfrm rot="5400000">
            <a:off x="2360944" y="1506208"/>
            <a:ext cx="1253680" cy="302409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10" idx="0"/>
          </p:cNvCxnSpPr>
          <p:nvPr/>
        </p:nvCxnSpPr>
        <p:spPr>
          <a:xfrm rot="5400000">
            <a:off x="3381031" y="2526295"/>
            <a:ext cx="1253680" cy="98392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33" idx="0"/>
          </p:cNvCxnSpPr>
          <p:nvPr/>
        </p:nvCxnSpPr>
        <p:spPr>
          <a:xfrm rot="16200000" flipH="1">
            <a:off x="5421204" y="1470044"/>
            <a:ext cx="1253680" cy="30964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76256" y="3645096"/>
            <a:ext cx="144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Nullable</a:t>
            </a:r>
            <a:endParaRPr lang="en-CA" dirty="0"/>
          </a:p>
        </p:txBody>
      </p:sp>
      <p:sp>
        <p:nvSpPr>
          <p:cNvPr id="2" name="Down Arrow 1"/>
          <p:cNvSpPr/>
          <p:nvPr/>
        </p:nvSpPr>
        <p:spPr>
          <a:xfrm>
            <a:off x="5303974" y="4293096"/>
            <a:ext cx="5042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34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536" y="3192410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Unsigned Integer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024896"/>
            <a:ext cx="144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Boolean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73482" y="1124744"/>
            <a:ext cx="1440000" cy="86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3863" y="3192410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IEEE Floating point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64288" y="3192410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Precision Decimal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004048" y="4192824"/>
            <a:ext cx="864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double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5015555" y="4725239"/>
            <a:ext cx="864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r>
              <a:rPr lang="en-CA" dirty="0" smtClean="0"/>
              <a:t>loat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2070893" y="3192410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Signed Integer</a:t>
            </a:r>
          </a:p>
        </p:txBody>
      </p:sp>
      <p:cxnSp>
        <p:nvCxnSpPr>
          <p:cNvPr id="28" name="Elbow Connector 27"/>
          <p:cNvCxnSpPr>
            <a:stCxn id="11" idx="2"/>
            <a:endCxn id="97" idx="3"/>
          </p:cNvCxnSpPr>
          <p:nvPr/>
        </p:nvCxnSpPr>
        <p:spPr>
          <a:xfrm rot="5400000">
            <a:off x="743932" y="4019220"/>
            <a:ext cx="550415" cy="192795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9" idx="0"/>
          </p:cNvCxnSpPr>
          <p:nvPr/>
        </p:nvCxnSpPr>
        <p:spPr>
          <a:xfrm rot="5400000">
            <a:off x="3040355" y="1739283"/>
            <a:ext cx="1203666" cy="17025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4" idx="0"/>
          </p:cNvCxnSpPr>
          <p:nvPr/>
        </p:nvCxnSpPr>
        <p:spPr>
          <a:xfrm rot="16200000" flipH="1">
            <a:off x="4686839" y="1795386"/>
            <a:ext cx="1203666" cy="15903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2"/>
            <a:endCxn id="16" idx="3"/>
          </p:cNvCxnSpPr>
          <p:nvPr/>
        </p:nvCxnSpPr>
        <p:spPr>
          <a:xfrm rot="5400000">
            <a:off x="5709749" y="3998710"/>
            <a:ext cx="532414" cy="215815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  <a:endCxn id="17" idx="3"/>
          </p:cNvCxnSpPr>
          <p:nvPr/>
        </p:nvCxnSpPr>
        <p:spPr>
          <a:xfrm rot="5400000">
            <a:off x="5449295" y="4270670"/>
            <a:ext cx="1064829" cy="20430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11" idx="0"/>
          </p:cNvCxnSpPr>
          <p:nvPr/>
        </p:nvCxnSpPr>
        <p:spPr>
          <a:xfrm rot="5400000">
            <a:off x="2202676" y="901604"/>
            <a:ext cx="1203666" cy="33779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49" idx="3"/>
          </p:cNvCxnSpPr>
          <p:nvPr/>
        </p:nvCxnSpPr>
        <p:spPr>
          <a:xfrm rot="5400000">
            <a:off x="2416132" y="4016063"/>
            <a:ext cx="550415" cy="199109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779832" y="3192410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Unicode Characters</a:t>
            </a:r>
          </a:p>
        </p:txBody>
      </p:sp>
      <p:cxnSp>
        <p:nvCxnSpPr>
          <p:cNvPr id="66" name="Elbow Connector 65"/>
          <p:cNvCxnSpPr>
            <a:stCxn id="13" idx="2"/>
            <a:endCxn id="15" idx="0"/>
          </p:cNvCxnSpPr>
          <p:nvPr/>
        </p:nvCxnSpPr>
        <p:spPr>
          <a:xfrm rot="16200000" flipH="1">
            <a:off x="5587052" y="895174"/>
            <a:ext cx="1203666" cy="33908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3" idx="2"/>
            <a:endCxn id="12" idx="1"/>
          </p:cNvCxnSpPr>
          <p:nvPr/>
        </p:nvCxnSpPr>
        <p:spPr>
          <a:xfrm rot="16200000" flipH="1">
            <a:off x="5297765" y="1184461"/>
            <a:ext cx="270152" cy="18787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3" idx="2"/>
            <a:endCxn id="52" idx="0"/>
          </p:cNvCxnSpPr>
          <p:nvPr/>
        </p:nvCxnSpPr>
        <p:spPr>
          <a:xfrm rot="16200000" flipH="1">
            <a:off x="3894824" y="2587402"/>
            <a:ext cx="1203666" cy="635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30741" y="4210825"/>
            <a:ext cx="792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byte</a:t>
            </a:r>
            <a:endParaRPr lang="en-CA" dirty="0"/>
          </a:p>
        </p:txBody>
      </p:sp>
      <p:sp>
        <p:nvSpPr>
          <p:cNvPr id="143" name="Rectangle 142"/>
          <p:cNvSpPr/>
          <p:nvPr/>
        </p:nvSpPr>
        <p:spPr>
          <a:xfrm>
            <a:off x="130741" y="4725239"/>
            <a:ext cx="792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ushort</a:t>
            </a:r>
            <a:endParaRPr lang="en-CA" dirty="0"/>
          </a:p>
        </p:txBody>
      </p:sp>
      <p:sp>
        <p:nvSpPr>
          <p:cNvPr id="144" name="Rectangle 143"/>
          <p:cNvSpPr/>
          <p:nvPr/>
        </p:nvSpPr>
        <p:spPr>
          <a:xfrm>
            <a:off x="130741" y="5229239"/>
            <a:ext cx="792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uint</a:t>
            </a:r>
            <a:endParaRPr lang="en-CA" dirty="0"/>
          </a:p>
        </p:txBody>
      </p:sp>
      <p:sp>
        <p:nvSpPr>
          <p:cNvPr id="145" name="Rectangle 144"/>
          <p:cNvSpPr/>
          <p:nvPr/>
        </p:nvSpPr>
        <p:spPr>
          <a:xfrm>
            <a:off x="130741" y="5769280"/>
            <a:ext cx="792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ulong</a:t>
            </a:r>
            <a:endParaRPr lang="en-CA" dirty="0"/>
          </a:p>
        </p:txBody>
      </p:sp>
      <p:sp>
        <p:nvSpPr>
          <p:cNvPr id="149" name="Rectangle 148"/>
          <p:cNvSpPr/>
          <p:nvPr/>
        </p:nvSpPr>
        <p:spPr>
          <a:xfrm>
            <a:off x="1799784" y="4210825"/>
            <a:ext cx="792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sbyte</a:t>
            </a:r>
            <a:endParaRPr lang="en-CA" dirty="0"/>
          </a:p>
        </p:txBody>
      </p:sp>
      <p:sp>
        <p:nvSpPr>
          <p:cNvPr id="150" name="Rectangle 149"/>
          <p:cNvSpPr/>
          <p:nvPr/>
        </p:nvSpPr>
        <p:spPr>
          <a:xfrm>
            <a:off x="1799784" y="4725239"/>
            <a:ext cx="792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short</a:t>
            </a:r>
            <a:endParaRPr lang="en-CA" dirty="0"/>
          </a:p>
        </p:txBody>
      </p:sp>
      <p:sp>
        <p:nvSpPr>
          <p:cNvPr id="151" name="Rectangle 150"/>
          <p:cNvSpPr/>
          <p:nvPr/>
        </p:nvSpPr>
        <p:spPr>
          <a:xfrm>
            <a:off x="1799784" y="5229239"/>
            <a:ext cx="792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int</a:t>
            </a:r>
            <a:endParaRPr lang="en-CA" dirty="0"/>
          </a:p>
        </p:txBody>
      </p:sp>
      <p:sp>
        <p:nvSpPr>
          <p:cNvPr id="152" name="Rectangle 151"/>
          <p:cNvSpPr/>
          <p:nvPr/>
        </p:nvSpPr>
        <p:spPr>
          <a:xfrm>
            <a:off x="1799784" y="5769280"/>
            <a:ext cx="792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long</a:t>
            </a:r>
          </a:p>
        </p:txBody>
      </p:sp>
      <p:cxnSp>
        <p:nvCxnSpPr>
          <p:cNvPr id="154" name="Elbow Connector 153"/>
          <p:cNvCxnSpPr>
            <a:stCxn id="11" idx="2"/>
            <a:endCxn id="143" idx="3"/>
          </p:cNvCxnSpPr>
          <p:nvPr/>
        </p:nvCxnSpPr>
        <p:spPr>
          <a:xfrm rot="5400000">
            <a:off x="486725" y="4276427"/>
            <a:ext cx="1064829" cy="192795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1" idx="2"/>
            <a:endCxn id="144" idx="3"/>
          </p:cNvCxnSpPr>
          <p:nvPr/>
        </p:nvCxnSpPr>
        <p:spPr>
          <a:xfrm rot="5400000">
            <a:off x="234725" y="4528427"/>
            <a:ext cx="1568829" cy="192795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1" idx="2"/>
            <a:endCxn id="145" idx="3"/>
          </p:cNvCxnSpPr>
          <p:nvPr/>
        </p:nvCxnSpPr>
        <p:spPr>
          <a:xfrm rot="5400000">
            <a:off x="-35296" y="4798448"/>
            <a:ext cx="2108870" cy="192795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9" idx="2"/>
            <a:endCxn id="152" idx="3"/>
          </p:cNvCxnSpPr>
          <p:nvPr/>
        </p:nvCxnSpPr>
        <p:spPr>
          <a:xfrm rot="5400000">
            <a:off x="1636904" y="4795291"/>
            <a:ext cx="2108870" cy="199109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9" idx="2"/>
            <a:endCxn id="151" idx="3"/>
          </p:cNvCxnSpPr>
          <p:nvPr/>
        </p:nvCxnSpPr>
        <p:spPr>
          <a:xfrm rot="5400000">
            <a:off x="1906925" y="4525270"/>
            <a:ext cx="1568829" cy="199109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9" idx="2"/>
            <a:endCxn id="150" idx="3"/>
          </p:cNvCxnSpPr>
          <p:nvPr/>
        </p:nvCxnSpPr>
        <p:spPr>
          <a:xfrm rot="5400000">
            <a:off x="2158925" y="4273270"/>
            <a:ext cx="1064829" cy="199109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588200" y="4725239"/>
            <a:ext cx="1008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decimal</a:t>
            </a:r>
            <a:endParaRPr lang="en-CA" dirty="0"/>
          </a:p>
        </p:txBody>
      </p:sp>
      <p:cxnSp>
        <p:nvCxnSpPr>
          <p:cNvPr id="178" name="Elbow Connector 177"/>
          <p:cNvCxnSpPr>
            <a:stCxn id="15" idx="2"/>
            <a:endCxn id="177" idx="3"/>
          </p:cNvCxnSpPr>
          <p:nvPr/>
        </p:nvCxnSpPr>
        <p:spPr>
          <a:xfrm rot="5400000">
            <a:off x="7333830" y="4354780"/>
            <a:ext cx="812829" cy="28808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7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94" y="1628445"/>
            <a:ext cx="1872208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Reference Types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27584" y="3571703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Arrays</a:t>
            </a:r>
          </a:p>
        </p:txBody>
      </p: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5400000">
            <a:off x="2503112" y="1536917"/>
            <a:ext cx="1079258" cy="29903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6" idx="2"/>
            <a:endCxn id="42" idx="0"/>
          </p:cNvCxnSpPr>
          <p:nvPr/>
        </p:nvCxnSpPr>
        <p:spPr>
          <a:xfrm rot="16200000" flipH="1">
            <a:off x="4290714" y="3492824"/>
            <a:ext cx="577449" cy="20312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43835" y="3571703"/>
            <a:ext cx="144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</a:t>
            </a:r>
            <a:endParaRPr lang="en-CA" dirty="0"/>
          </a:p>
        </p:txBody>
      </p:sp>
      <p:sp>
        <p:nvSpPr>
          <p:cNvPr id="37" name="Rectangle 36"/>
          <p:cNvSpPr/>
          <p:nvPr/>
        </p:nvSpPr>
        <p:spPr>
          <a:xfrm>
            <a:off x="6876336" y="3571703"/>
            <a:ext cx="144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Delegate</a:t>
            </a:r>
            <a:endParaRPr lang="en-CA" dirty="0"/>
          </a:p>
        </p:txBody>
      </p:sp>
      <p:sp>
        <p:nvSpPr>
          <p:cNvPr id="38" name="Rectangle 37"/>
          <p:cNvSpPr/>
          <p:nvPr/>
        </p:nvSpPr>
        <p:spPr>
          <a:xfrm>
            <a:off x="4860086" y="3571703"/>
            <a:ext cx="144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Interface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2843808" y="4869232"/>
            <a:ext cx="144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String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7584" y="4797152"/>
            <a:ext cx="144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Object</a:t>
            </a:r>
            <a:endParaRPr lang="en-CA" dirty="0"/>
          </a:p>
        </p:txBody>
      </p:sp>
      <p:sp>
        <p:nvSpPr>
          <p:cNvPr id="42" name="Rectangle 41"/>
          <p:cNvSpPr/>
          <p:nvPr/>
        </p:nvSpPr>
        <p:spPr>
          <a:xfrm>
            <a:off x="4875041" y="4797152"/>
            <a:ext cx="144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User-defined Class</a:t>
            </a:r>
            <a:endParaRPr lang="en-CA" dirty="0"/>
          </a:p>
        </p:txBody>
      </p:sp>
      <p:cxnSp>
        <p:nvCxnSpPr>
          <p:cNvPr id="43" name="Elbow Connector 42"/>
          <p:cNvCxnSpPr>
            <a:stCxn id="4" idx="2"/>
            <a:endCxn id="36" idx="0"/>
          </p:cNvCxnSpPr>
          <p:nvPr/>
        </p:nvCxnSpPr>
        <p:spPr>
          <a:xfrm rot="5400000">
            <a:off x="3511238" y="2545043"/>
            <a:ext cx="1079258" cy="9740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2"/>
            <a:endCxn id="38" idx="0"/>
          </p:cNvCxnSpPr>
          <p:nvPr/>
        </p:nvCxnSpPr>
        <p:spPr>
          <a:xfrm rot="16200000" flipH="1">
            <a:off x="4519363" y="2510980"/>
            <a:ext cx="1079258" cy="10421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2"/>
            <a:endCxn id="37" idx="0"/>
          </p:cNvCxnSpPr>
          <p:nvPr/>
        </p:nvCxnSpPr>
        <p:spPr>
          <a:xfrm rot="16200000" flipH="1">
            <a:off x="5527488" y="1502855"/>
            <a:ext cx="1079258" cy="30584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  <a:endCxn id="40" idx="0"/>
          </p:cNvCxnSpPr>
          <p:nvPr/>
        </p:nvCxnSpPr>
        <p:spPr>
          <a:xfrm rot="5400000">
            <a:off x="3239058" y="4544454"/>
            <a:ext cx="649529" cy="2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2"/>
            <a:endCxn id="41" idx="0"/>
          </p:cNvCxnSpPr>
          <p:nvPr/>
        </p:nvCxnSpPr>
        <p:spPr>
          <a:xfrm rot="5400000">
            <a:off x="2266986" y="3500302"/>
            <a:ext cx="577449" cy="201625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are used to store data</a:t>
            </a:r>
          </a:p>
          <a:p>
            <a:r>
              <a:rPr lang="en-US" dirty="0" smtClean="0"/>
              <a:t>Although there lots of built-in native types these are only useful for dealing with very simple data structure</a:t>
            </a:r>
          </a:p>
          <a:p>
            <a:r>
              <a:rPr lang="en-US" dirty="0" smtClean="0"/>
              <a:t>Complex type are built using Composition:</a:t>
            </a:r>
          </a:p>
          <a:p>
            <a:pPr lvl="1"/>
            <a:r>
              <a:rPr lang="en-US" dirty="0" smtClean="0"/>
              <a:t>with native type </a:t>
            </a:r>
          </a:p>
          <a:p>
            <a:pPr lvl="1"/>
            <a:r>
              <a:rPr lang="en-US" dirty="0" smtClean="0"/>
              <a:t>or even user defined types</a:t>
            </a:r>
          </a:p>
          <a:p>
            <a:r>
              <a:rPr lang="en-US" smtClean="0"/>
              <a:t>Or using Inheritance</a:t>
            </a:r>
            <a:endParaRPr lang="en-US" dirty="0" smtClean="0"/>
          </a:p>
          <a:p>
            <a:pPr lvl="1"/>
            <a:r>
              <a:rPr lang="en-US" dirty="0" smtClean="0"/>
              <a:t>Use an existing type as a base and add more features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584</Words>
  <Application>Microsoft Office PowerPoint</Application>
  <PresentationFormat>On-screen Show (4:3)</PresentationFormat>
  <Paragraphs>160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Classes: Types</vt:lpstr>
      <vt:lpstr>Objectives</vt:lpstr>
      <vt:lpstr>PowerPoint Presentation</vt:lpstr>
      <vt:lpstr>Types</vt:lpstr>
      <vt:lpstr>Value Types vs Reference types</vt:lpstr>
      <vt:lpstr>PowerPoint Presentation</vt:lpstr>
      <vt:lpstr>PowerPoint Presentation</vt:lpstr>
      <vt:lpstr>PowerPoint Presentation</vt:lpstr>
      <vt:lpstr>Summary</vt:lpstr>
      <vt:lpstr>Not is the scope of this course</vt:lpstr>
      <vt:lpstr>Stack</vt:lpstr>
      <vt:lpstr>Heap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61</cp:revision>
  <cp:lastPrinted>2014-06-02T12:59:36Z</cp:lastPrinted>
  <dcterms:created xsi:type="dcterms:W3CDTF">2013-05-01T13:47:21Z</dcterms:created>
  <dcterms:modified xsi:type="dcterms:W3CDTF">2014-06-05T13:09:46Z</dcterms:modified>
</cp:coreProperties>
</file>