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258" r:id="rId4"/>
    <p:sldId id="278" r:id="rId5"/>
    <p:sldId id="279" r:id="rId6"/>
    <p:sldId id="273" r:id="rId7"/>
    <p:sldId id="280" r:id="rId8"/>
    <p:sldId id="261" r:id="rId9"/>
    <p:sldId id="281" r:id="rId10"/>
    <p:sldId id="274" r:id="rId11"/>
    <p:sldId id="275" r:id="rId12"/>
    <p:sldId id="284" r:id="rId13"/>
    <p:sldId id="276" r:id="rId14"/>
    <p:sldId id="282" r:id="rId15"/>
    <p:sldId id="283" r:id="rId16"/>
    <p:sldId id="263" r:id="rId17"/>
    <p:sldId id="264" r:id="rId18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22" autoAdjust="0"/>
  </p:normalViewPr>
  <p:slideViewPr>
    <p:cSldViewPr>
      <p:cViewPr varScale="1">
        <p:scale>
          <a:sx n="59" d="100"/>
          <a:sy n="59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5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Classes are integral in OOP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header specifies the attributes and modifiers of the class, the name of the class, the base class (if given), and the interfaces implemented by the class. 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greyed-out members will not be covered in this course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only way to create a non-null value of a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 smtClean="0"/>
              <a:t>string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apply the </a:t>
            </a:r>
            <a:r>
              <a:rPr lang="en-CA" dirty="0" smtClean="0"/>
              <a:t>new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operator, and since the </a:t>
            </a:r>
            <a:r>
              <a:rPr lang="en-CA" dirty="0" smtClean="0"/>
              <a:t>new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is not permitted in a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constant-expression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only possible value for constants of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reference-types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 smtClean="0"/>
              <a:t>string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CA" dirty="0" smtClean="0"/>
              <a:t>null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4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using statement provides</a:t>
            </a:r>
            <a:r>
              <a:rPr lang="en-CA" baseline="0" dirty="0" smtClean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using statement provides</a:t>
            </a:r>
            <a:r>
              <a:rPr lang="en-CA" baseline="0" dirty="0" smtClean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Foo f = new Foo();</a:t>
            </a:r>
          </a:p>
          <a:p>
            <a:r>
              <a:rPr lang="en-CA" dirty="0" err="1" smtClean="0"/>
              <a:t>Foo.A</a:t>
            </a:r>
            <a:r>
              <a:rPr lang="en-CA" dirty="0" smtClean="0"/>
              <a:t> =  … </a:t>
            </a:r>
          </a:p>
          <a:p>
            <a:r>
              <a:rPr lang="en-CA" dirty="0" err="1" smtClean="0"/>
              <a:t>f.b</a:t>
            </a:r>
            <a:r>
              <a:rPr lang="en-CA" dirty="0" smtClean="0"/>
              <a:t> =  … </a:t>
            </a:r>
          </a:p>
          <a:p>
            <a:r>
              <a:rPr lang="en-CA" dirty="0" err="1" smtClean="0"/>
              <a:t>f.D</a:t>
            </a:r>
            <a:r>
              <a:rPr lang="en-CA" dirty="0" smtClean="0"/>
              <a:t>( … )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6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11/05/2016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Classes: Members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</a:t>
            </a:r>
            <a:r>
              <a:rPr lang="en-CA" dirty="0" smtClean="0"/>
              <a:t>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Constructor</a:t>
            </a:r>
          </a:p>
          <a:p>
            <a:pPr lvl="1"/>
            <a:r>
              <a:rPr lang="en-CA" dirty="0" smtClean="0"/>
              <a:t>Declare like a method with no return type and the same name as the class</a:t>
            </a:r>
          </a:p>
          <a:p>
            <a:pPr lvl="1"/>
            <a:r>
              <a:rPr lang="en-CA" dirty="0" smtClean="0"/>
              <a:t>Is call immediately after the object is instantiated</a:t>
            </a:r>
          </a:p>
          <a:p>
            <a:pPr lvl="1"/>
            <a:r>
              <a:rPr lang="en-CA" dirty="0" smtClean="0"/>
              <a:t>Normally used to initialize the object </a:t>
            </a:r>
            <a:endParaRPr lang="en-CA" dirty="0"/>
          </a:p>
          <a:p>
            <a:pPr lvl="1"/>
            <a:r>
              <a:rPr lang="en-CA" dirty="0" smtClean="0"/>
              <a:t>A static constructor is called immediately before ANY member is access and only once</a:t>
            </a:r>
          </a:p>
          <a:p>
            <a:r>
              <a:rPr lang="en-CA" dirty="0" smtClean="0"/>
              <a:t>Property</a:t>
            </a:r>
          </a:p>
          <a:p>
            <a:pPr lvl="1"/>
            <a:r>
              <a:rPr lang="en-CA" dirty="0" smtClean="0"/>
              <a:t>Natural extension of fields</a:t>
            </a:r>
          </a:p>
          <a:p>
            <a:pPr lvl="2"/>
            <a:r>
              <a:rPr lang="en-CA" dirty="0" smtClean="0"/>
              <a:t>Has an associated type</a:t>
            </a:r>
          </a:p>
          <a:p>
            <a:pPr lvl="2"/>
            <a:r>
              <a:rPr lang="en-CA" dirty="0" smtClean="0"/>
              <a:t>Same syntax for access is same</a:t>
            </a:r>
          </a:p>
          <a:p>
            <a:pPr lvl="1"/>
            <a:r>
              <a:rPr lang="en-CA" dirty="0" smtClean="0"/>
              <a:t>Do not denote storage location</a:t>
            </a:r>
          </a:p>
          <a:p>
            <a:pPr lvl="1"/>
            <a:r>
              <a:rPr lang="en-CA" dirty="0" smtClean="0"/>
              <a:t>Have accessors that specify the statements to be executed when their values are read or written</a:t>
            </a:r>
          </a:p>
        </p:txBody>
      </p:sp>
    </p:spTree>
    <p:extLst>
      <p:ext uri="{BB962C8B-B14F-4D97-AF65-F5344CB8AC3E}">
        <p14:creationId xmlns:p14="http://schemas.microsoft.com/office/powerpoint/2010/main" val="250867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Destructor</a:t>
            </a:r>
          </a:p>
          <a:p>
            <a:pPr lvl="1"/>
            <a:r>
              <a:rPr lang="en-CA" dirty="0" smtClean="0"/>
              <a:t>Is declared like a method</a:t>
            </a:r>
          </a:p>
          <a:p>
            <a:pPr lvl="1"/>
            <a:r>
              <a:rPr lang="en-CA" dirty="0" smtClean="0"/>
              <a:t>No return type</a:t>
            </a:r>
          </a:p>
          <a:p>
            <a:pPr lvl="1"/>
            <a:r>
              <a:rPr lang="en-CA" dirty="0" smtClean="0"/>
              <a:t>Cannot have accessibility modifier</a:t>
            </a:r>
          </a:p>
          <a:p>
            <a:pPr lvl="1"/>
            <a:r>
              <a:rPr lang="en-CA" dirty="0" smtClean="0"/>
              <a:t>Cannot be called explicitly</a:t>
            </a:r>
          </a:p>
          <a:p>
            <a:pPr lvl="1"/>
            <a:r>
              <a:rPr lang="en-CA" dirty="0" smtClean="0"/>
              <a:t>Is called during garbage collection</a:t>
            </a:r>
          </a:p>
          <a:p>
            <a:pPr lvl="1"/>
            <a:r>
              <a:rPr lang="en-CA" dirty="0" smtClean="0"/>
              <a:t>Cannot be overloaded</a:t>
            </a:r>
          </a:p>
          <a:p>
            <a:r>
              <a:rPr lang="en-CA" dirty="0"/>
              <a:t>Operator</a:t>
            </a:r>
          </a:p>
          <a:p>
            <a:pPr lvl="1"/>
            <a:r>
              <a:rPr lang="en-CA" dirty="0"/>
              <a:t>Defines the meaning of applying a particular expression operator to instances of a class</a:t>
            </a:r>
          </a:p>
          <a:p>
            <a:pPr lvl="1"/>
            <a:r>
              <a:rPr lang="en-CA" dirty="0"/>
              <a:t>Must be declared as static and public</a:t>
            </a:r>
          </a:p>
          <a:p>
            <a:pPr lvl="1"/>
            <a:r>
              <a:rPr lang="en-CA" dirty="0"/>
              <a:t>Might have to be declared in pairs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2533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Indexer</a:t>
            </a:r>
          </a:p>
          <a:p>
            <a:pPr lvl="1"/>
            <a:r>
              <a:rPr lang="en-CA" dirty="0"/>
              <a:t>Enables objects to be indexed in the same way as an array</a:t>
            </a:r>
          </a:p>
          <a:p>
            <a:pPr lvl="1"/>
            <a:r>
              <a:rPr lang="en-CA" dirty="0"/>
              <a:t>Like properties it can be read-write, read-only and write-only</a:t>
            </a:r>
          </a:p>
          <a:p>
            <a:r>
              <a:rPr lang="en-CA" dirty="0"/>
              <a:t>Event</a:t>
            </a:r>
          </a:p>
          <a:p>
            <a:pPr lvl="1"/>
            <a:r>
              <a:rPr lang="en-CA" dirty="0"/>
              <a:t>Enables a class or object to provide notifications</a:t>
            </a:r>
          </a:p>
          <a:p>
            <a:pPr lvl="1"/>
            <a:r>
              <a:rPr lang="en-CA" dirty="0"/>
              <a:t>Is declared like a field but:</a:t>
            </a:r>
          </a:p>
          <a:p>
            <a:pPr lvl="2"/>
            <a:r>
              <a:rPr lang="en-CA" dirty="0"/>
              <a:t>The type MUST be a delegate type</a:t>
            </a:r>
          </a:p>
          <a:p>
            <a:pPr lvl="2"/>
            <a:r>
              <a:rPr lang="en-CA" dirty="0"/>
              <a:t>And MUST include the event keyword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998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Static </a:t>
            </a:r>
            <a:r>
              <a:rPr lang="en-CA" dirty="0"/>
              <a:t>Constructor</a:t>
            </a:r>
          </a:p>
          <a:p>
            <a:pPr lvl="1"/>
            <a:r>
              <a:rPr lang="en-CA" dirty="0" smtClean="0"/>
              <a:t>Constructor with the static modifier</a:t>
            </a:r>
          </a:p>
          <a:p>
            <a:pPr lvl="1"/>
            <a:r>
              <a:rPr lang="en-CA" dirty="0" smtClean="0"/>
              <a:t>Cannot be called explicitly</a:t>
            </a:r>
            <a:endParaRPr lang="en-CA" dirty="0"/>
          </a:p>
          <a:p>
            <a:r>
              <a:rPr lang="en-CA" dirty="0" smtClean="0"/>
              <a:t>Type</a:t>
            </a:r>
          </a:p>
          <a:p>
            <a:pPr lvl="1"/>
            <a:r>
              <a:rPr lang="en-CA" dirty="0" smtClean="0"/>
              <a:t>This is a user-defined type</a:t>
            </a:r>
          </a:p>
          <a:p>
            <a:pPr lvl="1"/>
            <a:r>
              <a:rPr lang="en-CA" dirty="0" smtClean="0"/>
              <a:t>Classes are considered first-class</a:t>
            </a:r>
          </a:p>
          <a:p>
            <a:pPr lvl="2"/>
            <a:r>
              <a:rPr lang="en-CA" dirty="0" smtClean="0"/>
              <a:t>It is possible to declare a class as a member of a containing class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3400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Accessibility Modifiers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public</a:t>
            </a:r>
          </a:p>
          <a:p>
            <a:pPr lvl="1"/>
            <a:r>
              <a:rPr lang="en-CA" dirty="0" smtClean="0"/>
              <a:t>Accessed </a:t>
            </a:r>
            <a:r>
              <a:rPr lang="en-CA" dirty="0"/>
              <a:t>by any other code in the same assembly or another assembly that references it.</a:t>
            </a:r>
          </a:p>
          <a:p>
            <a:r>
              <a:rPr lang="en-CA" dirty="0"/>
              <a:t>private</a:t>
            </a:r>
          </a:p>
          <a:p>
            <a:pPr lvl="1"/>
            <a:r>
              <a:rPr lang="en-CA" dirty="0" smtClean="0"/>
              <a:t>Accessed </a:t>
            </a:r>
            <a:r>
              <a:rPr lang="en-CA" dirty="0"/>
              <a:t>only by code in the same class or </a:t>
            </a:r>
            <a:r>
              <a:rPr lang="en-CA" dirty="0" err="1"/>
              <a:t>struct</a:t>
            </a:r>
            <a:r>
              <a:rPr lang="en-CA" dirty="0"/>
              <a:t>.</a:t>
            </a:r>
          </a:p>
          <a:p>
            <a:r>
              <a:rPr lang="en-CA" dirty="0"/>
              <a:t>protected</a:t>
            </a:r>
          </a:p>
          <a:p>
            <a:pPr lvl="1"/>
            <a:r>
              <a:rPr lang="en-CA" dirty="0" smtClean="0"/>
              <a:t>Accessed </a:t>
            </a:r>
            <a:r>
              <a:rPr lang="en-CA" dirty="0"/>
              <a:t>only by code in the same class or </a:t>
            </a:r>
            <a:r>
              <a:rPr lang="en-CA" dirty="0" err="1"/>
              <a:t>struct</a:t>
            </a:r>
            <a:r>
              <a:rPr lang="en-CA" dirty="0"/>
              <a:t>, or in a class that is derived from that class.</a:t>
            </a:r>
          </a:p>
          <a:p>
            <a:r>
              <a:rPr lang="en-CA" dirty="0"/>
              <a:t>internal</a:t>
            </a:r>
          </a:p>
          <a:p>
            <a:pPr lvl="1"/>
            <a:r>
              <a:rPr lang="en-CA" dirty="0" smtClean="0"/>
              <a:t>Accessed </a:t>
            </a:r>
            <a:r>
              <a:rPr lang="en-CA" dirty="0"/>
              <a:t>by any code in the same assembly, but not from another assembly.</a:t>
            </a:r>
          </a:p>
          <a:p>
            <a:r>
              <a:rPr lang="en-CA" dirty="0"/>
              <a:t>protected internal</a:t>
            </a:r>
          </a:p>
          <a:p>
            <a:pPr lvl="1"/>
            <a:r>
              <a:rPr lang="en-CA" dirty="0" smtClean="0"/>
              <a:t>Accessed </a:t>
            </a:r>
            <a:r>
              <a:rPr lang="en-CA" dirty="0"/>
              <a:t>by any code in the assembly in which it is declared, or from within a derived class in another </a:t>
            </a:r>
            <a:r>
              <a:rPr lang="en-CA" dirty="0" smtClean="0"/>
              <a:t>assembly.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03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to declare a static member, which belongs to the type itself rather than to a specific object</a:t>
            </a:r>
          </a:p>
          <a:p>
            <a:pPr lvl="1"/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can be used with classes, fields, methods, properties, operators, events, and constructors, but it cannot be used with indexers, destructors, or types other than classes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1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 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; set;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D(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z) { c = z; }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cs typeface="Consolas" pitchFamily="49" charset="0"/>
              </a:rPr>
              <a:t>External code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A is accessed by class			//static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b is accessed by object reference	//instance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c in not accessible directly		//instance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D is accessed by object reference	//instance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class specifies the shape and actions of an object</a:t>
            </a:r>
          </a:p>
          <a:p>
            <a:r>
              <a:rPr lang="en-US" dirty="0" smtClean="0"/>
              <a:t>There are 10 distinct types of member declarations</a:t>
            </a:r>
          </a:p>
          <a:p>
            <a:r>
              <a:rPr lang="en-US" dirty="0" smtClean="0"/>
              <a:t>Members of a class may have different accessibility modifier</a:t>
            </a:r>
          </a:p>
          <a:p>
            <a:r>
              <a:rPr lang="en-US" dirty="0"/>
              <a:t>Objects are created using the new keyword</a:t>
            </a:r>
          </a:p>
          <a:p>
            <a:r>
              <a:rPr lang="en-US" dirty="0" smtClean="0"/>
              <a:t>Members can be access via the . (dot) operator and the class name or an object reference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Cursory discussion of the types of members</a:t>
            </a:r>
          </a:p>
          <a:p>
            <a:r>
              <a:rPr lang="en-CA" dirty="0" smtClean="0"/>
              <a:t>Accessibility modifier</a:t>
            </a:r>
          </a:p>
          <a:p>
            <a:r>
              <a:rPr lang="en-CA" dirty="0" smtClean="0"/>
              <a:t>Accessing  members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0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class is a piece of software</a:t>
            </a:r>
          </a:p>
          <a:p>
            <a:r>
              <a:rPr lang="en-CA" dirty="0"/>
              <a:t>A class is a data structure that combines state (fields) and actions (methods and other function members) in a single </a:t>
            </a:r>
            <a:r>
              <a:rPr lang="en-CA" dirty="0" smtClean="0"/>
              <a:t>unit</a:t>
            </a:r>
          </a:p>
          <a:p>
            <a:r>
              <a:rPr lang="en-CA" dirty="0" smtClean="0"/>
              <a:t>A blueprint to make objects</a:t>
            </a:r>
          </a:p>
          <a:p>
            <a:r>
              <a:rPr lang="en-CA" dirty="0" smtClean="0"/>
              <a:t>It normally mimics a real-world situation/problem/thing</a:t>
            </a:r>
          </a:p>
          <a:p>
            <a:r>
              <a:rPr lang="en-CA" dirty="0" smtClean="0"/>
              <a:t>A class is built to imitate everything relevant about the  problem </a:t>
            </a: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 design, like any software design is a complex process</a:t>
            </a:r>
          </a:p>
          <a:p>
            <a:r>
              <a:rPr lang="en-CA" dirty="0" smtClean="0"/>
              <a:t>This course is not about class design</a:t>
            </a:r>
          </a:p>
          <a:p>
            <a:r>
              <a:rPr lang="en-CA" dirty="0" smtClean="0"/>
              <a:t>At the end of the course, you will have an appreciation of the structure of a class and able explain the principles behind a particular design feature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9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Instantiation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//Foo is the type (class name)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 is the object reference (object)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new </a:t>
            </a:r>
            <a:r>
              <a:rPr lang="en-CA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operator creates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allocate storage for </a:t>
            </a:r>
            <a:r>
              <a:rPr lang="en-CA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object f</a:t>
            </a: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3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The class has a header and a body </a:t>
            </a:r>
          </a:p>
          <a:p>
            <a:pPr lvl="1"/>
            <a:r>
              <a:rPr lang="en-CA" dirty="0" smtClean="0"/>
              <a:t>The header consist of keyword class followed by the name of the class </a:t>
            </a:r>
          </a:p>
          <a:p>
            <a:pPr lvl="2"/>
            <a:r>
              <a:rPr lang="en-CA" dirty="0" smtClean="0"/>
              <a:t>public, sealed, abstract or static might be used to decorated the class name</a:t>
            </a:r>
          </a:p>
          <a:p>
            <a:pPr lvl="1"/>
            <a:r>
              <a:rPr lang="en-CA" dirty="0" smtClean="0"/>
              <a:t>The body is enclosed within a pair of braces </a:t>
            </a:r>
          </a:p>
          <a:p>
            <a:pPr lvl="1"/>
            <a:r>
              <a:rPr lang="en-CA" dirty="0" smtClean="0"/>
              <a:t>The body contains fields or variables and methods or actions/behaviors</a:t>
            </a:r>
          </a:p>
          <a:p>
            <a:pPr lvl="2"/>
            <a:r>
              <a:rPr lang="en-CA" dirty="0" smtClean="0"/>
              <a:t>There are about 10 different types of members of a class</a:t>
            </a:r>
          </a:p>
          <a:p>
            <a:pPr lvl="3"/>
            <a:r>
              <a:rPr lang="en-CA" dirty="0" smtClean="0"/>
              <a:t>Members may be instance members or static members</a:t>
            </a:r>
          </a:p>
          <a:p>
            <a:pPr lvl="3"/>
            <a:r>
              <a:rPr lang="en-CA" dirty="0" smtClean="0"/>
              <a:t>Instance members belongs to objects (instances of class)</a:t>
            </a:r>
          </a:p>
          <a:p>
            <a:pPr lvl="4"/>
            <a:r>
              <a:rPr lang="en-CA" dirty="0" smtClean="0"/>
              <a:t>Every object will have its own copy of these members</a:t>
            </a:r>
          </a:p>
          <a:p>
            <a:pPr lvl="3"/>
            <a:r>
              <a:rPr lang="en-CA" dirty="0" smtClean="0"/>
              <a:t>Static members belongs to class</a:t>
            </a:r>
          </a:p>
          <a:p>
            <a:pPr lvl="4"/>
            <a:r>
              <a:rPr lang="en-CA" dirty="0" smtClean="0"/>
              <a:t>Only one copy exist that is shared by all objects of the class</a:t>
            </a:r>
          </a:p>
          <a:p>
            <a:pPr lvl="3"/>
            <a:r>
              <a:rPr lang="en-CA" dirty="0" smtClean="0"/>
              <a:t>Members accessed by the dot operator</a:t>
            </a:r>
          </a:p>
          <a:p>
            <a:pPr lvl="3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66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70038"/>
            <a:ext cx="8229600" cy="562818"/>
          </a:xfrm>
        </p:spPr>
        <p:txBody>
          <a:bodyPr>
            <a:noAutofit/>
          </a:bodyPr>
          <a:lstStyle/>
          <a:p>
            <a:pPr algn="l"/>
            <a:r>
              <a:rPr lang="en-CA" sz="2400" dirty="0"/>
              <a:t>A class may contains the following member declarations</a:t>
            </a:r>
            <a:r>
              <a:rPr lang="en-CA" sz="2400" dirty="0" smtClean="0"/>
              <a:t>: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8880"/>
            <a:ext cx="4038600" cy="3777283"/>
          </a:xfrm>
        </p:spPr>
        <p:txBody>
          <a:bodyPr>
            <a:normAutofit/>
          </a:bodyPr>
          <a:lstStyle/>
          <a:p>
            <a:r>
              <a:rPr lang="en-CA" dirty="0" smtClean="0"/>
              <a:t>Constants</a:t>
            </a:r>
          </a:p>
          <a:p>
            <a:r>
              <a:rPr lang="en-CA" dirty="0" smtClean="0"/>
              <a:t>Fields</a:t>
            </a:r>
          </a:p>
          <a:p>
            <a:r>
              <a:rPr lang="en-CA" dirty="0" smtClean="0"/>
              <a:t>Methods</a:t>
            </a:r>
          </a:p>
          <a:p>
            <a:r>
              <a:rPr lang="en-CA" dirty="0" smtClean="0"/>
              <a:t>Properties</a:t>
            </a:r>
          </a:p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Events</a:t>
            </a:r>
          </a:p>
          <a:p>
            <a:endParaRPr lang="en-CA" dirty="0" smtClean="0"/>
          </a:p>
          <a:p>
            <a:pPr lvl="3"/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Class Members</a:t>
            </a:r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2492896"/>
            <a:ext cx="4038600" cy="3777283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Indexers</a:t>
            </a:r>
          </a:p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r>
              <a:rPr lang="en-CA" dirty="0" smtClean="0"/>
              <a:t>Destructors</a:t>
            </a:r>
          </a:p>
          <a:p>
            <a:r>
              <a:rPr lang="en-CA" dirty="0" smtClean="0"/>
              <a:t>Static-Constructors</a:t>
            </a:r>
          </a:p>
          <a:p>
            <a:r>
              <a:rPr lang="en-CA" dirty="0" smtClean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14773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Constants</a:t>
            </a:r>
            <a:endParaRPr lang="en-CA" dirty="0"/>
          </a:p>
          <a:p>
            <a:pPr lvl="1"/>
            <a:r>
              <a:rPr lang="en-CA" dirty="0" smtClean="0"/>
              <a:t>Represents constants values associated with the class</a:t>
            </a:r>
          </a:p>
          <a:p>
            <a:pPr lvl="1"/>
            <a:r>
              <a:rPr lang="en-CA" dirty="0" smtClean="0"/>
              <a:t>Considered as static members</a:t>
            </a:r>
          </a:p>
          <a:p>
            <a:pPr lvl="2"/>
            <a:r>
              <a:rPr lang="en-CA" dirty="0" smtClean="0"/>
              <a:t>Does not require or allow the static modifier</a:t>
            </a:r>
          </a:p>
          <a:p>
            <a:pPr lvl="1"/>
            <a:r>
              <a:rPr lang="en-CA" dirty="0" smtClean="0"/>
              <a:t>Is set once only at declaration</a:t>
            </a:r>
          </a:p>
          <a:p>
            <a:pPr lvl="1"/>
            <a:r>
              <a:rPr lang="en-CA" dirty="0" smtClean="0"/>
              <a:t>Initialized  by a literal or a constant expression</a:t>
            </a:r>
          </a:p>
          <a:p>
            <a:pPr lvl="2"/>
            <a:r>
              <a:rPr lang="en-CA" dirty="0" smtClean="0"/>
              <a:t>Constant expression must be fully evaluated are compile time</a:t>
            </a:r>
            <a:endParaRPr lang="en-CA" dirty="0"/>
          </a:p>
          <a:p>
            <a:pPr lvl="1"/>
            <a:r>
              <a:rPr lang="en-CA" dirty="0"/>
              <a:t>Declared like a field</a:t>
            </a:r>
          </a:p>
          <a:p>
            <a:pPr lvl="1"/>
            <a:r>
              <a:rPr lang="en-CA" dirty="0"/>
              <a:t>Includes the </a:t>
            </a:r>
            <a:r>
              <a:rPr lang="en-CA" dirty="0" err="1"/>
              <a:t>const</a:t>
            </a:r>
            <a:r>
              <a:rPr lang="en-CA" dirty="0"/>
              <a:t> </a:t>
            </a:r>
            <a:r>
              <a:rPr lang="en-CA" dirty="0" smtClean="0"/>
              <a:t>keyword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PI = 3.14159;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DIAMETER = PI * 2;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sz="2900" dirty="0" smtClean="0"/>
              <a:t>If </a:t>
            </a:r>
            <a:r>
              <a:rPr lang="en-CA" sz="2900" dirty="0"/>
              <a:t>a constant  is desired but its value is not permitted at compile time, then you may use a field with the </a:t>
            </a:r>
            <a:r>
              <a:rPr lang="en-CA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sz="2900" dirty="0" smtClean="0"/>
              <a:t> modifier</a:t>
            </a:r>
            <a:endParaRPr lang="en-CA" sz="2900" dirty="0"/>
          </a:p>
          <a:p>
            <a:pPr lvl="1"/>
            <a:endParaRPr lang="en-CA" sz="2900" dirty="0" smtClean="0"/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Fields</a:t>
            </a:r>
            <a:endParaRPr lang="en-CA" dirty="0"/>
          </a:p>
          <a:p>
            <a:pPr lvl="1"/>
            <a:r>
              <a:rPr lang="en-CA" dirty="0"/>
              <a:t>A variable that is associated with a class or an instance of a class</a:t>
            </a:r>
          </a:p>
          <a:p>
            <a:pPr lvl="1"/>
            <a:r>
              <a:rPr lang="en-CA" dirty="0"/>
              <a:t>Normally declared as private </a:t>
            </a:r>
          </a:p>
          <a:p>
            <a:pPr lvl="1"/>
            <a:r>
              <a:rPr lang="en-CA" dirty="0"/>
              <a:t>Represent </a:t>
            </a:r>
            <a:r>
              <a:rPr lang="en-CA" dirty="0" smtClean="0"/>
              <a:t>a state </a:t>
            </a:r>
            <a:r>
              <a:rPr lang="en-CA" dirty="0"/>
              <a:t>of the </a:t>
            </a:r>
            <a:r>
              <a:rPr lang="en-CA" dirty="0" smtClean="0"/>
              <a:t>object</a:t>
            </a:r>
          </a:p>
          <a:p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Implements a computation or action</a:t>
            </a:r>
          </a:p>
          <a:p>
            <a:pPr lvl="1"/>
            <a:r>
              <a:rPr lang="en-CA" dirty="0" smtClean="0"/>
              <a:t>Takes a list of parameters (possibly empty)</a:t>
            </a:r>
          </a:p>
          <a:p>
            <a:pPr lvl="1"/>
            <a:r>
              <a:rPr lang="en-CA" dirty="0" smtClean="0"/>
              <a:t>Has a return type. </a:t>
            </a:r>
          </a:p>
          <a:p>
            <a:pPr lvl="1"/>
            <a:r>
              <a:rPr lang="en-CA" dirty="0" smtClean="0"/>
              <a:t>Normally declared as public</a:t>
            </a:r>
          </a:p>
          <a:p>
            <a:pPr lvl="1"/>
            <a:r>
              <a:rPr lang="en-CA" dirty="0" smtClean="0"/>
              <a:t>Can be used as an </a:t>
            </a:r>
            <a:r>
              <a:rPr lang="en-CA" dirty="0" err="1" smtClean="0"/>
              <a:t>accessor</a:t>
            </a:r>
            <a:r>
              <a:rPr lang="en-CA" dirty="0" smtClean="0"/>
              <a:t> for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109503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1030</Words>
  <Application>Microsoft Office PowerPoint</Application>
  <PresentationFormat>On-screen Show (4:3)</PresentationFormat>
  <Paragraphs>189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Classes: Members</vt:lpstr>
      <vt:lpstr>Objectives</vt:lpstr>
      <vt:lpstr>Class Definition</vt:lpstr>
      <vt:lpstr>Class Design</vt:lpstr>
      <vt:lpstr>Class Instantiation</vt:lpstr>
      <vt:lpstr>Class Anatomy</vt:lpstr>
      <vt:lpstr>A class may contains the following member declarations:</vt:lpstr>
      <vt:lpstr>Members cont’d</vt:lpstr>
      <vt:lpstr>Members cont’d</vt:lpstr>
      <vt:lpstr>Members cont’d</vt:lpstr>
      <vt:lpstr>Members cont’d</vt:lpstr>
      <vt:lpstr>Members cont’d</vt:lpstr>
      <vt:lpstr>Members cont’d</vt:lpstr>
      <vt:lpstr>Accessibility Modifiers</vt:lpstr>
      <vt:lpstr>Static</vt:lpstr>
      <vt:lpstr>Member access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72</cp:revision>
  <cp:lastPrinted>2014-06-02T18:58:25Z</cp:lastPrinted>
  <dcterms:created xsi:type="dcterms:W3CDTF">2013-05-01T13:47:21Z</dcterms:created>
  <dcterms:modified xsi:type="dcterms:W3CDTF">2016-05-11T16:08:20Z</dcterms:modified>
</cp:coreProperties>
</file>