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82" r:id="rId3"/>
    <p:sldId id="283" r:id="rId4"/>
    <p:sldId id="281" r:id="rId5"/>
    <p:sldId id="305" r:id="rId6"/>
    <p:sldId id="306" r:id="rId7"/>
    <p:sldId id="307" r:id="rId8"/>
    <p:sldId id="308" r:id="rId9"/>
    <p:sldId id="285" r:id="rId10"/>
    <p:sldId id="295" r:id="rId11"/>
    <p:sldId id="296" r:id="rId12"/>
    <p:sldId id="297" r:id="rId13"/>
    <p:sldId id="284" r:id="rId14"/>
    <p:sldId id="286" r:id="rId15"/>
    <p:sldId id="287" r:id="rId16"/>
    <p:sldId id="288" r:id="rId17"/>
    <p:sldId id="291" r:id="rId18"/>
    <p:sldId id="298" r:id="rId19"/>
    <p:sldId id="30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9322" autoAdjust="0"/>
  </p:normalViewPr>
  <p:slideViewPr>
    <p:cSldViewPr>
      <p:cViewPr>
        <p:scale>
          <a:sx n="75" d="100"/>
          <a:sy n="75" d="100"/>
        </p:scale>
        <p:origin x="618"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CA" smtClean="0"/>
              <a:t>COMP123</a:t>
            </a: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C97F6A-83C7-4D32-8B22-BFAEF1652D62}" type="datetimeFigureOut">
              <a:rPr lang="en-CA" smtClean="0"/>
              <a:t>09/06/2016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Chapter 9 - Classes</a:t>
            </a: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F411BF-A14B-40A5-A855-24DE453E66AB}" type="slidenum">
              <a:rPr lang="en-CA" smtClean="0"/>
              <a:t>‹#›</a:t>
            </a:fld>
            <a:endParaRPr lang="en-CA"/>
          </a:p>
        </p:txBody>
      </p:sp>
    </p:spTree>
    <p:extLst>
      <p:ext uri="{BB962C8B-B14F-4D97-AF65-F5344CB8AC3E}">
        <p14:creationId xmlns:p14="http://schemas.microsoft.com/office/powerpoint/2010/main" val="588828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CA" smtClean="0"/>
              <a:t>COMP123</a:t>
            </a: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55C393-271D-46D6-8CF4-2624FFDFDF0B}" type="datetimeFigureOut">
              <a:rPr lang="en-CA" smtClean="0"/>
              <a:t>09/06/2016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Chapter 9 - Classes</a:t>
            </a: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AA908-8890-4B84-A482-FC6A5173D03A}" type="slidenum">
              <a:rPr lang="en-CA" smtClean="0"/>
              <a:t>‹#›</a:t>
            </a:fld>
            <a:endParaRPr lang="en-CA"/>
          </a:p>
        </p:txBody>
      </p:sp>
    </p:spTree>
    <p:extLst>
      <p:ext uri="{BB962C8B-B14F-4D97-AF65-F5344CB8AC3E}">
        <p14:creationId xmlns:p14="http://schemas.microsoft.com/office/powerpoint/2010/main" val="12001665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Classes</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3</a:t>
            </a:fld>
            <a:endParaRPr lang="en-CA"/>
          </a:p>
        </p:txBody>
      </p:sp>
    </p:spTree>
    <p:extLst>
      <p:ext uri="{BB962C8B-B14F-4D97-AF65-F5344CB8AC3E}">
        <p14:creationId xmlns:p14="http://schemas.microsoft.com/office/powerpoint/2010/main" val="365769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Classes</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5</a:t>
            </a:fld>
            <a:endParaRPr lang="en-CA"/>
          </a:p>
        </p:txBody>
      </p:sp>
    </p:spTree>
    <p:extLst>
      <p:ext uri="{BB962C8B-B14F-4D97-AF65-F5344CB8AC3E}">
        <p14:creationId xmlns:p14="http://schemas.microsoft.com/office/powerpoint/2010/main" val="326277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Classes</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6</a:t>
            </a:fld>
            <a:endParaRPr lang="en-CA"/>
          </a:p>
        </p:txBody>
      </p:sp>
    </p:spTree>
    <p:extLst>
      <p:ext uri="{BB962C8B-B14F-4D97-AF65-F5344CB8AC3E}">
        <p14:creationId xmlns:p14="http://schemas.microsoft.com/office/powerpoint/2010/main" val="326277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Classes</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8</a:t>
            </a:fld>
            <a:endParaRPr lang="en-CA"/>
          </a:p>
        </p:txBody>
      </p:sp>
    </p:spTree>
    <p:extLst>
      <p:ext uri="{BB962C8B-B14F-4D97-AF65-F5344CB8AC3E}">
        <p14:creationId xmlns:p14="http://schemas.microsoft.com/office/powerpoint/2010/main" val="326277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Structs</a:t>
            </a:r>
            <a:r>
              <a:rPr lang="en-CA" dirty="0"/>
              <a:t> do not support inheritance, but they can implement interfaces. </a:t>
            </a:r>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Inheritance</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10</a:t>
            </a:fld>
            <a:endParaRPr lang="en-CA"/>
          </a:p>
        </p:txBody>
      </p:sp>
    </p:spTree>
    <p:extLst>
      <p:ext uri="{BB962C8B-B14F-4D97-AF65-F5344CB8AC3E}">
        <p14:creationId xmlns:p14="http://schemas.microsoft.com/office/powerpoint/2010/main" val="16669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 constructor</a:t>
            </a:r>
            <a:r>
              <a:rPr lang="en-CA" baseline="0" dirty="0" smtClean="0"/>
              <a:t> = user-define constructor is present</a:t>
            </a:r>
            <a:endParaRPr lang="en-CA"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Classes</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15</a:t>
            </a:fld>
            <a:endParaRPr lang="en-CA"/>
          </a:p>
        </p:txBody>
      </p:sp>
    </p:spTree>
    <p:extLst>
      <p:ext uri="{BB962C8B-B14F-4D97-AF65-F5344CB8AC3E}">
        <p14:creationId xmlns:p14="http://schemas.microsoft.com/office/powerpoint/2010/main" val="405926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b="1" dirty="0" smtClean="0"/>
              <a:t>virtual</a:t>
            </a:r>
            <a:r>
              <a:rPr lang="en-CA" dirty="0" smtClean="0"/>
              <a:t> keyword is used to modify a method, property, indexer, or event declaration and allow for it to be overridden in a derived class. For example, this method can be overridden by any class that inherits it:</a:t>
            </a:r>
          </a:p>
          <a:p>
            <a:endParaRPr lang="en-CA" dirty="0" smtClean="0"/>
          </a:p>
          <a:p>
            <a:r>
              <a:rPr lang="en-CA" dirty="0" smtClean="0"/>
              <a:t>When a virtual method is invoked, the run-time type of the object is checked for an overriding member. The overriding member in the most derived class is called, which might be the original member, if no derived class has overridden the member.</a:t>
            </a:r>
          </a:p>
          <a:p>
            <a:r>
              <a:rPr lang="en-CA" dirty="0" smtClean="0"/>
              <a:t>By default, methods are non-virtual. You cannot override a non-virtual method. You may hide it using the </a:t>
            </a:r>
            <a:r>
              <a:rPr lang="en-CA" b="1" dirty="0" smtClean="0"/>
              <a:t>new</a:t>
            </a:r>
            <a:r>
              <a:rPr lang="en-CA" dirty="0" smtClean="0"/>
              <a:t> keyword</a:t>
            </a:r>
          </a:p>
          <a:p>
            <a:r>
              <a:rPr lang="en-CA" dirty="0" smtClean="0"/>
              <a:t>You cannot use the </a:t>
            </a:r>
            <a:r>
              <a:rPr lang="en-CA" b="1" dirty="0" smtClean="0"/>
              <a:t>virtual</a:t>
            </a:r>
            <a:r>
              <a:rPr lang="en-CA" dirty="0" smtClean="0"/>
              <a:t> modifier with the </a:t>
            </a:r>
            <a:r>
              <a:rPr lang="en-CA" b="1" dirty="0" smtClean="0"/>
              <a:t>static</a:t>
            </a:r>
            <a:r>
              <a:rPr lang="en-CA" dirty="0" smtClean="0"/>
              <a:t>, </a:t>
            </a:r>
            <a:r>
              <a:rPr lang="en-CA" b="1" dirty="0" smtClean="0"/>
              <a:t>abstract, private</a:t>
            </a:r>
            <a:r>
              <a:rPr lang="en-CA" dirty="0" smtClean="0"/>
              <a:t>, or </a:t>
            </a:r>
            <a:r>
              <a:rPr lang="en-CA" b="1" dirty="0" smtClean="0"/>
              <a:t>override</a:t>
            </a:r>
            <a:r>
              <a:rPr lang="en-CA" dirty="0" smtClean="0"/>
              <a:t> modifier</a:t>
            </a:r>
          </a:p>
          <a:p>
            <a:endParaRPr lang="en-CA" dirty="0" smtClean="0"/>
          </a:p>
          <a:p>
            <a:r>
              <a:rPr lang="en-CA" dirty="0" smtClean="0"/>
              <a:t>You may override</a:t>
            </a:r>
            <a:r>
              <a:rPr lang="en-CA" baseline="0" dirty="0" smtClean="0"/>
              <a:t> a member in the base class only if it is declared </a:t>
            </a:r>
            <a:r>
              <a:rPr lang="en-CA" b="1" baseline="0" dirty="0" smtClean="0"/>
              <a:t>virtual</a:t>
            </a:r>
            <a:r>
              <a:rPr lang="en-CA" baseline="0" dirty="0" smtClean="0"/>
              <a:t>, </a:t>
            </a:r>
            <a:r>
              <a:rPr lang="en-CA" b="1" baseline="0" dirty="0" smtClean="0"/>
              <a:t>abstract</a:t>
            </a:r>
            <a:r>
              <a:rPr lang="en-CA" baseline="0" dirty="0" smtClean="0"/>
              <a:t> or </a:t>
            </a:r>
            <a:r>
              <a:rPr lang="en-CA" b="1" baseline="0" dirty="0" smtClean="0"/>
              <a:t>override</a:t>
            </a:r>
            <a:endParaRPr lang="en-CA" b="1" dirty="0" smtClean="0"/>
          </a:p>
          <a:p>
            <a:endParaRPr lang="en-CA"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Inheritance</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18</a:t>
            </a:fld>
            <a:endParaRPr lang="en-CA"/>
          </a:p>
        </p:txBody>
      </p:sp>
    </p:spTree>
    <p:extLst>
      <p:ext uri="{BB962C8B-B14F-4D97-AF65-F5344CB8AC3E}">
        <p14:creationId xmlns:p14="http://schemas.microsoft.com/office/powerpoint/2010/main" val="118138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Although</a:t>
            </a:r>
            <a:r>
              <a:rPr lang="en-CA" baseline="0" dirty="0" smtClean="0"/>
              <a:t> a class can derive from only one class, it may implement one or more interfaces</a:t>
            </a:r>
            <a:endParaRPr lang="en-CA" b="1" dirty="0"/>
          </a:p>
        </p:txBody>
      </p:sp>
      <p:sp>
        <p:nvSpPr>
          <p:cNvPr id="4" name="Header Placeholder 3"/>
          <p:cNvSpPr>
            <a:spLocks noGrp="1"/>
          </p:cNvSpPr>
          <p:nvPr>
            <p:ph type="hdr" sz="quarter" idx="10"/>
          </p:nvPr>
        </p:nvSpPr>
        <p:spPr/>
        <p:txBody>
          <a:bodyPr/>
          <a:lstStyle/>
          <a:p>
            <a:r>
              <a:rPr lang="en-CA" smtClean="0"/>
              <a:t>COMP123</a:t>
            </a:r>
            <a:endParaRPr lang="en-CA"/>
          </a:p>
        </p:txBody>
      </p:sp>
      <p:sp>
        <p:nvSpPr>
          <p:cNvPr id="5" name="Footer Placeholder 4"/>
          <p:cNvSpPr>
            <a:spLocks noGrp="1"/>
          </p:cNvSpPr>
          <p:nvPr>
            <p:ph type="ftr" sz="quarter" idx="11"/>
          </p:nvPr>
        </p:nvSpPr>
        <p:spPr/>
        <p:txBody>
          <a:bodyPr/>
          <a:lstStyle/>
          <a:p>
            <a:r>
              <a:rPr lang="en-CA" smtClean="0"/>
              <a:t>Chapter 9 - Inheritance</a:t>
            </a:r>
            <a:endParaRPr lang="en-CA"/>
          </a:p>
        </p:txBody>
      </p:sp>
      <p:sp>
        <p:nvSpPr>
          <p:cNvPr id="6" name="Slide Number Placeholder 5"/>
          <p:cNvSpPr>
            <a:spLocks noGrp="1"/>
          </p:cNvSpPr>
          <p:nvPr>
            <p:ph type="sldNum" sz="quarter" idx="12"/>
          </p:nvPr>
        </p:nvSpPr>
        <p:spPr/>
        <p:txBody>
          <a:bodyPr/>
          <a:lstStyle/>
          <a:p>
            <a:fld id="{6CEAA908-8890-4B84-A482-FC6A5173D03A}" type="slidenum">
              <a:rPr lang="en-CA" smtClean="0"/>
              <a:t>19</a:t>
            </a:fld>
            <a:endParaRPr lang="en-CA"/>
          </a:p>
        </p:txBody>
      </p:sp>
    </p:spTree>
    <p:extLst>
      <p:ext uri="{BB962C8B-B14F-4D97-AF65-F5344CB8AC3E}">
        <p14:creationId xmlns:p14="http://schemas.microsoft.com/office/powerpoint/2010/main" val="135908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F1CE65A-3EA8-4E8A-A5BE-5CE4C6AFE207}" type="datetimeFigureOut">
              <a:rPr lang="en-CA" smtClean="0"/>
              <a:t>09/06/2016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8367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F1CE65A-3EA8-4E8A-A5BE-5CE4C6AFE207}" type="datetimeFigureOut">
              <a:rPr lang="en-CA" smtClean="0"/>
              <a:t>09/06/2016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38682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F1CE65A-3EA8-4E8A-A5BE-5CE4C6AFE207}" type="datetimeFigureOut">
              <a:rPr lang="en-CA" smtClean="0"/>
              <a:t>09/06/2016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8348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F1CE65A-3EA8-4E8A-A5BE-5CE4C6AFE207}" type="datetimeFigureOut">
              <a:rPr lang="en-CA" smtClean="0"/>
              <a:t>09/06/2016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25509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09/06/2016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66683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F1CE65A-3EA8-4E8A-A5BE-5CE4C6AFE207}" type="datetimeFigureOut">
              <a:rPr lang="en-CA" smtClean="0"/>
              <a:t>09/06/2016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17280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F1CE65A-3EA8-4E8A-A5BE-5CE4C6AFE207}" type="datetimeFigureOut">
              <a:rPr lang="en-CA" smtClean="0"/>
              <a:t>09/06/2016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67789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F1CE65A-3EA8-4E8A-A5BE-5CE4C6AFE207}" type="datetimeFigureOut">
              <a:rPr lang="en-CA" smtClean="0"/>
              <a:t>09/06/2016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15525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CE65A-3EA8-4E8A-A5BE-5CE4C6AFE207}" type="datetimeFigureOut">
              <a:rPr lang="en-CA" smtClean="0"/>
              <a:t>09/06/2016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65177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09/06/2016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00649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09/06/2016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51291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E65A-3EA8-4E8A-A5BE-5CE4C6AFE207}" type="datetimeFigureOut">
              <a:rPr lang="en-CA" smtClean="0"/>
              <a:t>09/06/2016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C297E-8519-4663-BC70-178C05023D85}" type="slidenum">
              <a:rPr lang="en-CA" smtClean="0"/>
              <a:t>‹#›</a:t>
            </a:fld>
            <a:endParaRPr lang="en-CA"/>
          </a:p>
        </p:txBody>
      </p:sp>
    </p:spTree>
    <p:extLst>
      <p:ext uri="{BB962C8B-B14F-4D97-AF65-F5344CB8AC3E}">
        <p14:creationId xmlns:p14="http://schemas.microsoft.com/office/powerpoint/2010/main" val="421872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Inheritance</a:t>
            </a:r>
            <a:endParaRPr lang="en-CA" dirty="0"/>
          </a:p>
        </p:txBody>
      </p:sp>
      <p:sp>
        <p:nvSpPr>
          <p:cNvPr id="3" name="Subtitle 2"/>
          <p:cNvSpPr>
            <a:spLocks noGrp="1"/>
          </p:cNvSpPr>
          <p:nvPr>
            <p:ph type="subTitle" idx="1"/>
          </p:nvPr>
        </p:nvSpPr>
        <p:spPr/>
        <p:txBody>
          <a:bodyPr/>
          <a:lstStyle/>
          <a:p>
            <a:r>
              <a:rPr lang="en-CA" dirty="0" smtClean="0"/>
              <a:t>Programming II</a:t>
            </a:r>
            <a:br>
              <a:rPr lang="en-CA" dirty="0" smtClean="0"/>
            </a:br>
            <a:r>
              <a:rPr lang="en-CA" dirty="0" smtClean="0"/>
              <a:t>Narendra Pershad</a:t>
            </a:r>
          </a:p>
        </p:txBody>
      </p:sp>
    </p:spTree>
    <p:extLst>
      <p:ext uri="{BB962C8B-B14F-4D97-AF65-F5344CB8AC3E}">
        <p14:creationId xmlns:p14="http://schemas.microsoft.com/office/powerpoint/2010/main" val="2330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Inheritance</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A derived class will implicitly have all the members of the base class except constructors and destructors</a:t>
            </a:r>
          </a:p>
          <a:p>
            <a:pPr marL="0" indent="0">
              <a:buNone/>
            </a:pPr>
            <a:endParaRPr lang="en-CA" dirty="0">
              <a:solidFill>
                <a:srgbClr val="0033CC"/>
              </a:solidFill>
              <a:latin typeface="Consolas" pitchFamily="49" charset="0"/>
              <a:cs typeface="Consolas" pitchFamily="49" charset="0"/>
            </a:endParaRPr>
          </a:p>
          <a:p>
            <a:pPr marL="363538" indent="0">
              <a:buNone/>
            </a:pPr>
            <a:r>
              <a:rPr lang="en-CA" dirty="0" smtClean="0">
                <a:solidFill>
                  <a:srgbClr val="0033CC"/>
                </a:solidFill>
                <a:latin typeface="Consolas" pitchFamily="49" charset="0"/>
                <a:cs typeface="Consolas" pitchFamily="49" charset="0"/>
              </a:rPr>
              <a:t>class</a:t>
            </a:r>
            <a:r>
              <a:rPr lang="en-CA" dirty="0" smtClean="0">
                <a:latin typeface="Consolas" pitchFamily="49" charset="0"/>
                <a:cs typeface="Consolas" pitchFamily="49" charset="0"/>
              </a:rPr>
              <a:t> </a:t>
            </a:r>
            <a:r>
              <a:rPr lang="en-CA" dirty="0" smtClean="0">
                <a:solidFill>
                  <a:srgbClr val="00B0F0"/>
                </a:solidFill>
                <a:latin typeface="Consolas" pitchFamily="49" charset="0"/>
                <a:cs typeface="Consolas" pitchFamily="49" charset="0"/>
              </a:rPr>
              <a:t>A</a:t>
            </a:r>
            <a:r>
              <a:rPr lang="en-CA" dirty="0" smtClean="0">
                <a:latin typeface="Consolas" pitchFamily="49" charset="0"/>
                <a:cs typeface="Consolas" pitchFamily="49" charset="0"/>
              </a:rPr>
              <a:t> </a:t>
            </a:r>
          </a:p>
          <a:p>
            <a:pPr marL="363538" indent="0">
              <a:buNone/>
            </a:pPr>
            <a:r>
              <a:rPr lang="en-CA" dirty="0" smtClean="0">
                <a:latin typeface="Consolas" pitchFamily="49" charset="0"/>
                <a:cs typeface="Consolas" pitchFamily="49" charset="0"/>
              </a:rPr>
              <a:t>{</a:t>
            </a:r>
          </a:p>
          <a:p>
            <a:pPr marL="363538" lvl="1" indent="0">
              <a:buNone/>
            </a:pPr>
            <a:r>
              <a:rPr lang="en-CA" dirty="0" smtClean="0">
                <a:solidFill>
                  <a:srgbClr val="0033CC"/>
                </a:solidFill>
                <a:latin typeface="Consolas" pitchFamily="49" charset="0"/>
                <a:cs typeface="Consolas" pitchFamily="49" charset="0"/>
              </a:rPr>
              <a:t>  public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smtClean="0">
                <a:latin typeface="Consolas" pitchFamily="49" charset="0"/>
                <a:cs typeface="Consolas" pitchFamily="49" charset="0"/>
              </a:rPr>
              <a:t>x;</a:t>
            </a:r>
            <a:endParaRPr lang="en-CA" dirty="0">
              <a:latin typeface="Consolas" pitchFamily="49" charset="0"/>
              <a:cs typeface="Consolas" pitchFamily="49" charset="0"/>
            </a:endParaRPr>
          </a:p>
          <a:p>
            <a:pPr marL="363538" lvl="1" indent="0">
              <a:buNone/>
            </a:pPr>
            <a:r>
              <a:rPr lang="en-CA" dirty="0">
                <a:solidFill>
                  <a:srgbClr val="0033CC"/>
                </a:solidFill>
                <a:latin typeface="Consolas" pitchFamily="49" charset="0"/>
                <a:cs typeface="Consolas" pitchFamily="49" charset="0"/>
              </a:rPr>
              <a:t> </a:t>
            </a:r>
            <a:r>
              <a:rPr lang="en-CA" dirty="0" smtClean="0">
                <a:solidFill>
                  <a:srgbClr val="0033CC"/>
                </a:solidFill>
                <a:latin typeface="Consolas" pitchFamily="49" charset="0"/>
                <a:cs typeface="Consolas" pitchFamily="49" charset="0"/>
              </a:rPr>
              <a:t> protected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smtClean="0">
                <a:latin typeface="Consolas" pitchFamily="49" charset="0"/>
                <a:cs typeface="Consolas" pitchFamily="49" charset="0"/>
              </a:rPr>
              <a:t>y;</a:t>
            </a:r>
          </a:p>
          <a:p>
            <a:pPr marL="363538" lvl="1" indent="0">
              <a:buNone/>
            </a:pPr>
            <a:r>
              <a:rPr lang="en-CA" dirty="0">
                <a:solidFill>
                  <a:srgbClr val="0033CC"/>
                </a:solidFill>
                <a:latin typeface="Consolas" pitchFamily="49" charset="0"/>
                <a:cs typeface="Consolas" pitchFamily="49" charset="0"/>
              </a:rPr>
              <a:t> </a:t>
            </a:r>
            <a:r>
              <a:rPr lang="en-CA" dirty="0" smtClean="0">
                <a:solidFill>
                  <a:srgbClr val="0033CC"/>
                </a:solidFill>
                <a:latin typeface="Consolas" pitchFamily="49" charset="0"/>
                <a:cs typeface="Consolas" pitchFamily="49" charset="0"/>
              </a:rPr>
              <a:t> private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smtClean="0">
                <a:latin typeface="Consolas" pitchFamily="49" charset="0"/>
                <a:cs typeface="Consolas" pitchFamily="49" charset="0"/>
              </a:rPr>
              <a:t>z;</a:t>
            </a:r>
          </a:p>
          <a:p>
            <a:pPr marL="363538" indent="0">
              <a:buNone/>
            </a:pPr>
            <a:r>
              <a:rPr lang="en-CA" dirty="0" smtClean="0">
                <a:latin typeface="Consolas" pitchFamily="49" charset="0"/>
                <a:cs typeface="Consolas" pitchFamily="49" charset="0"/>
              </a:rPr>
              <a:t>}</a:t>
            </a:r>
          </a:p>
          <a:p>
            <a:pPr marL="363538" indent="0">
              <a:buNone/>
            </a:pPr>
            <a:r>
              <a:rPr lang="en-CA" dirty="0" smtClean="0">
                <a:solidFill>
                  <a:srgbClr val="0033CC"/>
                </a:solidFill>
                <a:latin typeface="Consolas" pitchFamily="49" charset="0"/>
                <a:cs typeface="Consolas" pitchFamily="49" charset="0"/>
              </a:rPr>
              <a:t>class</a:t>
            </a:r>
            <a:r>
              <a:rPr lang="en-CA" dirty="0" smtClean="0">
                <a:latin typeface="Consolas" pitchFamily="49" charset="0"/>
                <a:cs typeface="Consolas" pitchFamily="49" charset="0"/>
              </a:rPr>
              <a:t> </a:t>
            </a:r>
            <a:r>
              <a:rPr lang="en-CA" dirty="0" smtClean="0">
                <a:solidFill>
                  <a:srgbClr val="00B0F0"/>
                </a:solidFill>
                <a:latin typeface="Consolas" pitchFamily="49" charset="0"/>
                <a:cs typeface="Consolas" pitchFamily="49" charset="0"/>
              </a:rPr>
              <a:t>B</a:t>
            </a:r>
            <a:r>
              <a:rPr lang="en-CA" dirty="0" smtClean="0">
                <a:latin typeface="Consolas" pitchFamily="49" charset="0"/>
                <a:cs typeface="Consolas" pitchFamily="49" charset="0"/>
              </a:rPr>
              <a:t> : </a:t>
            </a:r>
            <a:r>
              <a:rPr lang="en-CA" dirty="0">
                <a:solidFill>
                  <a:srgbClr val="00B0F0"/>
                </a:solidFill>
                <a:latin typeface="Consolas" pitchFamily="49" charset="0"/>
                <a:cs typeface="Consolas" pitchFamily="49" charset="0"/>
              </a:rPr>
              <a:t>A</a:t>
            </a:r>
            <a:r>
              <a:rPr lang="en-CA" dirty="0" smtClean="0">
                <a:latin typeface="Consolas" pitchFamily="49" charset="0"/>
                <a:cs typeface="Consolas" pitchFamily="49" charset="0"/>
              </a:rPr>
              <a:t> {}</a:t>
            </a:r>
          </a:p>
          <a:p>
            <a:pPr marL="363538" indent="0">
              <a:buNone/>
            </a:pPr>
            <a:endParaRPr lang="en-CA" dirty="0"/>
          </a:p>
          <a:p>
            <a:r>
              <a:rPr lang="en-CA" dirty="0"/>
              <a:t>B will have all the members of class </a:t>
            </a:r>
            <a:r>
              <a:rPr lang="en-CA" dirty="0" smtClean="0"/>
              <a:t>A</a:t>
            </a:r>
          </a:p>
          <a:p>
            <a:r>
              <a:rPr lang="en-CA" dirty="0" smtClean="0"/>
              <a:t>The members in B will not be able to directly access z, because it is private </a:t>
            </a:r>
            <a:endParaRPr lang="en-CA" dirty="0"/>
          </a:p>
        </p:txBody>
      </p:sp>
    </p:spTree>
    <p:extLst>
      <p:ext uri="{BB962C8B-B14F-4D97-AF65-F5344CB8AC3E}">
        <p14:creationId xmlns:p14="http://schemas.microsoft.com/office/powerpoint/2010/main" val="346071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Inheritance</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Derives classed may declare additional members</a:t>
            </a:r>
          </a:p>
          <a:p>
            <a:pPr marL="0" indent="0">
              <a:buNone/>
            </a:pPr>
            <a:endParaRPr lang="en-CA" dirty="0" smtClean="0">
              <a:solidFill>
                <a:srgbClr val="0033CC"/>
              </a:solidFill>
              <a:latin typeface="Consolas" pitchFamily="49" charset="0"/>
              <a:cs typeface="Consolas" pitchFamily="49" charset="0"/>
            </a:endParaRPr>
          </a:p>
          <a:p>
            <a:pPr marL="363538"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A</a:t>
            </a:r>
            <a:r>
              <a:rPr lang="en-CA" dirty="0">
                <a:latin typeface="Consolas" pitchFamily="49" charset="0"/>
                <a:cs typeface="Consolas" pitchFamily="49" charset="0"/>
              </a:rPr>
              <a:t> </a:t>
            </a:r>
          </a:p>
          <a:p>
            <a:pPr marL="363538" indent="0">
              <a:buNone/>
            </a:pPr>
            <a:r>
              <a:rPr lang="en-CA" dirty="0">
                <a:latin typeface="Consolas" pitchFamily="49" charset="0"/>
                <a:cs typeface="Consolas" pitchFamily="49" charset="0"/>
              </a:rPr>
              <a:t>{</a:t>
            </a:r>
          </a:p>
          <a:p>
            <a:pPr marL="363538" lvl="1" indent="0">
              <a:buNone/>
            </a:pPr>
            <a:r>
              <a:rPr lang="en-CA" dirty="0" smtClean="0">
                <a:solidFill>
                  <a:srgbClr val="0033CC"/>
                </a:solidFill>
                <a:latin typeface="Consolas" pitchFamily="49" charset="0"/>
                <a:cs typeface="Consolas" pitchFamily="49" charset="0"/>
              </a:rPr>
              <a:t>  protected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a:latin typeface="Consolas" pitchFamily="49" charset="0"/>
                <a:cs typeface="Consolas" pitchFamily="49" charset="0"/>
              </a:rPr>
              <a:t>y;</a:t>
            </a:r>
          </a:p>
          <a:p>
            <a:pPr marL="363538" lvl="1" indent="0">
              <a:buNone/>
            </a:pPr>
            <a:r>
              <a:rPr lang="en-CA" dirty="0">
                <a:solidFill>
                  <a:srgbClr val="0033CC"/>
                </a:solidFill>
                <a:latin typeface="Consolas" pitchFamily="49" charset="0"/>
                <a:cs typeface="Consolas" pitchFamily="49" charset="0"/>
              </a:rPr>
              <a:t>  private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a:latin typeface="Consolas" pitchFamily="49" charset="0"/>
                <a:cs typeface="Consolas" pitchFamily="49" charset="0"/>
              </a:rPr>
              <a:t>z;</a:t>
            </a:r>
          </a:p>
          <a:p>
            <a:pPr marL="363538" indent="0">
              <a:buNone/>
            </a:pPr>
            <a:r>
              <a:rPr lang="en-CA" dirty="0">
                <a:latin typeface="Consolas" pitchFamily="49" charset="0"/>
                <a:cs typeface="Consolas" pitchFamily="49" charset="0"/>
              </a:rPr>
              <a:t>}</a:t>
            </a:r>
          </a:p>
          <a:p>
            <a:pPr marL="363538"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B</a:t>
            </a:r>
            <a:r>
              <a:rPr lang="en-CA" dirty="0">
                <a:latin typeface="Consolas" pitchFamily="49" charset="0"/>
                <a:cs typeface="Consolas" pitchFamily="49" charset="0"/>
              </a:rPr>
              <a:t> : </a:t>
            </a:r>
            <a:r>
              <a:rPr lang="en-CA" dirty="0" smtClean="0">
                <a:solidFill>
                  <a:srgbClr val="00B0F0"/>
                </a:solidFill>
                <a:latin typeface="Consolas" pitchFamily="49" charset="0"/>
                <a:cs typeface="Consolas" pitchFamily="49" charset="0"/>
              </a:rPr>
              <a:t>A</a:t>
            </a:r>
            <a:endParaRPr lang="en-CA" dirty="0">
              <a:latin typeface="Consolas" pitchFamily="49" charset="0"/>
              <a:cs typeface="Consolas" pitchFamily="49" charset="0"/>
            </a:endParaRPr>
          </a:p>
          <a:p>
            <a:pPr marL="363538" indent="0">
              <a:buNone/>
            </a:pPr>
            <a:r>
              <a:rPr lang="en-CA" dirty="0">
                <a:latin typeface="Consolas" pitchFamily="49" charset="0"/>
                <a:cs typeface="Consolas" pitchFamily="49" charset="0"/>
              </a:rPr>
              <a:t>{</a:t>
            </a:r>
          </a:p>
          <a:p>
            <a:pPr marL="363538" lvl="1" indent="0">
              <a:buNone/>
            </a:pPr>
            <a:r>
              <a:rPr lang="en-CA" dirty="0">
                <a:solidFill>
                  <a:srgbClr val="0033CC"/>
                </a:solidFill>
                <a:latin typeface="Consolas" pitchFamily="49" charset="0"/>
                <a:cs typeface="Consolas" pitchFamily="49" charset="0"/>
              </a:rPr>
              <a:t>  public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a:latin typeface="Consolas" pitchFamily="49" charset="0"/>
                <a:cs typeface="Consolas" pitchFamily="49" charset="0"/>
              </a:rPr>
              <a:t>x;</a:t>
            </a:r>
          </a:p>
          <a:p>
            <a:pPr marL="363538" indent="0">
              <a:buNone/>
            </a:pP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363538" indent="0">
              <a:buNone/>
            </a:pPr>
            <a:endParaRPr lang="en-CA" dirty="0">
              <a:latin typeface="Consolas" pitchFamily="49" charset="0"/>
              <a:cs typeface="Consolas" pitchFamily="49" charset="0"/>
            </a:endParaRPr>
          </a:p>
          <a:p>
            <a:r>
              <a:rPr lang="en-CA" dirty="0" smtClean="0"/>
              <a:t>Class B will have all the members of Class A and more</a:t>
            </a:r>
          </a:p>
          <a:p>
            <a:endParaRPr lang="en-CA" dirty="0" smtClean="0"/>
          </a:p>
          <a:p>
            <a:endParaRPr lang="en-CA" dirty="0" smtClean="0"/>
          </a:p>
        </p:txBody>
      </p:sp>
    </p:spTree>
    <p:extLst>
      <p:ext uri="{BB962C8B-B14F-4D97-AF65-F5344CB8AC3E}">
        <p14:creationId xmlns:p14="http://schemas.microsoft.com/office/powerpoint/2010/main" val="314218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Inheritance</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If identical members exist in parent and child, the child may choose to hide or replace the clashing members</a:t>
            </a:r>
          </a:p>
          <a:p>
            <a:pPr marL="0" indent="0">
              <a:buNone/>
            </a:pPr>
            <a:endParaRPr lang="en-CA" dirty="0" smtClean="0">
              <a:solidFill>
                <a:srgbClr val="0033CC"/>
              </a:solidFill>
              <a:latin typeface="Consolas" pitchFamily="49" charset="0"/>
              <a:cs typeface="Consolas" pitchFamily="49" charset="0"/>
            </a:endParaRPr>
          </a:p>
          <a:p>
            <a:pPr marL="363538"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A</a:t>
            </a:r>
            <a:r>
              <a:rPr lang="en-CA" dirty="0">
                <a:latin typeface="Consolas" pitchFamily="49" charset="0"/>
                <a:cs typeface="Consolas" pitchFamily="49" charset="0"/>
              </a:rPr>
              <a:t> </a:t>
            </a:r>
          </a:p>
          <a:p>
            <a:pPr marL="363538" indent="0">
              <a:buNone/>
            </a:pPr>
            <a:r>
              <a:rPr lang="en-CA" dirty="0">
                <a:latin typeface="Consolas" pitchFamily="49" charset="0"/>
                <a:cs typeface="Consolas" pitchFamily="49" charset="0"/>
              </a:rPr>
              <a:t>{</a:t>
            </a:r>
          </a:p>
          <a:p>
            <a:pPr marL="363538" lvl="1" indent="0">
              <a:buNone/>
            </a:pPr>
            <a:r>
              <a:rPr lang="en-CA" dirty="0">
                <a:solidFill>
                  <a:srgbClr val="0033CC"/>
                </a:solidFill>
                <a:latin typeface="Consolas" pitchFamily="49" charset="0"/>
                <a:cs typeface="Consolas" pitchFamily="49" charset="0"/>
              </a:rPr>
              <a:t>  public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a:latin typeface="Consolas" pitchFamily="49" charset="0"/>
                <a:cs typeface="Consolas" pitchFamily="49" charset="0"/>
              </a:rPr>
              <a:t>x;</a:t>
            </a:r>
          </a:p>
          <a:p>
            <a:pPr marL="363538" lvl="1" indent="0">
              <a:buNone/>
            </a:pPr>
            <a:r>
              <a:rPr lang="en-CA" dirty="0" smtClean="0">
                <a:solidFill>
                  <a:srgbClr val="0033CC"/>
                </a:solidFill>
                <a:latin typeface="Consolas" pitchFamily="49" charset="0"/>
                <a:cs typeface="Consolas" pitchFamily="49" charset="0"/>
              </a:rPr>
              <a:t>  public virtual void </a:t>
            </a:r>
            <a:r>
              <a:rPr lang="en-CA" dirty="0" smtClean="0">
                <a:latin typeface="Consolas" pitchFamily="49" charset="0"/>
                <a:cs typeface="Consolas" pitchFamily="49" charset="0"/>
              </a:rPr>
              <a:t>M() { … ; }</a:t>
            </a:r>
            <a:endParaRPr lang="en-CA" dirty="0">
              <a:latin typeface="Consolas" pitchFamily="49" charset="0"/>
              <a:cs typeface="Consolas" pitchFamily="49" charset="0"/>
            </a:endParaRPr>
          </a:p>
          <a:p>
            <a:pPr marL="363538" indent="0">
              <a:buNone/>
            </a:pP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363538"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B</a:t>
            </a:r>
            <a:r>
              <a:rPr lang="en-CA" dirty="0">
                <a:latin typeface="Consolas" pitchFamily="49" charset="0"/>
                <a:cs typeface="Consolas" pitchFamily="49" charset="0"/>
              </a:rPr>
              <a:t> : </a:t>
            </a:r>
            <a:r>
              <a:rPr lang="en-CA" dirty="0">
                <a:solidFill>
                  <a:srgbClr val="00B0F0"/>
                </a:solidFill>
                <a:latin typeface="Consolas" pitchFamily="49" charset="0"/>
                <a:cs typeface="Consolas" pitchFamily="49" charset="0"/>
              </a:rPr>
              <a:t>A</a:t>
            </a:r>
            <a:endParaRPr lang="en-CA" dirty="0">
              <a:latin typeface="Consolas" pitchFamily="49" charset="0"/>
              <a:cs typeface="Consolas" pitchFamily="49" charset="0"/>
            </a:endParaRPr>
          </a:p>
          <a:p>
            <a:pPr marL="363538" indent="0">
              <a:buNone/>
            </a:pPr>
            <a:r>
              <a:rPr lang="en-CA" dirty="0">
                <a:latin typeface="Consolas" pitchFamily="49" charset="0"/>
                <a:cs typeface="Consolas" pitchFamily="49" charset="0"/>
              </a:rPr>
              <a:t>{</a:t>
            </a:r>
          </a:p>
          <a:p>
            <a:pPr marL="363538" lvl="1" indent="0">
              <a:buNone/>
            </a:pPr>
            <a:r>
              <a:rPr lang="en-CA" dirty="0">
                <a:solidFill>
                  <a:srgbClr val="0033CC"/>
                </a:solidFill>
                <a:latin typeface="Consolas" pitchFamily="49" charset="0"/>
                <a:cs typeface="Consolas" pitchFamily="49" charset="0"/>
              </a:rPr>
              <a:t> </a:t>
            </a:r>
            <a:r>
              <a:rPr lang="en-CA" dirty="0" smtClean="0">
                <a:solidFill>
                  <a:srgbClr val="0033CC"/>
                </a:solidFill>
                <a:latin typeface="Consolas" pitchFamily="49" charset="0"/>
                <a:cs typeface="Consolas" pitchFamily="49" charset="0"/>
              </a:rPr>
              <a:t> new public </a:t>
            </a:r>
            <a:r>
              <a:rPr lang="en-CA" dirty="0" err="1">
                <a:solidFill>
                  <a:srgbClr val="0033CC"/>
                </a:solidFill>
                <a:latin typeface="Consolas" pitchFamily="49" charset="0"/>
                <a:cs typeface="Consolas" pitchFamily="49" charset="0"/>
              </a:rPr>
              <a:t>int</a:t>
            </a:r>
            <a:r>
              <a:rPr lang="en-CA" dirty="0">
                <a:solidFill>
                  <a:srgbClr val="0033CC"/>
                </a:solidFill>
                <a:latin typeface="Consolas" pitchFamily="49" charset="0"/>
                <a:cs typeface="Consolas" pitchFamily="49" charset="0"/>
              </a:rPr>
              <a:t> </a:t>
            </a:r>
            <a:r>
              <a:rPr lang="en-CA" dirty="0">
                <a:latin typeface="Consolas" pitchFamily="49" charset="0"/>
                <a:cs typeface="Consolas" pitchFamily="49" charset="0"/>
              </a:rPr>
              <a:t>x;</a:t>
            </a:r>
          </a:p>
          <a:p>
            <a:pPr marL="363538" lvl="1" indent="0">
              <a:buNone/>
            </a:pPr>
            <a:r>
              <a:rPr lang="en-CA" dirty="0">
                <a:solidFill>
                  <a:srgbClr val="0033CC"/>
                </a:solidFill>
                <a:latin typeface="Consolas" pitchFamily="49" charset="0"/>
                <a:cs typeface="Consolas" pitchFamily="49" charset="0"/>
              </a:rPr>
              <a:t>  public </a:t>
            </a:r>
            <a:r>
              <a:rPr lang="en-CA" dirty="0" smtClean="0">
                <a:solidFill>
                  <a:srgbClr val="0033CC"/>
                </a:solidFill>
                <a:latin typeface="Consolas" pitchFamily="49" charset="0"/>
                <a:cs typeface="Consolas" pitchFamily="49" charset="0"/>
              </a:rPr>
              <a:t>override void </a:t>
            </a:r>
            <a:r>
              <a:rPr lang="en-CA" dirty="0">
                <a:latin typeface="Consolas" pitchFamily="49" charset="0"/>
                <a:cs typeface="Consolas" pitchFamily="49" charset="0"/>
              </a:rPr>
              <a:t>M() { … ; </a:t>
            </a:r>
            <a:r>
              <a:rPr lang="en-CA" dirty="0" smtClean="0">
                <a:latin typeface="Consolas" pitchFamily="49" charset="0"/>
                <a:cs typeface="Consolas" pitchFamily="49" charset="0"/>
              </a:rPr>
              <a:t>}</a:t>
            </a:r>
          </a:p>
          <a:p>
            <a:pPr marL="363538" lvl="1" indent="0">
              <a:buNone/>
            </a:pPr>
            <a:r>
              <a:rPr lang="en-CA" dirty="0" smtClean="0">
                <a:latin typeface="Consolas" pitchFamily="49" charset="0"/>
                <a:cs typeface="Consolas" pitchFamily="49" charset="0"/>
              </a:rPr>
              <a:t>}</a:t>
            </a:r>
            <a:endParaRPr lang="en-CA" dirty="0">
              <a:latin typeface="Consolas" pitchFamily="49" charset="0"/>
              <a:cs typeface="Consolas" pitchFamily="49" charset="0"/>
            </a:endParaRPr>
          </a:p>
          <a:p>
            <a:r>
              <a:rPr lang="en-CA" dirty="0" smtClean="0"/>
              <a:t>In class </a:t>
            </a:r>
            <a:r>
              <a:rPr lang="en-CA" dirty="0"/>
              <a:t>B </a:t>
            </a:r>
            <a:r>
              <a:rPr lang="en-CA" dirty="0" smtClean="0"/>
              <a:t>member the member x of A is hidden</a:t>
            </a:r>
          </a:p>
          <a:p>
            <a:r>
              <a:rPr lang="en-CA" dirty="0"/>
              <a:t>In class B member </a:t>
            </a:r>
            <a:r>
              <a:rPr lang="en-CA" dirty="0" smtClean="0"/>
              <a:t>the member M of A is replaced</a:t>
            </a:r>
            <a:endParaRPr lang="en-CA" dirty="0"/>
          </a:p>
          <a:p>
            <a:endParaRPr lang="en-CA" dirty="0"/>
          </a:p>
          <a:p>
            <a:endParaRPr lang="en-CA" dirty="0" smtClean="0"/>
          </a:p>
        </p:txBody>
      </p:sp>
    </p:spTree>
    <p:extLst>
      <p:ext uri="{BB962C8B-B14F-4D97-AF65-F5344CB8AC3E}">
        <p14:creationId xmlns:p14="http://schemas.microsoft.com/office/powerpoint/2010/main" val="185810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Constructors</a:t>
            </a:r>
            <a:endParaRPr lang="en-CA" dirty="0"/>
          </a:p>
        </p:txBody>
      </p:sp>
      <p:sp>
        <p:nvSpPr>
          <p:cNvPr id="3" name="Content Placeholder 2"/>
          <p:cNvSpPr>
            <a:spLocks noGrp="1"/>
          </p:cNvSpPr>
          <p:nvPr>
            <p:ph idx="1"/>
          </p:nvPr>
        </p:nvSpPr>
        <p:spPr/>
        <p:txBody>
          <a:bodyPr>
            <a:normAutofit fontScale="92500"/>
          </a:bodyPr>
          <a:lstStyle/>
          <a:p>
            <a:pPr marL="0" indent="0">
              <a:buNone/>
            </a:pPr>
            <a:r>
              <a:rPr lang="en-CA" dirty="0" smtClean="0"/>
              <a:t>Reminder:</a:t>
            </a:r>
          </a:p>
          <a:p>
            <a:r>
              <a:rPr lang="en-CA" dirty="0" smtClean="0"/>
              <a:t>All class have at least a constructor</a:t>
            </a:r>
          </a:p>
          <a:p>
            <a:pPr lvl="1"/>
            <a:r>
              <a:rPr lang="en-CA" dirty="0" smtClean="0"/>
              <a:t>User-define</a:t>
            </a:r>
            <a:r>
              <a:rPr lang="en-CA" dirty="0"/>
              <a:t> – </a:t>
            </a:r>
            <a:r>
              <a:rPr lang="en-CA" dirty="0" smtClean="0"/>
              <a:t>if you implement your own</a:t>
            </a:r>
          </a:p>
          <a:p>
            <a:pPr lvl="1"/>
            <a:r>
              <a:rPr lang="en-CA" dirty="0" smtClean="0"/>
              <a:t>Default – if you don’t supply your own: it does not take any argument and does not do anything</a:t>
            </a:r>
          </a:p>
          <a:p>
            <a:pPr lvl="1"/>
            <a:endParaRPr lang="en-CA" dirty="0"/>
          </a:p>
          <a:p>
            <a:r>
              <a:rPr lang="en-CA" dirty="0" smtClean="0"/>
              <a:t>A derived class acquires all non-private members</a:t>
            </a:r>
          </a:p>
          <a:p>
            <a:pPr lvl="1"/>
            <a:r>
              <a:rPr lang="en-CA" dirty="0" smtClean="0"/>
              <a:t>What about constructors?</a:t>
            </a:r>
          </a:p>
          <a:p>
            <a:pPr lvl="1"/>
            <a:r>
              <a:rPr lang="en-CA" dirty="0" smtClean="0"/>
              <a:t>What about identical members?</a:t>
            </a:r>
            <a:endParaRPr lang="en-CA" dirty="0"/>
          </a:p>
        </p:txBody>
      </p:sp>
    </p:spTree>
    <p:extLst>
      <p:ext uri="{BB962C8B-B14F-4D97-AF65-F5344CB8AC3E}">
        <p14:creationId xmlns:p14="http://schemas.microsoft.com/office/powerpoint/2010/main" val="131475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Constructors</a:t>
            </a:r>
            <a:endParaRPr lang="en-CA" dirty="0"/>
          </a:p>
        </p:txBody>
      </p:sp>
      <p:sp>
        <p:nvSpPr>
          <p:cNvPr id="3" name="Content Placeholder 2"/>
          <p:cNvSpPr>
            <a:spLocks noGrp="1"/>
          </p:cNvSpPr>
          <p:nvPr>
            <p:ph idx="1"/>
          </p:nvPr>
        </p:nvSpPr>
        <p:spPr/>
        <p:txBody>
          <a:bodyPr>
            <a:normAutofit lnSpcReduction="10000"/>
          </a:bodyPr>
          <a:lstStyle/>
          <a:p>
            <a:r>
              <a:rPr lang="en-CA" dirty="0" smtClean="0"/>
              <a:t>Constructors are invoke immediately after the class is instantiated</a:t>
            </a:r>
          </a:p>
          <a:p>
            <a:r>
              <a:rPr lang="en-CA" dirty="0" smtClean="0"/>
              <a:t>Similarly, when a child class is instantiated its constructor is invoked. But, before the body of the constructor is process the parent class constructor is invoked.</a:t>
            </a:r>
          </a:p>
          <a:p>
            <a:r>
              <a:rPr lang="en-CA" dirty="0" smtClean="0"/>
              <a:t>If you don’t specify which of the parent class constructor to invoke, then the default constructor is called </a:t>
            </a:r>
            <a:endParaRPr lang="en-CA" dirty="0"/>
          </a:p>
        </p:txBody>
      </p:sp>
    </p:spTree>
    <p:extLst>
      <p:ext uri="{BB962C8B-B14F-4D97-AF65-F5344CB8AC3E}">
        <p14:creationId xmlns:p14="http://schemas.microsoft.com/office/powerpoint/2010/main" val="418141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Constructors</a:t>
            </a:r>
            <a:endParaRPr lang="en-CA" dirty="0"/>
          </a:p>
        </p:txBody>
      </p:sp>
      <p:sp>
        <p:nvSpPr>
          <p:cNvPr id="3" name="Content Placeholder 2"/>
          <p:cNvSpPr>
            <a:spLocks noGrp="1"/>
          </p:cNvSpPr>
          <p:nvPr>
            <p:ph idx="1"/>
          </p:nvPr>
        </p:nvSpPr>
        <p:spPr/>
        <p:txBody>
          <a:bodyPr>
            <a:normAutofit/>
          </a:bodyPr>
          <a:lstStyle/>
          <a:p>
            <a:r>
              <a:rPr lang="en-CA" sz="2600" dirty="0" smtClean="0"/>
              <a:t>None in child and none in </a:t>
            </a:r>
            <a:r>
              <a:rPr lang="en-CA" sz="2600" dirty="0" smtClean="0"/>
              <a:t>base class </a:t>
            </a:r>
            <a:r>
              <a:rPr lang="en-CA" sz="2600" dirty="0">
                <a:sym typeface="Wingdings"/>
              </a:rPr>
              <a:t> </a:t>
            </a:r>
            <a:r>
              <a:rPr lang="en-CA" sz="2600" dirty="0" smtClean="0"/>
              <a:t> </a:t>
            </a:r>
            <a:r>
              <a:rPr lang="en-CA" sz="2600" dirty="0" smtClean="0">
                <a:solidFill>
                  <a:srgbClr val="00B050"/>
                </a:solidFill>
                <a:sym typeface="Wingdings"/>
              </a:rPr>
              <a:t></a:t>
            </a:r>
            <a:r>
              <a:rPr lang="en-CA" sz="2600" dirty="0" smtClean="0">
                <a:solidFill>
                  <a:srgbClr val="FF0000"/>
                </a:solidFill>
                <a:sym typeface="Wingdings"/>
              </a:rPr>
              <a:t/>
            </a:r>
            <a:br>
              <a:rPr lang="en-CA" sz="2600" dirty="0" smtClean="0">
                <a:solidFill>
                  <a:srgbClr val="FF0000"/>
                </a:solidFill>
                <a:sym typeface="Wingdings"/>
              </a:rPr>
            </a:br>
            <a:endParaRPr lang="en-CA" sz="2600" dirty="0" smtClean="0">
              <a:solidFill>
                <a:srgbClr val="FF0000"/>
              </a:solidFill>
              <a:sym typeface="Wingdings"/>
            </a:endParaRPr>
          </a:p>
          <a:p>
            <a:r>
              <a:rPr lang="en-CA" sz="2600" dirty="0" smtClean="0">
                <a:sym typeface="Wingdings"/>
              </a:rPr>
              <a:t>None in child and user-defined in </a:t>
            </a:r>
            <a:r>
              <a:rPr lang="en-CA" sz="2600" dirty="0"/>
              <a:t>base </a:t>
            </a:r>
            <a:r>
              <a:rPr lang="en-CA" sz="2600" dirty="0" smtClean="0">
                <a:sym typeface="Wingdings"/>
              </a:rPr>
              <a:t>class </a:t>
            </a:r>
            <a:r>
              <a:rPr lang="en-CA" sz="2600" dirty="0" smtClean="0">
                <a:sym typeface="Wingdings"/>
              </a:rPr>
              <a:t> </a:t>
            </a:r>
            <a:r>
              <a:rPr lang="en-CA" sz="2600" dirty="0" smtClean="0">
                <a:solidFill>
                  <a:srgbClr val="FF0000"/>
                </a:solidFill>
                <a:sym typeface="Wingdings"/>
              </a:rPr>
              <a:t></a:t>
            </a:r>
            <a:br>
              <a:rPr lang="en-CA" sz="2600" dirty="0" smtClean="0">
                <a:solidFill>
                  <a:srgbClr val="FF0000"/>
                </a:solidFill>
                <a:sym typeface="Wingdings"/>
              </a:rPr>
            </a:br>
            <a:endParaRPr lang="en-CA" sz="2600" dirty="0" smtClean="0">
              <a:solidFill>
                <a:srgbClr val="FF0000"/>
              </a:solidFill>
              <a:sym typeface="Wingdings"/>
            </a:endParaRPr>
          </a:p>
          <a:p>
            <a:r>
              <a:rPr lang="en-CA" sz="2600" dirty="0" smtClean="0"/>
              <a:t>User-defined in </a:t>
            </a:r>
            <a:r>
              <a:rPr lang="en-CA" sz="2600" dirty="0">
                <a:sym typeface="Wingdings"/>
              </a:rPr>
              <a:t>child </a:t>
            </a:r>
            <a:r>
              <a:rPr lang="en-CA" sz="2600" dirty="0" smtClean="0"/>
              <a:t>and none in </a:t>
            </a:r>
            <a:r>
              <a:rPr lang="en-CA" sz="2600" dirty="0"/>
              <a:t>base class </a:t>
            </a:r>
            <a:r>
              <a:rPr lang="en-CA" sz="2600" dirty="0">
                <a:sym typeface="Wingdings"/>
              </a:rPr>
              <a:t> </a:t>
            </a:r>
            <a:r>
              <a:rPr lang="en-CA" sz="2600" dirty="0"/>
              <a:t> </a:t>
            </a:r>
            <a:r>
              <a:rPr lang="en-CA" sz="2600" dirty="0" smtClean="0">
                <a:solidFill>
                  <a:srgbClr val="00B050"/>
                </a:solidFill>
                <a:sym typeface="Wingdings"/>
              </a:rPr>
              <a:t></a:t>
            </a:r>
            <a:r>
              <a:rPr lang="en-CA" sz="2600" dirty="0" smtClean="0">
                <a:solidFill>
                  <a:srgbClr val="FF0000"/>
                </a:solidFill>
                <a:sym typeface="Wingdings"/>
              </a:rPr>
              <a:t/>
            </a:r>
            <a:br>
              <a:rPr lang="en-CA" sz="2600" dirty="0" smtClean="0">
                <a:solidFill>
                  <a:srgbClr val="FF0000"/>
                </a:solidFill>
                <a:sym typeface="Wingdings"/>
              </a:rPr>
            </a:br>
            <a:endParaRPr lang="en-CA" sz="2600" dirty="0">
              <a:solidFill>
                <a:srgbClr val="FF0000"/>
              </a:solidFill>
              <a:sym typeface="Wingdings"/>
            </a:endParaRPr>
          </a:p>
          <a:p>
            <a:r>
              <a:rPr lang="en-CA" sz="2600" dirty="0" smtClean="0"/>
              <a:t>User-defined in </a:t>
            </a:r>
            <a:r>
              <a:rPr lang="en-CA" sz="2600" dirty="0">
                <a:sym typeface="Wingdings"/>
              </a:rPr>
              <a:t>child </a:t>
            </a:r>
            <a:r>
              <a:rPr lang="en-CA" sz="2600" dirty="0" smtClean="0"/>
              <a:t>and user-defined </a:t>
            </a:r>
            <a:r>
              <a:rPr lang="en-CA" sz="2600" dirty="0"/>
              <a:t>in </a:t>
            </a:r>
            <a:r>
              <a:rPr lang="en-CA" sz="2600" dirty="0"/>
              <a:t>base class </a:t>
            </a:r>
            <a:r>
              <a:rPr lang="en-CA" sz="2600" dirty="0">
                <a:sym typeface="Wingdings"/>
              </a:rPr>
              <a:t> </a:t>
            </a:r>
            <a:r>
              <a:rPr lang="en-CA" sz="2600" dirty="0" smtClean="0">
                <a:solidFill>
                  <a:srgbClr val="FF0000"/>
                </a:solidFill>
                <a:sym typeface="Wingdings"/>
              </a:rPr>
              <a:t></a:t>
            </a:r>
            <a:br>
              <a:rPr lang="en-CA" sz="2600" dirty="0" smtClean="0">
                <a:solidFill>
                  <a:srgbClr val="FF0000"/>
                </a:solidFill>
                <a:sym typeface="Wingdings"/>
              </a:rPr>
            </a:br>
            <a:endParaRPr lang="en-CA" sz="2600" dirty="0">
              <a:solidFill>
                <a:srgbClr val="FF0000"/>
              </a:solidFill>
              <a:sym typeface="Wingdings"/>
            </a:endParaRPr>
          </a:p>
          <a:p>
            <a:r>
              <a:rPr lang="en-CA" sz="2600" dirty="0" smtClean="0"/>
              <a:t>User-defined </a:t>
            </a:r>
            <a:r>
              <a:rPr lang="en-CA" sz="2600" dirty="0"/>
              <a:t>in </a:t>
            </a:r>
            <a:r>
              <a:rPr lang="en-CA" sz="2600" dirty="0">
                <a:sym typeface="Wingdings"/>
              </a:rPr>
              <a:t>child </a:t>
            </a:r>
            <a:r>
              <a:rPr lang="en-CA" sz="2600" dirty="0" smtClean="0"/>
              <a:t>and </a:t>
            </a:r>
            <a:r>
              <a:rPr lang="en-CA" sz="2600" dirty="0"/>
              <a:t>user-defined in </a:t>
            </a:r>
            <a:r>
              <a:rPr lang="en-CA" sz="2600" dirty="0"/>
              <a:t>base class </a:t>
            </a:r>
            <a:r>
              <a:rPr lang="en-CA" sz="2600" dirty="0" smtClean="0"/>
              <a:t>and </a:t>
            </a:r>
            <a:r>
              <a:rPr lang="en-CA" sz="2600" dirty="0">
                <a:sym typeface="Wingdings"/>
              </a:rPr>
              <a:t>child </a:t>
            </a:r>
            <a:r>
              <a:rPr lang="en-CA" sz="2600" dirty="0" smtClean="0"/>
              <a:t>specifies which base constructor to use </a:t>
            </a:r>
            <a:r>
              <a:rPr lang="en-CA" sz="2600" dirty="0" smtClean="0">
                <a:sym typeface="Wingdings"/>
              </a:rPr>
              <a:t> </a:t>
            </a:r>
            <a:r>
              <a:rPr lang="en-CA" sz="2600" dirty="0" smtClean="0"/>
              <a:t> </a:t>
            </a:r>
            <a:r>
              <a:rPr lang="en-CA" sz="2600" dirty="0">
                <a:solidFill>
                  <a:srgbClr val="00B050"/>
                </a:solidFill>
                <a:sym typeface="Wingdings"/>
              </a:rPr>
              <a:t></a:t>
            </a:r>
          </a:p>
          <a:p>
            <a:pPr marL="0" indent="0">
              <a:buNone/>
            </a:pPr>
            <a:endParaRPr lang="en-CA" dirty="0" smtClean="0">
              <a:solidFill>
                <a:srgbClr val="FF0000"/>
              </a:solidFill>
              <a:sym typeface="Wingdings"/>
            </a:endParaRPr>
          </a:p>
          <a:p>
            <a:endParaRPr lang="en-CA" dirty="0"/>
          </a:p>
        </p:txBody>
      </p:sp>
    </p:spTree>
    <p:extLst>
      <p:ext uri="{BB962C8B-B14F-4D97-AF65-F5344CB8AC3E}">
        <p14:creationId xmlns:p14="http://schemas.microsoft.com/office/powerpoint/2010/main" val="106801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Same members in base and sub classes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The child-class may choose to:</a:t>
            </a:r>
          </a:p>
          <a:p>
            <a:pPr lvl="1"/>
            <a:r>
              <a:rPr lang="en-CA" dirty="0" smtClean="0"/>
              <a:t>To hide the member of the base class</a:t>
            </a:r>
          </a:p>
          <a:p>
            <a:pPr lvl="2"/>
            <a:r>
              <a:rPr lang="en-CA" dirty="0" smtClean="0"/>
              <a:t>Original implementation of the base class is still available in some situations in the sub-class</a:t>
            </a:r>
          </a:p>
          <a:p>
            <a:pPr lvl="2"/>
            <a:r>
              <a:rPr lang="en-CA" dirty="0" smtClean="0"/>
              <a:t>The new keyword is used to hide members of the base class</a:t>
            </a:r>
          </a:p>
          <a:p>
            <a:pPr lvl="2"/>
            <a:r>
              <a:rPr lang="en-CA" dirty="0" smtClean="0"/>
              <a:t>The new keyword is not necessary, used to just quiet the compiler  </a:t>
            </a:r>
          </a:p>
          <a:p>
            <a:pPr lvl="1"/>
            <a:r>
              <a:rPr lang="en-CA" dirty="0" smtClean="0"/>
              <a:t>To replace the member of the base class</a:t>
            </a:r>
          </a:p>
          <a:p>
            <a:pPr lvl="2"/>
            <a:r>
              <a:rPr lang="en-CA" dirty="0"/>
              <a:t>Original implementation of the base class is </a:t>
            </a:r>
            <a:r>
              <a:rPr lang="en-CA" dirty="0" smtClean="0"/>
              <a:t>gone forever in the sub-class</a:t>
            </a:r>
          </a:p>
          <a:p>
            <a:pPr lvl="2"/>
            <a:r>
              <a:rPr lang="en-CA" dirty="0" smtClean="0"/>
              <a:t>The virtual (in the base-class) and the override (in the sub-class) keywords is used to do this terrible thing</a:t>
            </a:r>
            <a:endParaRPr lang="en-CA" dirty="0"/>
          </a:p>
          <a:p>
            <a:endParaRPr lang="en-CA" dirty="0"/>
          </a:p>
        </p:txBody>
      </p:sp>
    </p:spTree>
    <p:extLst>
      <p:ext uri="{BB962C8B-B14F-4D97-AF65-F5344CB8AC3E}">
        <p14:creationId xmlns:p14="http://schemas.microsoft.com/office/powerpoint/2010/main" val="238663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Hiding with the new keyword</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Consider the following:</a:t>
            </a:r>
          </a:p>
          <a:p>
            <a:pPr marL="0" indent="0">
              <a:buNone/>
            </a:pPr>
            <a:r>
              <a:rPr lang="en-CA" dirty="0" smtClean="0">
                <a:solidFill>
                  <a:srgbClr val="0033CC"/>
                </a:solidFill>
                <a:latin typeface="Consolas" pitchFamily="49" charset="0"/>
                <a:cs typeface="Consolas" pitchFamily="49" charset="0"/>
              </a:rPr>
              <a:t>class</a:t>
            </a:r>
            <a:r>
              <a:rPr lang="en-CA" dirty="0" smtClean="0">
                <a:latin typeface="Consolas" pitchFamily="49" charset="0"/>
                <a:cs typeface="Consolas" pitchFamily="49" charset="0"/>
              </a:rPr>
              <a:t> </a:t>
            </a:r>
            <a:r>
              <a:rPr lang="en-CA" dirty="0" smtClean="0">
                <a:solidFill>
                  <a:srgbClr val="00B0F0"/>
                </a:solidFill>
                <a:latin typeface="Consolas" pitchFamily="49" charset="0"/>
                <a:cs typeface="Consolas" pitchFamily="49" charset="0"/>
              </a:rPr>
              <a:t>A</a:t>
            </a:r>
            <a:r>
              <a:rPr lang="en-CA" dirty="0" smtClean="0">
                <a:latin typeface="Consolas" pitchFamily="49" charset="0"/>
                <a:cs typeface="Consolas" pitchFamily="49" charset="0"/>
              </a:rPr>
              <a:t> { </a:t>
            </a:r>
            <a:r>
              <a:rPr lang="en-CA" dirty="0" smtClean="0">
                <a:solidFill>
                  <a:srgbClr val="0033CC"/>
                </a:solidFill>
                <a:latin typeface="Consolas" pitchFamily="49" charset="0"/>
                <a:cs typeface="Consolas" pitchFamily="49" charset="0"/>
              </a:rPr>
              <a:t>public </a:t>
            </a:r>
            <a:r>
              <a:rPr lang="en-CA" dirty="0" err="1" smtClean="0">
                <a:solidFill>
                  <a:srgbClr val="0033CC"/>
                </a:solidFill>
                <a:latin typeface="Consolas" pitchFamily="49" charset="0"/>
                <a:cs typeface="Consolas" pitchFamily="49" charset="0"/>
              </a:rPr>
              <a:t>int</a:t>
            </a:r>
            <a:r>
              <a:rPr lang="en-CA" dirty="0" smtClean="0">
                <a:solidFill>
                  <a:srgbClr val="0033CC"/>
                </a:solidFill>
                <a:latin typeface="Consolas" pitchFamily="49" charset="0"/>
                <a:cs typeface="Consolas" pitchFamily="49" charset="0"/>
              </a:rPr>
              <a:t> </a:t>
            </a:r>
            <a:r>
              <a:rPr lang="en-CA" dirty="0" smtClean="0">
                <a:latin typeface="Consolas" pitchFamily="49" charset="0"/>
                <a:cs typeface="Consolas" pitchFamily="49" charset="0"/>
              </a:rPr>
              <a:t>x;}</a:t>
            </a:r>
          </a:p>
          <a:p>
            <a:pPr marL="0" indent="0">
              <a:buNone/>
            </a:pPr>
            <a:endParaRPr lang="en-CA" dirty="0" smtClean="0"/>
          </a:p>
          <a:p>
            <a:pPr marL="0"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smtClean="0">
                <a:solidFill>
                  <a:srgbClr val="00B0F0"/>
                </a:solidFill>
                <a:latin typeface="Consolas" pitchFamily="49" charset="0"/>
                <a:cs typeface="Consolas" pitchFamily="49" charset="0"/>
              </a:rPr>
              <a:t>B</a:t>
            </a:r>
            <a:r>
              <a:rPr lang="en-CA" dirty="0" smtClean="0">
                <a:latin typeface="Consolas" pitchFamily="49" charset="0"/>
                <a:cs typeface="Consolas" pitchFamily="49" charset="0"/>
              </a:rPr>
              <a:t> : </a:t>
            </a:r>
            <a:r>
              <a:rPr lang="en-CA" dirty="0">
                <a:solidFill>
                  <a:srgbClr val="00B0F0"/>
                </a:solidFill>
                <a:latin typeface="Consolas" pitchFamily="49" charset="0"/>
                <a:cs typeface="Consolas" pitchFamily="49" charset="0"/>
              </a:rPr>
              <a:t>A</a:t>
            </a:r>
            <a:r>
              <a:rPr lang="en-CA" dirty="0" smtClean="0">
                <a:latin typeface="Consolas" pitchFamily="49" charset="0"/>
                <a:cs typeface="Consolas" pitchFamily="49" charset="0"/>
              </a:rPr>
              <a:t> { </a:t>
            </a:r>
            <a:r>
              <a:rPr lang="en-CA" dirty="0" smtClean="0">
                <a:solidFill>
                  <a:srgbClr val="0033CC"/>
                </a:solidFill>
                <a:latin typeface="Consolas" pitchFamily="49" charset="0"/>
                <a:cs typeface="Consolas" pitchFamily="49" charset="0"/>
              </a:rPr>
              <a:t>new public </a:t>
            </a:r>
            <a:r>
              <a:rPr lang="en-CA" dirty="0" err="1" smtClean="0">
                <a:solidFill>
                  <a:srgbClr val="0033CC"/>
                </a:solidFill>
                <a:latin typeface="Consolas" pitchFamily="49" charset="0"/>
                <a:cs typeface="Consolas" pitchFamily="49" charset="0"/>
              </a:rPr>
              <a:t>int</a:t>
            </a:r>
            <a:r>
              <a:rPr lang="en-CA" dirty="0" smtClean="0">
                <a:solidFill>
                  <a:srgbClr val="0033CC"/>
                </a:solidFill>
                <a:latin typeface="Consolas" pitchFamily="49" charset="0"/>
                <a:cs typeface="Consolas" pitchFamily="49" charset="0"/>
              </a:rPr>
              <a:t> </a:t>
            </a:r>
            <a:r>
              <a:rPr lang="en-CA" dirty="0">
                <a:latin typeface="Consolas" pitchFamily="49" charset="0"/>
                <a:cs typeface="Consolas" pitchFamily="49" charset="0"/>
              </a:rPr>
              <a:t>x;}</a:t>
            </a:r>
          </a:p>
          <a:p>
            <a:pPr marL="0" indent="0">
              <a:buNone/>
            </a:pPr>
            <a:endParaRPr lang="en-CA" dirty="0"/>
          </a:p>
          <a:p>
            <a:r>
              <a:rPr lang="en-CA" dirty="0" smtClean="0"/>
              <a:t>You may hide any member – fields, properties or methods</a:t>
            </a:r>
          </a:p>
          <a:p>
            <a:r>
              <a:rPr lang="en-CA" dirty="0" smtClean="0"/>
              <a:t>You may access the hidden member via a cast</a:t>
            </a:r>
          </a:p>
          <a:p>
            <a:pPr marL="400050" lvl="1" indent="0">
              <a:buNone/>
            </a:pPr>
            <a:r>
              <a:rPr lang="en-CA" dirty="0">
                <a:solidFill>
                  <a:srgbClr val="00B0F0"/>
                </a:solidFill>
                <a:latin typeface="Consolas" pitchFamily="49" charset="0"/>
                <a:cs typeface="Consolas" pitchFamily="49" charset="0"/>
              </a:rPr>
              <a:t>B</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b</a:t>
            </a:r>
            <a:r>
              <a:rPr lang="en-CA" dirty="0" smtClean="0">
                <a:latin typeface="Consolas" pitchFamily="49" charset="0"/>
                <a:cs typeface="Consolas" pitchFamily="49" charset="0"/>
              </a:rPr>
              <a:t> = new </a:t>
            </a:r>
            <a:r>
              <a:rPr lang="en-CA" dirty="0">
                <a:solidFill>
                  <a:srgbClr val="00B0F0"/>
                </a:solidFill>
                <a:latin typeface="Consolas" pitchFamily="49" charset="0"/>
                <a:cs typeface="Consolas" pitchFamily="49" charset="0"/>
              </a:rPr>
              <a:t>B</a:t>
            </a:r>
            <a:r>
              <a:rPr lang="en-CA" dirty="0" smtClean="0">
                <a:latin typeface="Consolas" pitchFamily="49" charset="0"/>
                <a:cs typeface="Consolas" pitchFamily="49" charset="0"/>
              </a:rPr>
              <a:t>();</a:t>
            </a:r>
          </a:p>
          <a:p>
            <a:pPr marL="400050" lvl="1" indent="0">
              <a:buNone/>
            </a:pPr>
            <a:r>
              <a:rPr lang="en-CA" dirty="0" err="1" smtClean="0">
                <a:latin typeface="Consolas" pitchFamily="49" charset="0"/>
                <a:cs typeface="Consolas" pitchFamily="49" charset="0"/>
              </a:rPr>
              <a:t>b.x</a:t>
            </a: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92D050"/>
                </a:solidFill>
                <a:latin typeface="Consolas" pitchFamily="49" charset="0"/>
                <a:cs typeface="Consolas" pitchFamily="49" charset="0"/>
              </a:rPr>
              <a:t>//will </a:t>
            </a:r>
            <a:r>
              <a:rPr lang="en-CA" dirty="0">
                <a:solidFill>
                  <a:srgbClr val="92D050"/>
                </a:solidFill>
                <a:latin typeface="Consolas" pitchFamily="49" charset="0"/>
                <a:cs typeface="Consolas" pitchFamily="49" charset="0"/>
              </a:rPr>
              <a:t>access the </a:t>
            </a:r>
            <a:r>
              <a:rPr lang="en-CA" dirty="0" smtClean="0">
                <a:solidFill>
                  <a:srgbClr val="92D050"/>
                </a:solidFill>
                <a:latin typeface="Consolas" pitchFamily="49" charset="0"/>
                <a:cs typeface="Consolas" pitchFamily="49" charset="0"/>
              </a:rPr>
              <a:t>member x in B</a:t>
            </a:r>
            <a:endParaRPr lang="en-CA" dirty="0">
              <a:solidFill>
                <a:srgbClr val="92D050"/>
              </a:solidFill>
            </a:endParaRPr>
          </a:p>
          <a:p>
            <a:pPr marL="400050" lvl="1" indent="0">
              <a:buNone/>
            </a:pPr>
            <a:r>
              <a:rPr lang="en-CA" dirty="0" smtClean="0">
                <a:latin typeface="Consolas" pitchFamily="49" charset="0"/>
                <a:cs typeface="Consolas" pitchFamily="49" charset="0"/>
              </a:rPr>
              <a:t>((</a:t>
            </a:r>
            <a:r>
              <a:rPr lang="en-CA" dirty="0">
                <a:solidFill>
                  <a:srgbClr val="00B0F0"/>
                </a:solidFill>
                <a:latin typeface="Consolas" pitchFamily="49" charset="0"/>
                <a:cs typeface="Consolas" pitchFamily="49" charset="0"/>
              </a:rPr>
              <a:t>A</a:t>
            </a:r>
            <a:r>
              <a:rPr lang="en-CA" dirty="0" smtClean="0">
                <a:latin typeface="Consolas" pitchFamily="49" charset="0"/>
                <a:cs typeface="Consolas" pitchFamily="49" charset="0"/>
              </a:rPr>
              <a:t>)b).x;   </a:t>
            </a:r>
            <a:r>
              <a:rPr lang="en-CA" dirty="0" smtClean="0">
                <a:solidFill>
                  <a:srgbClr val="92D050"/>
                </a:solidFill>
                <a:latin typeface="Consolas" pitchFamily="49" charset="0"/>
                <a:cs typeface="Consolas" pitchFamily="49" charset="0"/>
              </a:rPr>
              <a:t>//will access the member x in A</a:t>
            </a:r>
            <a:endParaRPr lang="en-CA" dirty="0" smtClean="0">
              <a:solidFill>
                <a:srgbClr val="92D050"/>
              </a:solidFill>
            </a:endParaRPr>
          </a:p>
        </p:txBody>
      </p:sp>
    </p:spTree>
    <p:extLst>
      <p:ext uri="{BB962C8B-B14F-4D97-AF65-F5344CB8AC3E}">
        <p14:creationId xmlns:p14="http://schemas.microsoft.com/office/powerpoint/2010/main" val="429259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Replacing </a:t>
            </a:r>
            <a:r>
              <a:rPr lang="en-CA" smtClean="0"/>
              <a:t>base members with </a:t>
            </a:r>
            <a:r>
              <a:rPr lang="en-CA" dirty="0"/>
              <a:t>the virtual and </a:t>
            </a:r>
            <a:r>
              <a:rPr lang="en-CA" dirty="0" smtClean="0"/>
              <a:t>override keywords</a:t>
            </a:r>
            <a:endParaRPr lang="en-CA" dirty="0"/>
          </a:p>
        </p:txBody>
      </p:sp>
      <p:sp>
        <p:nvSpPr>
          <p:cNvPr id="3" name="Content Placeholder 2"/>
          <p:cNvSpPr>
            <a:spLocks noGrp="1"/>
          </p:cNvSpPr>
          <p:nvPr>
            <p:ph idx="1"/>
          </p:nvPr>
        </p:nvSpPr>
        <p:spPr/>
        <p:txBody>
          <a:bodyPr>
            <a:normAutofit fontScale="47500" lnSpcReduction="20000"/>
          </a:bodyPr>
          <a:lstStyle/>
          <a:p>
            <a:r>
              <a:rPr lang="en-CA" dirty="0" smtClean="0"/>
              <a:t>In the base class you may replace an inherited member from the base class </a:t>
            </a:r>
            <a:r>
              <a:rPr lang="en-CA" dirty="0"/>
              <a:t>– fields, properties or </a:t>
            </a:r>
            <a:r>
              <a:rPr lang="en-CA" dirty="0" smtClean="0"/>
              <a:t>methods</a:t>
            </a:r>
          </a:p>
          <a:p>
            <a:endParaRPr lang="en-CA" dirty="0"/>
          </a:p>
          <a:p>
            <a:pPr marL="363538"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A</a:t>
            </a:r>
            <a:r>
              <a:rPr lang="en-CA" dirty="0">
                <a:latin typeface="Consolas" pitchFamily="49" charset="0"/>
                <a:cs typeface="Consolas" pitchFamily="49" charset="0"/>
              </a:rPr>
              <a:t> </a:t>
            </a:r>
          </a:p>
          <a:p>
            <a:pPr marL="363538" indent="0">
              <a:buNone/>
            </a:pPr>
            <a:r>
              <a:rPr lang="en-CA" dirty="0">
                <a:latin typeface="Consolas" pitchFamily="49" charset="0"/>
                <a:cs typeface="Consolas" pitchFamily="49" charset="0"/>
              </a:rPr>
              <a:t>{</a:t>
            </a:r>
          </a:p>
          <a:p>
            <a:pPr marL="363538" lvl="1" indent="0">
              <a:buNone/>
            </a:pPr>
            <a:r>
              <a:rPr lang="en-CA" dirty="0" smtClean="0">
                <a:solidFill>
                  <a:srgbClr val="0033CC"/>
                </a:solidFill>
                <a:latin typeface="Consolas" pitchFamily="49" charset="0"/>
                <a:cs typeface="Consolas" pitchFamily="49" charset="0"/>
              </a:rPr>
              <a:t>  public </a:t>
            </a:r>
            <a:r>
              <a:rPr lang="en-CA" dirty="0">
                <a:solidFill>
                  <a:srgbClr val="0033CC"/>
                </a:solidFill>
                <a:latin typeface="Consolas" pitchFamily="49" charset="0"/>
                <a:cs typeface="Consolas" pitchFamily="49" charset="0"/>
              </a:rPr>
              <a:t>virtual void </a:t>
            </a:r>
            <a:r>
              <a:rPr lang="en-CA" dirty="0">
                <a:latin typeface="Consolas" pitchFamily="49" charset="0"/>
                <a:cs typeface="Consolas" pitchFamily="49" charset="0"/>
              </a:rPr>
              <a:t>M() { … ; }</a:t>
            </a:r>
          </a:p>
          <a:p>
            <a:pPr marL="363538" indent="0">
              <a:buNone/>
            </a:pPr>
            <a:r>
              <a:rPr lang="en-CA" dirty="0">
                <a:latin typeface="Consolas" pitchFamily="49" charset="0"/>
                <a:cs typeface="Consolas" pitchFamily="49" charset="0"/>
              </a:rPr>
              <a:t>}</a:t>
            </a:r>
          </a:p>
          <a:p>
            <a:pPr marL="363538" indent="0">
              <a:buNone/>
            </a:pPr>
            <a:r>
              <a:rPr lang="en-CA" dirty="0">
                <a:solidFill>
                  <a:srgbClr val="0033CC"/>
                </a:solidFill>
                <a:latin typeface="Consolas" pitchFamily="49" charset="0"/>
                <a:cs typeface="Consolas" pitchFamily="49" charset="0"/>
              </a:rPr>
              <a:t>class</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B</a:t>
            </a:r>
            <a:r>
              <a:rPr lang="en-CA" dirty="0">
                <a:latin typeface="Consolas" pitchFamily="49" charset="0"/>
                <a:cs typeface="Consolas" pitchFamily="49" charset="0"/>
              </a:rPr>
              <a:t> : </a:t>
            </a:r>
            <a:r>
              <a:rPr lang="en-CA" dirty="0">
                <a:solidFill>
                  <a:srgbClr val="00B0F0"/>
                </a:solidFill>
                <a:latin typeface="Consolas" pitchFamily="49" charset="0"/>
                <a:cs typeface="Consolas" pitchFamily="49" charset="0"/>
              </a:rPr>
              <a:t>A</a:t>
            </a:r>
            <a:endParaRPr lang="en-CA" dirty="0">
              <a:latin typeface="Consolas" pitchFamily="49" charset="0"/>
              <a:cs typeface="Consolas" pitchFamily="49" charset="0"/>
            </a:endParaRPr>
          </a:p>
          <a:p>
            <a:pPr marL="363538" indent="0">
              <a:buNone/>
            </a:pPr>
            <a:r>
              <a:rPr lang="en-CA" dirty="0">
                <a:latin typeface="Consolas" pitchFamily="49" charset="0"/>
                <a:cs typeface="Consolas" pitchFamily="49" charset="0"/>
              </a:rPr>
              <a:t>{</a:t>
            </a:r>
          </a:p>
          <a:p>
            <a:pPr marL="363538" lvl="1" indent="0">
              <a:buNone/>
            </a:pPr>
            <a:r>
              <a:rPr lang="en-CA" dirty="0" smtClean="0">
                <a:solidFill>
                  <a:srgbClr val="0033CC"/>
                </a:solidFill>
                <a:latin typeface="Consolas" pitchFamily="49" charset="0"/>
                <a:cs typeface="Consolas" pitchFamily="49" charset="0"/>
              </a:rPr>
              <a:t>  </a:t>
            </a:r>
            <a:r>
              <a:rPr lang="en-CA" dirty="0" smtClean="0">
                <a:solidFill>
                  <a:srgbClr val="0033CC"/>
                </a:solidFill>
                <a:latin typeface="Consolas" pitchFamily="49" charset="0"/>
                <a:cs typeface="Consolas" pitchFamily="49" charset="0"/>
              </a:rPr>
              <a:t>public </a:t>
            </a:r>
            <a:r>
              <a:rPr lang="en-CA" dirty="0">
                <a:solidFill>
                  <a:srgbClr val="0033CC"/>
                </a:solidFill>
                <a:latin typeface="Consolas" pitchFamily="49" charset="0"/>
                <a:cs typeface="Consolas" pitchFamily="49" charset="0"/>
              </a:rPr>
              <a:t>override void </a:t>
            </a:r>
            <a:r>
              <a:rPr lang="en-CA" dirty="0">
                <a:latin typeface="Consolas" pitchFamily="49" charset="0"/>
                <a:cs typeface="Consolas" pitchFamily="49" charset="0"/>
              </a:rPr>
              <a:t>M() { … ; }</a:t>
            </a:r>
          </a:p>
          <a:p>
            <a:pPr marL="363538" lvl="1" indent="0">
              <a:buNone/>
            </a:pPr>
            <a:r>
              <a:rPr lang="en-CA" dirty="0">
                <a:latin typeface="Consolas" pitchFamily="49" charset="0"/>
                <a:cs typeface="Consolas" pitchFamily="49" charset="0"/>
              </a:rPr>
              <a:t>}</a:t>
            </a:r>
          </a:p>
          <a:p>
            <a:pPr marL="0" indent="0">
              <a:buNone/>
            </a:pPr>
            <a:endParaRPr lang="en-CA" dirty="0"/>
          </a:p>
          <a:p>
            <a:r>
              <a:rPr lang="en-CA" dirty="0"/>
              <a:t>You may replace properties, methods, indexers or event declaration of the base class provided that member decorated with the virtual or override </a:t>
            </a:r>
            <a:r>
              <a:rPr lang="en-CA" dirty="0" smtClean="0"/>
              <a:t>keyword</a:t>
            </a:r>
          </a:p>
          <a:p>
            <a:r>
              <a:rPr lang="en-CA" dirty="0" smtClean="0"/>
              <a:t>It is not mandatory that a sub class replace a virtual member in the parent class</a:t>
            </a:r>
            <a:endParaRPr lang="en-CA" dirty="0"/>
          </a:p>
          <a:p>
            <a:r>
              <a:rPr lang="en-CA" dirty="0" smtClean="0"/>
              <a:t>It is not possible to access the member M in class A</a:t>
            </a:r>
          </a:p>
          <a:p>
            <a:r>
              <a:rPr lang="en-CA" dirty="0" smtClean="0"/>
              <a:t>If you want to replace M in class B in a child class of B then you will have to change the override to virtual</a:t>
            </a:r>
          </a:p>
        </p:txBody>
      </p:sp>
    </p:spTree>
    <p:extLst>
      <p:ext uri="{BB962C8B-B14F-4D97-AF65-F5344CB8AC3E}">
        <p14:creationId xmlns:p14="http://schemas.microsoft.com/office/powerpoint/2010/main" val="180574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The </a:t>
            </a:r>
            <a:r>
              <a:rPr lang="en-CA" dirty="0"/>
              <a:t>class whose members are inherited is called the </a:t>
            </a:r>
            <a:r>
              <a:rPr lang="en-CA" i="1" dirty="0"/>
              <a:t>base class</a:t>
            </a:r>
            <a:r>
              <a:rPr lang="en-CA" dirty="0"/>
              <a:t>, and the class that inherits those members is called the </a:t>
            </a:r>
            <a:r>
              <a:rPr lang="en-CA" i="1" dirty="0"/>
              <a:t>derived </a:t>
            </a:r>
            <a:r>
              <a:rPr lang="en-CA" i="1" dirty="0" smtClean="0"/>
              <a:t>class</a:t>
            </a:r>
          </a:p>
          <a:p>
            <a:r>
              <a:rPr lang="en-CA" dirty="0"/>
              <a:t>Inheritance enables you to create a new parent class that refactors commonalities</a:t>
            </a:r>
          </a:p>
          <a:p>
            <a:r>
              <a:rPr lang="en-CA" dirty="0"/>
              <a:t>Inheritance enables you to create new derived classes that reuse, extend, and modify the behavior that is defined in other classes</a:t>
            </a:r>
          </a:p>
          <a:p>
            <a:r>
              <a:rPr lang="en-CA" dirty="0" smtClean="0"/>
              <a:t>A </a:t>
            </a:r>
            <a:r>
              <a:rPr lang="en-CA" dirty="0"/>
              <a:t>derived class can have only one direct base </a:t>
            </a:r>
            <a:r>
              <a:rPr lang="en-CA" dirty="0" smtClean="0"/>
              <a:t>class</a:t>
            </a:r>
          </a:p>
          <a:p>
            <a:r>
              <a:rPr lang="en-CA" dirty="0" smtClean="0"/>
              <a:t>However</a:t>
            </a:r>
            <a:r>
              <a:rPr lang="en-CA" dirty="0"/>
              <a:t>, inheritance is transitive. </a:t>
            </a:r>
            <a:endParaRPr lang="en-CA" dirty="0" smtClean="0"/>
          </a:p>
          <a:p>
            <a:pPr lvl="1"/>
            <a:r>
              <a:rPr lang="en-CA" dirty="0" smtClean="0"/>
              <a:t>If </a:t>
            </a:r>
            <a:r>
              <a:rPr lang="en-CA" dirty="0" err="1"/>
              <a:t>ClassC</a:t>
            </a:r>
            <a:r>
              <a:rPr lang="en-CA" dirty="0"/>
              <a:t> is derived from </a:t>
            </a:r>
            <a:r>
              <a:rPr lang="en-CA" dirty="0" err="1"/>
              <a:t>ClassB</a:t>
            </a:r>
            <a:r>
              <a:rPr lang="en-CA" dirty="0"/>
              <a:t>, and </a:t>
            </a:r>
            <a:r>
              <a:rPr lang="en-CA" dirty="0" err="1"/>
              <a:t>ClassB</a:t>
            </a:r>
            <a:r>
              <a:rPr lang="en-CA" dirty="0"/>
              <a:t> is derived from </a:t>
            </a:r>
            <a:r>
              <a:rPr lang="en-CA" dirty="0" err="1"/>
              <a:t>ClassA</a:t>
            </a:r>
            <a:r>
              <a:rPr lang="en-CA" dirty="0"/>
              <a:t>, </a:t>
            </a:r>
            <a:r>
              <a:rPr lang="en-CA" dirty="0" err="1"/>
              <a:t>ClassC</a:t>
            </a:r>
            <a:r>
              <a:rPr lang="en-CA" dirty="0"/>
              <a:t> inherits the members declared in </a:t>
            </a:r>
            <a:r>
              <a:rPr lang="en-CA" dirty="0" err="1"/>
              <a:t>ClassB</a:t>
            </a:r>
            <a:r>
              <a:rPr lang="en-CA" dirty="0"/>
              <a:t> and </a:t>
            </a:r>
            <a:r>
              <a:rPr lang="en-CA" dirty="0" err="1"/>
              <a:t>ClassA</a:t>
            </a:r>
            <a:r>
              <a:rPr lang="en-CA" dirty="0"/>
              <a:t>.</a:t>
            </a:r>
          </a:p>
        </p:txBody>
      </p:sp>
    </p:spTree>
    <p:extLst>
      <p:ext uri="{BB962C8B-B14F-4D97-AF65-F5344CB8AC3E}">
        <p14:creationId xmlns:p14="http://schemas.microsoft.com/office/powerpoint/2010/main" val="345705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Pillars of OOP</a:t>
            </a:r>
            <a:endParaRPr lang="en-CA" dirty="0"/>
          </a:p>
        </p:txBody>
      </p:sp>
      <p:sp>
        <p:nvSpPr>
          <p:cNvPr id="3" name="Content Placeholder 2"/>
          <p:cNvSpPr>
            <a:spLocks noGrp="1"/>
          </p:cNvSpPr>
          <p:nvPr>
            <p:ph idx="1"/>
          </p:nvPr>
        </p:nvSpPr>
        <p:spPr/>
        <p:txBody>
          <a:bodyPr/>
          <a:lstStyle/>
          <a:p>
            <a:r>
              <a:rPr lang="en-CA" dirty="0" smtClean="0"/>
              <a:t>Abstraction</a:t>
            </a:r>
          </a:p>
          <a:p>
            <a:pPr lvl="1"/>
            <a:r>
              <a:rPr lang="en-CA" dirty="0" smtClean="0"/>
              <a:t>Focus on what is important</a:t>
            </a:r>
          </a:p>
          <a:p>
            <a:r>
              <a:rPr lang="en-CA" dirty="0" smtClean="0"/>
              <a:t>Encapsulation</a:t>
            </a:r>
          </a:p>
          <a:p>
            <a:pPr lvl="1"/>
            <a:r>
              <a:rPr lang="en-CA" dirty="0" smtClean="0"/>
              <a:t>Hiding your private parts</a:t>
            </a:r>
          </a:p>
          <a:p>
            <a:r>
              <a:rPr lang="en-CA" dirty="0" smtClean="0"/>
              <a:t>Inheritance</a:t>
            </a:r>
          </a:p>
          <a:p>
            <a:pPr lvl="1"/>
            <a:r>
              <a:rPr lang="en-CA" dirty="0" smtClean="0"/>
              <a:t>Attaining re-use</a:t>
            </a:r>
          </a:p>
          <a:p>
            <a:r>
              <a:rPr lang="en-CA" dirty="0" smtClean="0"/>
              <a:t>Polymorphism</a:t>
            </a:r>
          </a:p>
          <a:p>
            <a:pPr lvl="1"/>
            <a:r>
              <a:rPr lang="en-CA" dirty="0" smtClean="0"/>
              <a:t>Same behavior different implementation</a:t>
            </a:r>
            <a:endParaRPr lang="en-CA" dirty="0"/>
          </a:p>
        </p:txBody>
      </p:sp>
    </p:spTree>
    <p:extLst>
      <p:ext uri="{BB962C8B-B14F-4D97-AF65-F5344CB8AC3E}">
        <p14:creationId xmlns:p14="http://schemas.microsoft.com/office/powerpoint/2010/main" val="394206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 Types of Persons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348880237"/>
              </p:ext>
            </p:extLst>
          </p:nvPr>
        </p:nvGraphicFramePr>
        <p:xfrm>
          <a:off x="1403648" y="2204864"/>
          <a:ext cx="5886654" cy="1788557"/>
        </p:xfrm>
        <a:graphic>
          <a:graphicData uri="http://schemas.openxmlformats.org/drawingml/2006/table">
            <a:tbl>
              <a:tblPr firstRow="1" bandRow="1">
                <a:tableStyleId>{5C22544A-7EE6-4342-B048-85BDC9FD1C3A}</a:tableStyleId>
              </a:tblPr>
              <a:tblGrid>
                <a:gridCol w="1962218"/>
                <a:gridCol w="1962218"/>
                <a:gridCol w="1962218"/>
              </a:tblGrid>
              <a:tr h="691277">
                <a:tc>
                  <a:txBody>
                    <a:bodyPr/>
                    <a:lstStyle/>
                    <a:p>
                      <a:r>
                        <a:rPr lang="en-CA" dirty="0" smtClean="0"/>
                        <a:t>Man</a:t>
                      </a:r>
                      <a:endParaRPr lang="en-CA" dirty="0"/>
                    </a:p>
                  </a:txBody>
                  <a:tcPr/>
                </a:tc>
                <a:tc>
                  <a:txBody>
                    <a:bodyPr/>
                    <a:lstStyle/>
                    <a:p>
                      <a:r>
                        <a:rPr lang="en-CA" dirty="0" smtClean="0"/>
                        <a:t>Student</a:t>
                      </a:r>
                      <a:endParaRPr lang="en-CA" dirty="0"/>
                    </a:p>
                  </a:txBody>
                  <a:tcPr/>
                </a:tc>
                <a:tc>
                  <a:txBody>
                    <a:bodyPr/>
                    <a:lstStyle/>
                    <a:p>
                      <a:r>
                        <a:rPr lang="en-CA" dirty="0" smtClean="0"/>
                        <a:t>Professor</a:t>
                      </a:r>
                      <a:endParaRPr lang="en-CA" dirty="0"/>
                    </a:p>
                  </a:txBody>
                  <a:tcPr/>
                </a:tc>
              </a:tr>
              <a:tr h="360000">
                <a:tc>
                  <a:txBody>
                    <a:bodyPr/>
                    <a:lstStyle/>
                    <a:p>
                      <a:r>
                        <a:rPr lang="en-CA" dirty="0" smtClean="0"/>
                        <a:t>Name</a:t>
                      </a:r>
                      <a:endParaRPr lang="en-CA" dirty="0"/>
                    </a:p>
                  </a:txBody>
                  <a:tcPr/>
                </a:tc>
                <a:tc>
                  <a:txBody>
                    <a:bodyPr/>
                    <a:lstStyle/>
                    <a:p>
                      <a:r>
                        <a:rPr lang="en-CA" dirty="0" smtClean="0"/>
                        <a:t>Name</a:t>
                      </a:r>
                      <a:endParaRPr lang="en-CA" dirty="0"/>
                    </a:p>
                  </a:txBody>
                  <a:tcPr/>
                </a:tc>
                <a:tc>
                  <a:txBody>
                    <a:bodyPr/>
                    <a:lstStyle/>
                    <a:p>
                      <a:r>
                        <a:rPr lang="en-CA" dirty="0" smtClean="0"/>
                        <a:t>Name</a:t>
                      </a:r>
                      <a:endParaRPr lang="en-CA" dirty="0"/>
                    </a:p>
                  </a:txBody>
                  <a:tcPr/>
                </a:tc>
              </a:tr>
              <a:tr h="360000">
                <a:tc>
                  <a:txBody>
                    <a:bodyPr/>
                    <a:lstStyle/>
                    <a:p>
                      <a:endParaRPr lang="en-CA" dirty="0"/>
                    </a:p>
                  </a:txBody>
                  <a:tcPr/>
                </a:tc>
                <a:tc>
                  <a:txBody>
                    <a:bodyPr/>
                    <a:lstStyle/>
                    <a:p>
                      <a:r>
                        <a:rPr lang="en-CA" dirty="0" smtClean="0"/>
                        <a:t>School</a:t>
                      </a:r>
                      <a:endParaRPr lang="en-CA" dirty="0"/>
                    </a:p>
                  </a:txBody>
                  <a:tcPr/>
                </a:tc>
                <a:tc>
                  <a:txBody>
                    <a:bodyPr/>
                    <a:lstStyle/>
                    <a:p>
                      <a:r>
                        <a:rPr lang="en-CA" dirty="0" smtClean="0"/>
                        <a:t>School</a:t>
                      </a:r>
                      <a:endParaRPr lang="en-CA" dirty="0"/>
                    </a:p>
                  </a:txBody>
                  <a:tcPr/>
                </a:tc>
              </a:tr>
              <a:tr h="360000">
                <a:tc>
                  <a:txBody>
                    <a:bodyPr/>
                    <a:lstStyle/>
                    <a:p>
                      <a:endParaRPr lang="en-CA" dirty="0"/>
                    </a:p>
                  </a:txBody>
                  <a:tcPr/>
                </a:tc>
                <a:tc>
                  <a:txBody>
                    <a:bodyPr/>
                    <a:lstStyle/>
                    <a:p>
                      <a:endParaRPr lang="en-CA" dirty="0"/>
                    </a:p>
                  </a:txBody>
                  <a:tcPr/>
                </a:tc>
                <a:tc>
                  <a:txBody>
                    <a:bodyPr/>
                    <a:lstStyle/>
                    <a:p>
                      <a:r>
                        <a:rPr lang="en-CA" dirty="0" smtClean="0"/>
                        <a:t>Salary</a:t>
                      </a:r>
                      <a:endParaRPr lang="en-CA" dirty="0"/>
                    </a:p>
                  </a:txBody>
                  <a:tcPr/>
                </a:tc>
              </a:tr>
            </a:tbl>
          </a:graphicData>
        </a:graphic>
      </p:graphicFrame>
    </p:spTree>
    <p:extLst>
      <p:ext uri="{BB962C8B-B14F-4D97-AF65-F5344CB8AC3E}">
        <p14:creationId xmlns:p14="http://schemas.microsoft.com/office/powerpoint/2010/main" val="57146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 Types of Persons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13560252"/>
              </p:ext>
            </p:extLst>
          </p:nvPr>
        </p:nvGraphicFramePr>
        <p:xfrm>
          <a:off x="1691680" y="4221088"/>
          <a:ext cx="5886654" cy="1097280"/>
        </p:xfrm>
        <a:graphic>
          <a:graphicData uri="http://schemas.openxmlformats.org/drawingml/2006/table">
            <a:tbl>
              <a:tblPr firstRow="1" bandRow="1">
                <a:tableStyleId>{5C22544A-7EE6-4342-B048-85BDC9FD1C3A}</a:tableStyleId>
              </a:tblPr>
              <a:tblGrid>
                <a:gridCol w="1962218"/>
                <a:gridCol w="1962218"/>
                <a:gridCol w="1962218"/>
              </a:tblGrid>
              <a:tr h="0">
                <a:tc>
                  <a:txBody>
                    <a:bodyPr/>
                    <a:lstStyle/>
                    <a:p>
                      <a:r>
                        <a:rPr lang="en-CA" dirty="0" smtClean="0"/>
                        <a:t>Man</a:t>
                      </a:r>
                      <a:endParaRPr lang="en-CA" dirty="0"/>
                    </a:p>
                  </a:txBody>
                  <a:tcPr/>
                </a:tc>
                <a:tc>
                  <a:txBody>
                    <a:bodyPr/>
                    <a:lstStyle/>
                    <a:p>
                      <a:r>
                        <a:rPr lang="en-CA" smtClean="0"/>
                        <a:t>Student</a:t>
                      </a:r>
                      <a:endParaRPr lang="en-CA" dirty="0"/>
                    </a:p>
                  </a:txBody>
                  <a:tcPr/>
                </a:tc>
                <a:tc>
                  <a:txBody>
                    <a:bodyPr/>
                    <a:lstStyle/>
                    <a:p>
                      <a:r>
                        <a:rPr lang="en-CA" dirty="0" smtClean="0"/>
                        <a:t>Professor</a:t>
                      </a:r>
                      <a:endParaRPr lang="en-CA" dirty="0"/>
                    </a:p>
                  </a:txBody>
                  <a:tcPr/>
                </a:tc>
              </a:tr>
              <a:tr h="360000">
                <a:tc>
                  <a:txBody>
                    <a:bodyPr/>
                    <a:lstStyle/>
                    <a:p>
                      <a:endParaRPr lang="en-CA" dirty="0"/>
                    </a:p>
                  </a:txBody>
                  <a:tcPr/>
                </a:tc>
                <a:tc>
                  <a:txBody>
                    <a:bodyPr/>
                    <a:lstStyle/>
                    <a:p>
                      <a:r>
                        <a:rPr lang="en-CA" dirty="0" smtClean="0"/>
                        <a:t>School</a:t>
                      </a:r>
                      <a:endParaRPr lang="en-CA" dirty="0"/>
                    </a:p>
                  </a:txBody>
                  <a:tcPr/>
                </a:tc>
                <a:tc>
                  <a:txBody>
                    <a:bodyPr/>
                    <a:lstStyle/>
                    <a:p>
                      <a:r>
                        <a:rPr lang="en-CA" dirty="0" smtClean="0"/>
                        <a:t>School</a:t>
                      </a:r>
                      <a:endParaRPr lang="en-CA" dirty="0"/>
                    </a:p>
                  </a:txBody>
                  <a:tcPr/>
                </a:tc>
              </a:tr>
              <a:tr h="360000">
                <a:tc>
                  <a:txBody>
                    <a:bodyPr/>
                    <a:lstStyle/>
                    <a:p>
                      <a:endParaRPr lang="en-CA" dirty="0"/>
                    </a:p>
                  </a:txBody>
                  <a:tcPr/>
                </a:tc>
                <a:tc>
                  <a:txBody>
                    <a:bodyPr/>
                    <a:lstStyle/>
                    <a:p>
                      <a:endParaRPr lang="en-CA" dirty="0"/>
                    </a:p>
                  </a:txBody>
                  <a:tcPr/>
                </a:tc>
                <a:tc>
                  <a:txBody>
                    <a:bodyPr/>
                    <a:lstStyle/>
                    <a:p>
                      <a:r>
                        <a:rPr lang="en-CA" dirty="0" smtClean="0"/>
                        <a:t>Salary</a:t>
                      </a:r>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13449572"/>
              </p:ext>
            </p:extLst>
          </p:nvPr>
        </p:nvGraphicFramePr>
        <p:xfrm>
          <a:off x="3563888" y="1844824"/>
          <a:ext cx="1962218" cy="1057037"/>
        </p:xfrm>
        <a:graphic>
          <a:graphicData uri="http://schemas.openxmlformats.org/drawingml/2006/table">
            <a:tbl>
              <a:tblPr firstRow="1" bandRow="1">
                <a:tableStyleId>{5C22544A-7EE6-4342-B048-85BDC9FD1C3A}</a:tableStyleId>
              </a:tblPr>
              <a:tblGrid>
                <a:gridCol w="1962218"/>
              </a:tblGrid>
              <a:tr h="691277">
                <a:tc>
                  <a:txBody>
                    <a:bodyPr/>
                    <a:lstStyle/>
                    <a:p>
                      <a:r>
                        <a:rPr lang="en-CA" dirty="0" smtClean="0"/>
                        <a:t>Person</a:t>
                      </a:r>
                      <a:endParaRPr lang="en-CA" dirty="0"/>
                    </a:p>
                  </a:txBody>
                  <a:tcPr/>
                </a:tc>
              </a:tr>
              <a:tr h="360000">
                <a:tc>
                  <a:txBody>
                    <a:bodyPr/>
                    <a:lstStyle/>
                    <a:p>
                      <a:r>
                        <a:rPr lang="en-CA" dirty="0" smtClean="0"/>
                        <a:t>Name</a:t>
                      </a:r>
                      <a:endParaRPr lang="en-CA" dirty="0"/>
                    </a:p>
                  </a:txBody>
                  <a:tcPr/>
                </a:tc>
              </a:tr>
            </a:tbl>
          </a:graphicData>
        </a:graphic>
      </p:graphicFrame>
    </p:spTree>
    <p:extLst>
      <p:ext uri="{BB962C8B-B14F-4D97-AF65-F5344CB8AC3E}">
        <p14:creationId xmlns:p14="http://schemas.microsoft.com/office/powerpoint/2010/main" val="43854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Persons Hierarchy</a:t>
            </a:r>
            <a:endParaRPr lang="en-CA" dirty="0"/>
          </a:p>
        </p:txBody>
      </p:sp>
      <p:sp>
        <p:nvSpPr>
          <p:cNvPr id="3" name="Content Placeholder 2"/>
          <p:cNvSpPr>
            <a:spLocks noGrp="1"/>
          </p:cNvSpPr>
          <p:nvPr>
            <p:ph idx="1"/>
          </p:nvPr>
        </p:nvSpPr>
        <p:spPr/>
        <p:txBody>
          <a:bodyPr/>
          <a:lstStyle/>
          <a:p>
            <a:endParaRPr lang="en-CA" dirty="0"/>
          </a:p>
        </p:txBody>
      </p:sp>
      <p:sp>
        <p:nvSpPr>
          <p:cNvPr id="4" name="Rectangle 3"/>
          <p:cNvSpPr/>
          <p:nvPr/>
        </p:nvSpPr>
        <p:spPr>
          <a:xfrm>
            <a:off x="3779912" y="213285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Person</a:t>
            </a:r>
            <a:endParaRPr lang="en-CA" dirty="0"/>
          </a:p>
        </p:txBody>
      </p:sp>
      <p:sp>
        <p:nvSpPr>
          <p:cNvPr id="5" name="Rectangle 4"/>
          <p:cNvSpPr/>
          <p:nvPr/>
        </p:nvSpPr>
        <p:spPr>
          <a:xfrm>
            <a:off x="3779912" y="3429000"/>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Student</a:t>
            </a:r>
            <a:endParaRPr lang="en-CA" dirty="0"/>
          </a:p>
        </p:txBody>
      </p:sp>
      <p:sp>
        <p:nvSpPr>
          <p:cNvPr id="6" name="Rectangle 5"/>
          <p:cNvSpPr/>
          <p:nvPr/>
        </p:nvSpPr>
        <p:spPr>
          <a:xfrm>
            <a:off x="3779912" y="4725144"/>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Professor</a:t>
            </a:r>
            <a:endParaRPr lang="en-CA" dirty="0"/>
          </a:p>
        </p:txBody>
      </p:sp>
      <p:cxnSp>
        <p:nvCxnSpPr>
          <p:cNvPr id="8" name="Straight Arrow Connector 7"/>
          <p:cNvCxnSpPr>
            <a:stCxn id="5" idx="0"/>
            <a:endCxn id="4" idx="2"/>
          </p:cNvCxnSpPr>
          <p:nvPr/>
        </p:nvCxnSpPr>
        <p:spPr>
          <a:xfrm flipV="1">
            <a:off x="4427984" y="2636912"/>
            <a:ext cx="0" cy="7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p:cNvCxnSpPr>
          <p:nvPr/>
        </p:nvCxnSpPr>
        <p:spPr>
          <a:xfrm flipV="1">
            <a:off x="4427984" y="3933056"/>
            <a:ext cx="0" cy="7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15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Another example</a:t>
            </a:r>
            <a:endParaRPr lang="en-CA" dirty="0"/>
          </a:p>
        </p:txBody>
      </p:sp>
      <p:sp>
        <p:nvSpPr>
          <p:cNvPr id="3" name="Content Placeholder 2"/>
          <p:cNvSpPr>
            <a:spLocks noGrp="1"/>
          </p:cNvSpPr>
          <p:nvPr>
            <p:ph idx="1"/>
          </p:nvPr>
        </p:nvSpPr>
        <p:spPr/>
        <p:txBody>
          <a:bodyPr/>
          <a:lstStyle/>
          <a:p>
            <a:endParaRPr lang="en-CA" dirty="0"/>
          </a:p>
        </p:txBody>
      </p:sp>
      <p:sp>
        <p:nvSpPr>
          <p:cNvPr id="4" name="Rectangle 3"/>
          <p:cNvSpPr/>
          <p:nvPr/>
        </p:nvSpPr>
        <p:spPr>
          <a:xfrm>
            <a:off x="3779912" y="213285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Animal</a:t>
            </a:r>
            <a:endParaRPr lang="en-CA" dirty="0"/>
          </a:p>
        </p:txBody>
      </p:sp>
      <p:sp>
        <p:nvSpPr>
          <p:cNvPr id="5" name="Rectangle 4"/>
          <p:cNvSpPr/>
          <p:nvPr/>
        </p:nvSpPr>
        <p:spPr>
          <a:xfrm>
            <a:off x="2483768" y="357301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Bird</a:t>
            </a:r>
            <a:endParaRPr lang="en-CA" dirty="0"/>
          </a:p>
        </p:txBody>
      </p:sp>
      <p:sp>
        <p:nvSpPr>
          <p:cNvPr id="6" name="Rectangle 5"/>
          <p:cNvSpPr/>
          <p:nvPr/>
        </p:nvSpPr>
        <p:spPr>
          <a:xfrm>
            <a:off x="5076056" y="357301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Dog</a:t>
            </a:r>
            <a:endParaRPr lang="en-CA" dirty="0"/>
          </a:p>
        </p:txBody>
      </p:sp>
      <p:cxnSp>
        <p:nvCxnSpPr>
          <p:cNvPr id="8" name="Straight Arrow Connector 7"/>
          <p:cNvCxnSpPr>
            <a:stCxn id="5" idx="0"/>
            <a:endCxn id="4" idx="2"/>
          </p:cNvCxnSpPr>
          <p:nvPr/>
        </p:nvCxnSpPr>
        <p:spPr>
          <a:xfrm flipV="1">
            <a:off x="3131840" y="2636912"/>
            <a:ext cx="1296144"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p:cNvCxnSpPr>
          <p:nvPr/>
        </p:nvCxnSpPr>
        <p:spPr>
          <a:xfrm flipH="1" flipV="1">
            <a:off x="4427984" y="2636912"/>
            <a:ext cx="1296144"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74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Inheritance</a:t>
            </a:r>
            <a:endParaRPr lang="en-CA" dirty="0"/>
          </a:p>
        </p:txBody>
      </p:sp>
      <p:sp>
        <p:nvSpPr>
          <p:cNvPr id="3" name="Content Placeholder 2"/>
          <p:cNvSpPr>
            <a:spLocks noGrp="1"/>
          </p:cNvSpPr>
          <p:nvPr>
            <p:ph idx="1"/>
          </p:nvPr>
        </p:nvSpPr>
        <p:spPr/>
        <p:txBody>
          <a:bodyPr>
            <a:normAutofit/>
          </a:bodyPr>
          <a:lstStyle/>
          <a:p>
            <a:r>
              <a:rPr lang="en-CA" dirty="0" smtClean="0"/>
              <a:t>Use a set of classes to factor out the commonalities to a new more generalize one. A class that can do less!</a:t>
            </a:r>
          </a:p>
          <a:p>
            <a:pPr lvl="1"/>
            <a:r>
              <a:rPr lang="en-CA" dirty="0" smtClean="0"/>
              <a:t>The existing classes are called the child classes</a:t>
            </a:r>
          </a:p>
          <a:p>
            <a:pPr lvl="1"/>
            <a:r>
              <a:rPr lang="en-CA" dirty="0" smtClean="0"/>
              <a:t>The new class is called the base or the parent class</a:t>
            </a:r>
          </a:p>
          <a:p>
            <a:r>
              <a:rPr lang="en-CA" dirty="0" smtClean="0"/>
              <a:t>This generalize class will:</a:t>
            </a:r>
          </a:p>
          <a:p>
            <a:pPr lvl="1"/>
            <a:r>
              <a:rPr lang="en-CA" dirty="0" smtClean="0"/>
              <a:t>Have less members – fields, properties or methods</a:t>
            </a:r>
          </a:p>
        </p:txBody>
      </p:sp>
    </p:spTree>
    <p:extLst>
      <p:ext uri="{BB962C8B-B14F-4D97-AF65-F5344CB8AC3E}">
        <p14:creationId xmlns:p14="http://schemas.microsoft.com/office/powerpoint/2010/main" val="1275057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Another example</a:t>
            </a:r>
            <a:endParaRPr lang="en-CA" dirty="0"/>
          </a:p>
        </p:txBody>
      </p:sp>
      <p:sp>
        <p:nvSpPr>
          <p:cNvPr id="3" name="Content Placeholder 2"/>
          <p:cNvSpPr>
            <a:spLocks noGrp="1"/>
          </p:cNvSpPr>
          <p:nvPr>
            <p:ph idx="1"/>
          </p:nvPr>
        </p:nvSpPr>
        <p:spPr/>
        <p:txBody>
          <a:bodyPr/>
          <a:lstStyle/>
          <a:p>
            <a:endParaRPr lang="en-CA" dirty="0"/>
          </a:p>
        </p:txBody>
      </p:sp>
      <p:sp>
        <p:nvSpPr>
          <p:cNvPr id="4" name="Rectangle 3"/>
          <p:cNvSpPr/>
          <p:nvPr/>
        </p:nvSpPr>
        <p:spPr>
          <a:xfrm>
            <a:off x="3779912" y="213285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Account</a:t>
            </a:r>
            <a:endParaRPr lang="en-CA" dirty="0"/>
          </a:p>
        </p:txBody>
      </p:sp>
      <p:sp>
        <p:nvSpPr>
          <p:cNvPr id="5" name="Rectangle 4"/>
          <p:cNvSpPr/>
          <p:nvPr/>
        </p:nvSpPr>
        <p:spPr>
          <a:xfrm>
            <a:off x="1187624" y="347029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Savings</a:t>
            </a:r>
            <a:endParaRPr lang="en-CA" dirty="0"/>
          </a:p>
        </p:txBody>
      </p:sp>
      <p:sp>
        <p:nvSpPr>
          <p:cNvPr id="6" name="Rectangle 5"/>
          <p:cNvSpPr/>
          <p:nvPr/>
        </p:nvSpPr>
        <p:spPr>
          <a:xfrm>
            <a:off x="2987824" y="347029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Checking</a:t>
            </a:r>
            <a:endParaRPr lang="en-CA" dirty="0"/>
          </a:p>
        </p:txBody>
      </p:sp>
      <p:cxnSp>
        <p:nvCxnSpPr>
          <p:cNvPr id="8" name="Straight Arrow Connector 7"/>
          <p:cNvCxnSpPr>
            <a:stCxn id="5" idx="0"/>
            <a:endCxn id="4" idx="2"/>
          </p:cNvCxnSpPr>
          <p:nvPr/>
        </p:nvCxnSpPr>
        <p:spPr>
          <a:xfrm flipV="1">
            <a:off x="1835696" y="2636912"/>
            <a:ext cx="2592288" cy="8333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p:cNvCxnSpPr>
          <p:nvPr/>
        </p:nvCxnSpPr>
        <p:spPr>
          <a:xfrm flipV="1">
            <a:off x="3635896" y="2492896"/>
            <a:ext cx="864096" cy="977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88224" y="3470296"/>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LineOfCredit</a:t>
            </a:r>
            <a:endParaRPr lang="en-CA" dirty="0"/>
          </a:p>
        </p:txBody>
      </p:sp>
      <p:sp>
        <p:nvSpPr>
          <p:cNvPr id="11" name="Rectangle 10"/>
          <p:cNvSpPr/>
          <p:nvPr/>
        </p:nvSpPr>
        <p:spPr>
          <a:xfrm>
            <a:off x="4767630" y="347029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Visa</a:t>
            </a:r>
            <a:endParaRPr lang="en-CA" dirty="0"/>
          </a:p>
        </p:txBody>
      </p:sp>
      <p:cxnSp>
        <p:nvCxnSpPr>
          <p:cNvPr id="13" name="Straight Arrow Connector 12"/>
          <p:cNvCxnSpPr>
            <a:stCxn id="11" idx="0"/>
            <a:endCxn id="4" idx="2"/>
          </p:cNvCxnSpPr>
          <p:nvPr/>
        </p:nvCxnSpPr>
        <p:spPr>
          <a:xfrm flipH="1" flipV="1">
            <a:off x="4427984" y="2636912"/>
            <a:ext cx="987718" cy="8333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4" idx="2"/>
          </p:cNvCxnSpPr>
          <p:nvPr/>
        </p:nvCxnSpPr>
        <p:spPr>
          <a:xfrm flipH="1" flipV="1">
            <a:off x="4427984" y="2636912"/>
            <a:ext cx="2844316" cy="8333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32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Inheritance</a:t>
            </a:r>
            <a:endParaRPr lang="en-CA" dirty="0"/>
          </a:p>
        </p:txBody>
      </p:sp>
      <p:sp>
        <p:nvSpPr>
          <p:cNvPr id="3" name="Content Placeholder 2"/>
          <p:cNvSpPr>
            <a:spLocks noGrp="1"/>
          </p:cNvSpPr>
          <p:nvPr>
            <p:ph idx="1"/>
          </p:nvPr>
        </p:nvSpPr>
        <p:spPr/>
        <p:txBody>
          <a:bodyPr>
            <a:normAutofit fontScale="92500"/>
          </a:bodyPr>
          <a:lstStyle/>
          <a:p>
            <a:r>
              <a:rPr lang="en-CA" dirty="0" smtClean="0"/>
              <a:t>Use an existing class to create a new more specialize class. A class that can do more!</a:t>
            </a:r>
          </a:p>
          <a:p>
            <a:pPr lvl="1"/>
            <a:r>
              <a:rPr lang="en-CA" dirty="0" smtClean="0"/>
              <a:t>The existing class is called the parent, or the base class</a:t>
            </a:r>
          </a:p>
          <a:p>
            <a:pPr lvl="1"/>
            <a:r>
              <a:rPr lang="en-CA" dirty="0" smtClean="0"/>
              <a:t>The new class is called the child or the derived class</a:t>
            </a:r>
          </a:p>
          <a:p>
            <a:r>
              <a:rPr lang="en-CA" dirty="0" smtClean="0"/>
              <a:t>This specialize class may:</a:t>
            </a:r>
          </a:p>
          <a:p>
            <a:pPr lvl="1"/>
            <a:r>
              <a:rPr lang="en-CA" dirty="0" smtClean="0"/>
              <a:t>Have more members – fields, properties or methods</a:t>
            </a:r>
          </a:p>
          <a:p>
            <a:pPr lvl="1"/>
            <a:r>
              <a:rPr lang="en-CA" dirty="0" smtClean="0"/>
              <a:t>Modify existing members – change the implementation of some methods</a:t>
            </a:r>
            <a:endParaRPr lang="en-CA" dirty="0"/>
          </a:p>
        </p:txBody>
      </p:sp>
    </p:spTree>
    <p:extLst>
      <p:ext uri="{BB962C8B-B14F-4D97-AF65-F5344CB8AC3E}">
        <p14:creationId xmlns:p14="http://schemas.microsoft.com/office/powerpoint/2010/main" val="307919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6588</TotalTime>
  <Words>924</Words>
  <Application>Microsoft Office PowerPoint</Application>
  <PresentationFormat>On-screen Show (4:3)</PresentationFormat>
  <Paragraphs>195</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Wingdings</vt:lpstr>
      <vt:lpstr>Office Theme</vt:lpstr>
      <vt:lpstr>Inheritance</vt:lpstr>
      <vt:lpstr>Pillars of OOP</vt:lpstr>
      <vt:lpstr>Example: Types of Persons</vt:lpstr>
      <vt:lpstr>Example: Types of Persons</vt:lpstr>
      <vt:lpstr>Persons Hierarchy</vt:lpstr>
      <vt:lpstr>Another example</vt:lpstr>
      <vt:lpstr>Inheritance</vt:lpstr>
      <vt:lpstr>Another example</vt:lpstr>
      <vt:lpstr>Inheritance</vt:lpstr>
      <vt:lpstr>Inheritance</vt:lpstr>
      <vt:lpstr>Inheritance</vt:lpstr>
      <vt:lpstr>Inheritance</vt:lpstr>
      <vt:lpstr>Constructors</vt:lpstr>
      <vt:lpstr>Constructors</vt:lpstr>
      <vt:lpstr>Constructors</vt:lpstr>
      <vt:lpstr>Same members in base and sub classes</vt:lpstr>
      <vt:lpstr>Hiding with the new keyword</vt:lpstr>
      <vt:lpstr>Replacing base members with the virtual and override keywords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Narendra Pershad</cp:lastModifiedBy>
  <cp:revision>120</cp:revision>
  <cp:lastPrinted>2013-05-08T12:02:47Z</cp:lastPrinted>
  <dcterms:created xsi:type="dcterms:W3CDTF">2013-05-01T13:47:21Z</dcterms:created>
  <dcterms:modified xsi:type="dcterms:W3CDTF">2016-06-09T13:14:45Z</dcterms:modified>
</cp:coreProperties>
</file>