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59" r:id="rId3"/>
    <p:sldId id="257" r:id="rId4"/>
    <p:sldId id="269" r:id="rId5"/>
    <p:sldId id="289" r:id="rId6"/>
    <p:sldId id="290" r:id="rId7"/>
    <p:sldId id="261" r:id="rId8"/>
    <p:sldId id="270" r:id="rId9"/>
    <p:sldId id="271" r:id="rId10"/>
    <p:sldId id="272" r:id="rId11"/>
    <p:sldId id="263" r:id="rId12"/>
    <p:sldId id="273" r:id="rId13"/>
    <p:sldId id="288" r:id="rId14"/>
    <p:sldId id="274" r:id="rId15"/>
    <p:sldId id="262" r:id="rId16"/>
    <p:sldId id="275" r:id="rId17"/>
    <p:sldId id="278" r:id="rId18"/>
    <p:sldId id="277" r:id="rId19"/>
    <p:sldId id="267" r:id="rId20"/>
    <p:sldId id="279" r:id="rId21"/>
    <p:sldId id="266" r:id="rId22"/>
    <p:sldId id="280" r:id="rId23"/>
    <p:sldId id="281" r:id="rId24"/>
    <p:sldId id="284" r:id="rId25"/>
    <p:sldId id="282" r:id="rId26"/>
    <p:sldId id="286" r:id="rId27"/>
    <p:sldId id="287" r:id="rId28"/>
    <p:sldId id="283" r:id="rId29"/>
    <p:sldId id="285" r:id="rId30"/>
    <p:sldId id="291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057CF-AD5E-4034-AEC3-E1122B49476F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CACF2-81EB-4DAD-8B0C-909A826B25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671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CACF2-81EB-4DAD-8B0C-909A826B25A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6908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CACF2-81EB-4DAD-8B0C-909A826B25AD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523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CACF2-81EB-4DAD-8B0C-909A826B25AD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555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2F08-EA2A-42BC-80D6-7E5ED35CF3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07-08A1-48D9-8A9A-4CE6092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7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2F08-EA2A-42BC-80D6-7E5ED35CF3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07-08A1-48D9-8A9A-4CE6092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8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D292F08-EA2A-42BC-80D6-7E5ED35CF3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F3253407-08A1-48D9-8A9A-4CE6092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2F08-EA2A-42BC-80D6-7E5ED35CF3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07-08A1-48D9-8A9A-4CE6092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9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292F08-EA2A-42BC-80D6-7E5ED35CF3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253407-08A1-48D9-8A9A-4CE6092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96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2F08-EA2A-42BC-80D6-7E5ED35CF3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07-08A1-48D9-8A9A-4CE6092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3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2F08-EA2A-42BC-80D6-7E5ED35CF3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07-08A1-48D9-8A9A-4CE6092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2F08-EA2A-42BC-80D6-7E5ED35CF3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07-08A1-48D9-8A9A-4CE6092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2F08-EA2A-42BC-80D6-7E5ED35CF3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07-08A1-48D9-8A9A-4CE6092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2F08-EA2A-42BC-80D6-7E5ED35CF3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07-08A1-48D9-8A9A-4CE6092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8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2F08-EA2A-42BC-80D6-7E5ED35CF3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07-08A1-48D9-8A9A-4CE6092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D292F08-EA2A-42BC-80D6-7E5ED35CF3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3253407-08A1-48D9-8A9A-4CE6092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5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h.gov.my/images/gallery/Garispanduan/Guidelines%20of%20Clinical%20&amp;%20Public%20Health%20Management%20of%20Melioidosis%20In%20Pahang.pdf" TargetMode="External"/><Relationship Id="rId2" Type="http://schemas.openxmlformats.org/officeDocument/2006/relationships/hyperlink" Target="http://www.jknsabah.gov.my/v2/muatturun/kesihatanawam/GarisPanduanPenyakitBerjangkit/Guideline%20For%20Clinixcal%20and%20Public%20Health%20Management%20Of%20Melioidosis%20In%20Sabah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09" y="1752600"/>
            <a:ext cx="7469981" cy="2743200"/>
          </a:xfrm>
        </p:spPr>
        <p:txBody>
          <a:bodyPr>
            <a:noAutofit/>
          </a:bodyPr>
          <a:lstStyle/>
          <a:p>
            <a:r>
              <a:rPr lang="en-US" sz="6600" b="1" dirty="0"/>
              <a:t>LEPTOSPIROSIS AND MELIOIDOSIS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00600"/>
            <a:ext cx="4905195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EMERGENCY DEPARTMENT CME</a:t>
            </a:r>
          </a:p>
          <a:p>
            <a:pPr algn="r"/>
            <a:r>
              <a:rPr lang="en-US" sz="1800" dirty="0"/>
              <a:t>09.08.2018</a:t>
            </a:r>
          </a:p>
          <a:p>
            <a:pPr algn="r"/>
            <a:r>
              <a:rPr lang="en-US" sz="1800" dirty="0"/>
              <a:t>Dr Wan Amni Zulkifar</a:t>
            </a:r>
          </a:p>
          <a:p>
            <a:pPr algn="r"/>
            <a:r>
              <a:rPr lang="en-US" sz="1800" dirty="0"/>
              <a:t>Supervisor: Dr </a:t>
            </a:r>
            <a:r>
              <a:rPr lang="en-US" sz="1800" dirty="0" err="1"/>
              <a:t>Fatin</a:t>
            </a:r>
            <a:r>
              <a:rPr lang="en-US" sz="1800" dirty="0"/>
              <a:t> </a:t>
            </a:r>
            <a:r>
              <a:rPr lang="en-US" sz="1800" dirty="0" err="1"/>
              <a:t>Salwani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2198F-46BE-4D0F-904A-2A770275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09" y="4495800"/>
            <a:ext cx="1983581" cy="19835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D18E-EBB3-4D9E-93C8-886B5A8E2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81200"/>
            <a:ext cx="76962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MY" sz="2400" dirty="0"/>
              <a:t>Significant predictors of death include pulmonary involvement and CNS disease </a:t>
            </a:r>
            <a:r>
              <a:rPr lang="en-MY" sz="2400" dirty="0">
                <a:latin typeface="Calibri" panose="020F0502020204030204" pitchFamily="34" charset="0"/>
              </a:rPr>
              <a:t>⁴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MY" sz="2400" dirty="0"/>
              <a:t>High case fatality rates associated with jaundice (median mortality 19 percent), renal failure (12 percent) and age &gt;60 years (60 percent) </a:t>
            </a:r>
            <a:r>
              <a:rPr lang="en-MY" sz="2400" dirty="0">
                <a:latin typeface="Calibri" panose="020F0502020204030204" pitchFamily="34" charset="0"/>
              </a:rPr>
              <a:t>⁵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MY" sz="2800" dirty="0"/>
              <a:t>Risk factors for development of severe leptospirosis include delay &gt;2days of initiation of antibiotics from onset of symptoms and infection due to </a:t>
            </a:r>
            <a:r>
              <a:rPr lang="en-MY" sz="2800" i="1" dirty="0"/>
              <a:t>Leptospira </a:t>
            </a:r>
            <a:r>
              <a:rPr lang="en-MY" sz="2800" i="1" dirty="0" err="1"/>
              <a:t>interrogans</a:t>
            </a:r>
            <a:r>
              <a:rPr lang="en-MY" sz="2800" i="1" dirty="0"/>
              <a:t> </a:t>
            </a:r>
            <a:r>
              <a:rPr lang="en-MY" sz="2800" dirty="0"/>
              <a:t>serogroup </a:t>
            </a:r>
            <a:r>
              <a:rPr lang="en-MY" sz="2800" dirty="0" err="1"/>
              <a:t>Icterohaemorrhagiae</a:t>
            </a:r>
            <a:r>
              <a:rPr lang="en-MY" sz="2800" dirty="0"/>
              <a:t> </a:t>
            </a:r>
            <a:r>
              <a:rPr lang="en-MY" sz="2800" dirty="0">
                <a:latin typeface="Calibri" panose="020F0502020204030204" pitchFamily="34" charset="0"/>
              </a:rPr>
              <a:t>⁶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41009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LABORATORY STUDIES AND IMAGING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22EFB6-97AF-4952-805D-40B115A53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56944"/>
              </p:ext>
            </p:extLst>
          </p:nvPr>
        </p:nvGraphicFramePr>
        <p:xfrm>
          <a:off x="342119" y="2057400"/>
          <a:ext cx="8458199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402">
                  <a:extLst>
                    <a:ext uri="{9D8B030D-6E8A-4147-A177-3AD203B41FA5}">
                      <a16:colId xmlns:a16="http://schemas.microsoft.com/office/drawing/2014/main" val="2840719115"/>
                    </a:ext>
                  </a:extLst>
                </a:gridCol>
                <a:gridCol w="5803797">
                  <a:extLst>
                    <a:ext uri="{9D8B030D-6E8A-4147-A177-3AD203B41FA5}">
                      <a16:colId xmlns:a16="http://schemas.microsoft.com/office/drawing/2014/main" val="2391552208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32913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Full blood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Significant </a:t>
                      </a:r>
                      <a:r>
                        <a:rPr lang="en-MY" sz="1600" b="0" dirty="0" err="1">
                          <a:latin typeface="+mj-lt"/>
                        </a:rPr>
                        <a:t>anemia</a:t>
                      </a:r>
                      <a:endParaRPr lang="en-MY" sz="1600" b="0" dirty="0">
                        <a:latin typeface="+mj-lt"/>
                      </a:endParaRPr>
                    </a:p>
                    <a:p>
                      <a:r>
                        <a:rPr lang="en-MY" sz="1600" b="0" dirty="0">
                          <a:latin typeface="+mj-lt"/>
                        </a:rPr>
                        <a:t>Raised WBC (3000-26000 cells/</a:t>
                      </a:r>
                      <a:r>
                        <a:rPr lang="el-GR" sz="1600" b="0" dirty="0">
                          <a:latin typeface="+mj-lt"/>
                        </a:rPr>
                        <a:t>μ</a:t>
                      </a:r>
                      <a:r>
                        <a:rPr lang="en-MY" sz="1600" b="0" dirty="0">
                          <a:latin typeface="+mj-lt"/>
                        </a:rPr>
                        <a:t>L) with left shift</a:t>
                      </a:r>
                    </a:p>
                    <a:p>
                      <a:r>
                        <a:rPr lang="en-MY" sz="1600" b="0" dirty="0">
                          <a:latin typeface="+mj-lt"/>
                        </a:rPr>
                        <a:t>Thrombocytopenia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27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Renal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Hyponatremia</a:t>
                      </a:r>
                    </a:p>
                    <a:p>
                      <a:r>
                        <a:rPr lang="en-MY" sz="1600" b="0" dirty="0" err="1">
                          <a:latin typeface="+mj-lt"/>
                        </a:rPr>
                        <a:t>Hypokalemia</a:t>
                      </a:r>
                      <a:endParaRPr lang="en-MY" sz="1600" b="0" dirty="0">
                        <a:latin typeface="+mj-lt"/>
                      </a:endParaRPr>
                    </a:p>
                    <a:p>
                      <a:r>
                        <a:rPr lang="en-MY" sz="1600" b="0" dirty="0">
                          <a:latin typeface="+mj-lt"/>
                        </a:rPr>
                        <a:t>Raised urea and creatinine (reduced GFR)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2986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Liver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Minimal to moderate transaminase elevation</a:t>
                      </a:r>
                    </a:p>
                    <a:p>
                      <a:r>
                        <a:rPr lang="en-MY" sz="1600" b="0" dirty="0">
                          <a:latin typeface="+mj-lt"/>
                        </a:rPr>
                        <a:t>Hyperbilirubinemia (1026-1368mmol/L)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924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Serum creatinine 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Markedly raised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230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Electrocardiogram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Myocarditis, 1</a:t>
                      </a:r>
                      <a:r>
                        <a:rPr lang="en-MY" sz="1600" b="0" baseline="30000" dirty="0">
                          <a:latin typeface="+mj-lt"/>
                        </a:rPr>
                        <a:t>st</a:t>
                      </a:r>
                      <a:r>
                        <a:rPr lang="en-MY" sz="1600" b="0" dirty="0">
                          <a:latin typeface="+mj-lt"/>
                        </a:rPr>
                        <a:t> degree heart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12164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Urinalysis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Proteinuria, pyuria, granular casts and microscopic haematuria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432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2D3D-6944-4BF9-9355-8FBFEDAB1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0999" y="1417320"/>
            <a:ext cx="30480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MY" sz="2200" dirty="0"/>
              <a:t> CSF analysis (raised lymphocytes/ neutrophils, elevated protein with normal glucose levels)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MY" sz="2200" dirty="0"/>
              <a:t> Chest radiograph (small nodular densities </a:t>
            </a:r>
            <a:r>
              <a:rPr lang="en-MY" sz="2200" dirty="0">
                <a:sym typeface="Wingdings 3" panose="05040102010807070707" pitchFamily="18" charset="2"/>
              </a:rPr>
              <a:t> consolidation/ ground glass appearance)</a:t>
            </a:r>
          </a:p>
          <a:p>
            <a:pPr marL="514350" indent="-514350">
              <a:buFont typeface="+mj-lt"/>
              <a:buAutoNum type="arabicPeriod" startAt="5"/>
            </a:pPr>
            <a:endParaRPr lang="en-MY" dirty="0">
              <a:sym typeface="Wingdings 3" panose="05040102010807070707" pitchFamily="18" charset="2"/>
            </a:endParaRPr>
          </a:p>
          <a:p>
            <a:pPr marL="0" indent="0">
              <a:buNone/>
            </a:pPr>
            <a:endParaRPr lang="en-MY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BEA875-279C-49C3-8E4E-3FBAF704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42112"/>
              </p:ext>
            </p:extLst>
          </p:nvPr>
        </p:nvGraphicFramePr>
        <p:xfrm>
          <a:off x="761999" y="4846320"/>
          <a:ext cx="7620000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348362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Y" sz="2400" dirty="0"/>
                        <a:t>Oliguria + WBC &gt; 12900 + ECG repolarisation abnormalities + alveolar infiltrates on chest radiograph</a:t>
                      </a:r>
                    </a:p>
                    <a:p>
                      <a:r>
                        <a:rPr lang="en-MY" sz="2400" dirty="0"/>
                        <a:t>= </a:t>
                      </a:r>
                      <a:r>
                        <a:rPr lang="en-MY" sz="2400" dirty="0">
                          <a:highlight>
                            <a:srgbClr val="FF0000"/>
                          </a:highlight>
                        </a:rPr>
                        <a:t>ADVERSE OUTCOME </a:t>
                      </a:r>
                      <a:endParaRPr lang="en-MY" sz="2400" b="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661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8BA3B-BA3D-47C3-B809-D55112F12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84896"/>
              </p:ext>
            </p:extLst>
          </p:nvPr>
        </p:nvGraphicFramePr>
        <p:xfrm>
          <a:off x="342900" y="2057400"/>
          <a:ext cx="8458199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402">
                  <a:extLst>
                    <a:ext uri="{9D8B030D-6E8A-4147-A177-3AD203B41FA5}">
                      <a16:colId xmlns:a16="http://schemas.microsoft.com/office/drawing/2014/main" val="2840719115"/>
                    </a:ext>
                  </a:extLst>
                </a:gridCol>
                <a:gridCol w="5803797">
                  <a:extLst>
                    <a:ext uri="{9D8B030D-6E8A-4147-A177-3AD203B41FA5}">
                      <a16:colId xmlns:a16="http://schemas.microsoft.com/office/drawing/2014/main" val="2391552208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32913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CSF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Raised neutrophils</a:t>
                      </a:r>
                    </a:p>
                    <a:p>
                      <a:r>
                        <a:rPr lang="en-MY" sz="1600" b="0" dirty="0">
                          <a:latin typeface="+mj-lt"/>
                        </a:rPr>
                        <a:t>Elevated proteins</a:t>
                      </a:r>
                    </a:p>
                    <a:p>
                      <a:r>
                        <a:rPr lang="en-MY" sz="1600" b="0" dirty="0">
                          <a:latin typeface="+mj-lt"/>
                        </a:rPr>
                        <a:t>Normal glucose levels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27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Chest radiograph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0" dirty="0">
                          <a:latin typeface="+mj-lt"/>
                        </a:rPr>
                        <a:t>Small nodular densities</a:t>
                      </a:r>
                    </a:p>
                    <a:p>
                      <a:r>
                        <a:rPr lang="en-MY" sz="1600" b="0" dirty="0">
                          <a:latin typeface="+mj-lt"/>
                        </a:rPr>
                        <a:t>Consolidation</a:t>
                      </a:r>
                    </a:p>
                    <a:p>
                      <a:r>
                        <a:rPr lang="en-MY" sz="1600" b="0" dirty="0">
                          <a:latin typeface="+mj-lt"/>
                        </a:rPr>
                        <a:t>Ground glass appearance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2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93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C022-AA8A-4330-82B2-CFF539F8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0A98B1-37B8-4A64-A317-9FE83B97B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423" y="462343"/>
            <a:ext cx="6629400" cy="59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8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67F8-44E6-447D-AA33-C8CE7742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DIAGNOSTIC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4A178-2361-4A33-8B00-A38E797A6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221082"/>
              </p:ext>
            </p:extLst>
          </p:nvPr>
        </p:nvGraphicFramePr>
        <p:xfrm>
          <a:off x="380999" y="1981200"/>
          <a:ext cx="8305800" cy="448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07395">
                  <a:extLst>
                    <a:ext uri="{9D8B030D-6E8A-4147-A177-3AD203B41FA5}">
                      <a16:colId xmlns:a16="http://schemas.microsoft.com/office/drawing/2014/main" val="4136839814"/>
                    </a:ext>
                  </a:extLst>
                </a:gridCol>
                <a:gridCol w="1994749">
                  <a:extLst>
                    <a:ext uri="{9D8B030D-6E8A-4147-A177-3AD203B41FA5}">
                      <a16:colId xmlns:a16="http://schemas.microsoft.com/office/drawing/2014/main" val="1856542598"/>
                    </a:ext>
                  </a:extLst>
                </a:gridCol>
                <a:gridCol w="5003656">
                  <a:extLst>
                    <a:ext uri="{9D8B030D-6E8A-4147-A177-3AD203B41FA5}">
                      <a16:colId xmlns:a16="http://schemas.microsoft.com/office/drawing/2014/main" val="2096702374"/>
                    </a:ext>
                  </a:extLst>
                </a:gridCol>
              </a:tblGrid>
              <a:tr h="492760">
                <a:tc rowSpan="2">
                  <a:txBody>
                    <a:bodyPr/>
                    <a:lstStyle/>
                    <a:p>
                      <a:r>
                        <a:rPr lang="en-MY" b="0" dirty="0"/>
                        <a:t>SEROLOGY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MY" b="0" dirty="0"/>
                        <a:t>Leptospirosis rapid test (ELISA)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MY" b="0" dirty="0"/>
                        <a:t>Detect mainly IgM antibodies (positive after 5 to 10 days after onset of symptoms)</a:t>
                      </a:r>
                    </a:p>
                    <a:p>
                      <a:endParaRPr lang="en-MY" b="0" dirty="0"/>
                    </a:p>
                    <a:p>
                      <a:r>
                        <a:rPr lang="en-MY" b="0" dirty="0"/>
                        <a:t>*Can remain detectable for several years</a:t>
                      </a:r>
                    </a:p>
                    <a:p>
                      <a:endParaRPr lang="en-MY" b="0" dirty="0"/>
                    </a:p>
                    <a:p>
                      <a:r>
                        <a:rPr lang="en-MY" b="0" dirty="0"/>
                        <a:t>*If taken at early stage, need follow-up sample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2822205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0" dirty="0"/>
                        <a:t>Leptospirosis MAT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MY" b="0" dirty="0">
                          <a:solidFill>
                            <a:srgbClr val="FF0000"/>
                          </a:solidFill>
                        </a:rPr>
                        <a:t>GOLD standard</a:t>
                      </a:r>
                    </a:p>
                    <a:p>
                      <a:endParaRPr lang="en-MY" b="0" dirty="0"/>
                    </a:p>
                    <a:p>
                      <a:r>
                        <a:rPr lang="en-MY" b="0" dirty="0"/>
                        <a:t>*Marker for treatment response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40745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b="0" dirty="0"/>
                        <a:t>CULTURE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MY" b="0" dirty="0"/>
                        <a:t>Isolation of organism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MY" b="0" dirty="0"/>
                        <a:t>Blood first 7 days</a:t>
                      </a:r>
                    </a:p>
                    <a:p>
                      <a:r>
                        <a:rPr lang="en-MY" b="0" dirty="0"/>
                        <a:t>CSF days 4 – 10</a:t>
                      </a:r>
                    </a:p>
                    <a:p>
                      <a:r>
                        <a:rPr lang="en-MY" b="0" dirty="0"/>
                        <a:t>Urine ≥ day 7 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550491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MY" b="0" dirty="0"/>
                        <a:t>TISSUE ANALYSIS</a:t>
                      </a:r>
                    </a:p>
                  </a:txBody>
                  <a:tcPr marL="80998" marR="80998"/>
                </a:tc>
                <a:tc gridSpan="2">
                  <a:txBody>
                    <a:bodyPr/>
                    <a:lstStyle/>
                    <a:p>
                      <a:r>
                        <a:rPr lang="en-MY" b="0" dirty="0"/>
                        <a:t>PCR or immunohistochemical staining</a:t>
                      </a:r>
                    </a:p>
                    <a:p>
                      <a:endParaRPr lang="en-MY" b="0" dirty="0"/>
                    </a:p>
                    <a:p>
                      <a:r>
                        <a:rPr lang="en-MY" b="0" dirty="0"/>
                        <a:t>*Post-mortem diagnosis</a:t>
                      </a:r>
                    </a:p>
                  </a:txBody>
                  <a:tcPr marL="80998" marR="80998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6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1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79288"/>
              </p:ext>
            </p:extLst>
          </p:nvPr>
        </p:nvGraphicFramePr>
        <p:xfrm>
          <a:off x="304800" y="243840"/>
          <a:ext cx="853440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0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98">
                <a:tc>
                  <a:txBody>
                    <a:bodyPr/>
                    <a:lstStyle/>
                    <a:p>
                      <a:r>
                        <a:rPr lang="en-US" sz="2400" dirty="0"/>
                        <a:t>CLINICAL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PROBABLE</a:t>
                      </a:r>
                      <a:r>
                        <a:rPr lang="en-US" sz="2400" baseline="0" dirty="0"/>
                        <a:t>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CONFIRMED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931">
                <a:tc>
                  <a:txBody>
                    <a:bodyPr/>
                    <a:lstStyle/>
                    <a:p>
                      <a:r>
                        <a:rPr lang="en-US" sz="1600" dirty="0"/>
                        <a:t>+ History of</a:t>
                      </a:r>
                      <a:r>
                        <a:rPr lang="en-US" sz="1600" baseline="0" dirty="0"/>
                        <a:t> exposure to water and/ or environment possibly contaminated with animal urine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CLINICAL</a:t>
                      </a:r>
                      <a:r>
                        <a:rPr lang="en-US" sz="1600" baseline="0" dirty="0"/>
                        <a:t> CASE and positive rapid 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PROBABLE CASE with</a:t>
                      </a:r>
                      <a:r>
                        <a:rPr lang="en-US" sz="1600" baseline="0" dirty="0"/>
                        <a:t> any of the following laboratory results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/>
                        <a:t>MAT (single serum specimen ≥ 1:400 or paired sera of four fold or greater </a:t>
                      </a:r>
                      <a:r>
                        <a:rPr lang="en-US" sz="1600" baseline="0" dirty="0" err="1"/>
                        <a:t>titre</a:t>
                      </a:r>
                      <a:r>
                        <a:rPr lang="en-US" sz="1600" baseline="0" dirty="0"/>
                        <a:t>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/>
                        <a:t> Positive PCR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/>
                        <a:t> Positive culture for pathogenic </a:t>
                      </a:r>
                      <a:r>
                        <a:rPr lang="en-US" sz="1600" baseline="0" dirty="0" err="1"/>
                        <a:t>leptospires</a:t>
                      </a:r>
                      <a:endParaRPr lang="en-US" sz="1600" baseline="0" dirty="0"/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Leptospires</a:t>
                      </a:r>
                      <a:r>
                        <a:rPr lang="en-US" sz="1600" baseline="0" dirty="0"/>
                        <a:t> in tissues using immunohistochemical staining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9157">
                <a:tc>
                  <a:txBody>
                    <a:bodyPr/>
                    <a:lstStyle/>
                    <a:p>
                      <a:r>
                        <a:rPr lang="en-US" sz="1600" dirty="0"/>
                        <a:t>+ ANY OF THE SYMPTOMS</a:t>
                      </a:r>
                    </a:p>
                    <a:p>
                      <a:r>
                        <a:rPr lang="en-US" sz="1600" dirty="0"/>
                        <a:t>Headache</a:t>
                      </a:r>
                    </a:p>
                    <a:p>
                      <a:r>
                        <a:rPr lang="en-US" sz="1600" dirty="0"/>
                        <a:t>Myalgia</a:t>
                      </a:r>
                      <a:r>
                        <a:rPr lang="en-US" sz="1600" baseline="0" dirty="0"/>
                        <a:t> (calf and lumbar region)</a:t>
                      </a:r>
                    </a:p>
                    <a:p>
                      <a:r>
                        <a:rPr lang="en-US" sz="1600" baseline="0" dirty="0" err="1"/>
                        <a:t>Arthralgia</a:t>
                      </a:r>
                      <a:endParaRPr lang="en-US" sz="1600" baseline="0" dirty="0"/>
                    </a:p>
                    <a:p>
                      <a:r>
                        <a:rPr lang="en-US" sz="1600" baseline="0" dirty="0"/>
                        <a:t>Conjunctival suffusion</a:t>
                      </a:r>
                    </a:p>
                    <a:p>
                      <a:r>
                        <a:rPr lang="en-US" sz="1600" baseline="0" dirty="0"/>
                        <a:t>Meningism</a:t>
                      </a:r>
                    </a:p>
                    <a:p>
                      <a:r>
                        <a:rPr lang="en-US" sz="1600" baseline="0" dirty="0" err="1"/>
                        <a:t>Anuria</a:t>
                      </a:r>
                      <a:r>
                        <a:rPr lang="en-US" sz="1600" baseline="0" dirty="0"/>
                        <a:t> or </a:t>
                      </a:r>
                      <a:r>
                        <a:rPr lang="en-US" sz="1600" baseline="0" dirty="0" err="1"/>
                        <a:t>oliguria</a:t>
                      </a:r>
                      <a:endParaRPr lang="en-US" sz="1600" baseline="0" dirty="0"/>
                    </a:p>
                    <a:p>
                      <a:r>
                        <a:rPr lang="en-US" sz="1600" baseline="0" dirty="0"/>
                        <a:t>Jaundice</a:t>
                      </a:r>
                    </a:p>
                    <a:p>
                      <a:r>
                        <a:rPr lang="en-US" sz="1600" baseline="0" dirty="0" err="1"/>
                        <a:t>Haemorrhage</a:t>
                      </a:r>
                      <a:endParaRPr lang="en-US" sz="1600" baseline="0" dirty="0"/>
                    </a:p>
                    <a:p>
                      <a:r>
                        <a:rPr lang="en-US" sz="1600" baseline="0" dirty="0"/>
                        <a:t>Cardiac </a:t>
                      </a:r>
                      <a:r>
                        <a:rPr lang="en-US" sz="1600" baseline="0" dirty="0" err="1"/>
                        <a:t>arrythmia</a:t>
                      </a:r>
                      <a:r>
                        <a:rPr lang="en-US" sz="1600" baseline="0" dirty="0"/>
                        <a:t> or failure</a:t>
                      </a:r>
                    </a:p>
                    <a:p>
                      <a:r>
                        <a:rPr lang="en-US" sz="1600" baseline="0" dirty="0"/>
                        <a:t>Skin rash</a:t>
                      </a:r>
                    </a:p>
                    <a:p>
                      <a:r>
                        <a:rPr lang="en-US" sz="1600" baseline="0" dirty="0"/>
                        <a:t>GIT </a:t>
                      </a:r>
                      <a:r>
                        <a:rPr lang="en-US" sz="1600" baseline="0" dirty="0" err="1"/>
                        <a:t>symtoms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9282-7EEC-4896-9746-54ECAB8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TREATMENT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466F-CFE8-45A6-AF6C-538D464E8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867016"/>
              </p:ext>
            </p:extLst>
          </p:nvPr>
        </p:nvGraphicFramePr>
        <p:xfrm>
          <a:off x="533400" y="2084832"/>
          <a:ext cx="8229600" cy="4206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80346749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3879126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MY" b="0" dirty="0"/>
                        <a:t>ADULTS</a:t>
                      </a:r>
                    </a:p>
                  </a:txBody>
                  <a:tcPr marL="80998" marR="8099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b="0" dirty="0"/>
                        <a:t>Mild: PO </a:t>
                      </a:r>
                      <a:r>
                        <a:rPr lang="en-MY" b="0" i="1" dirty="0"/>
                        <a:t>doxycycline</a:t>
                      </a:r>
                      <a:r>
                        <a:rPr lang="en-MY" b="0" dirty="0"/>
                        <a:t> (2mg/kg up to 100mg 12-hourly for 5-7 days), </a:t>
                      </a:r>
                      <a:r>
                        <a:rPr lang="en-MY" b="0" i="1" dirty="0"/>
                        <a:t>tetracycline</a:t>
                      </a:r>
                      <a:r>
                        <a:rPr lang="en-MY" b="0" dirty="0"/>
                        <a:t>, </a:t>
                      </a:r>
                      <a:r>
                        <a:rPr lang="en-MY" b="0" i="1" dirty="0"/>
                        <a:t>ampicillin</a:t>
                      </a:r>
                      <a:r>
                        <a:rPr lang="en-MY" b="0" dirty="0"/>
                        <a:t> or </a:t>
                      </a:r>
                      <a:r>
                        <a:rPr lang="en-MY" b="0" i="1" dirty="0"/>
                        <a:t>amoxicillin</a:t>
                      </a:r>
                    </a:p>
                    <a:p>
                      <a:endParaRPr lang="en-MY" b="0" dirty="0"/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2394200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0" dirty="0"/>
                        <a:t>Severe: IV C-penicillin (2 MU 6-hourly for 5-7 days)</a:t>
                      </a:r>
                    </a:p>
                    <a:p>
                      <a:endParaRPr lang="en-MY" b="0" dirty="0"/>
                    </a:p>
                    <a:p>
                      <a:r>
                        <a:rPr lang="en-MY" b="0" dirty="0"/>
                        <a:t>*Third generation cephalosporins e.g. </a:t>
                      </a:r>
                      <a:r>
                        <a:rPr lang="en-MY" b="0" i="1" dirty="0"/>
                        <a:t>ceftriaxone</a:t>
                      </a:r>
                      <a:r>
                        <a:rPr lang="en-MY" b="0" dirty="0"/>
                        <a:t> and </a:t>
                      </a:r>
                      <a:r>
                        <a:rPr lang="en-MY" b="0" i="1" dirty="0"/>
                        <a:t>cefotaxime</a:t>
                      </a:r>
                      <a:r>
                        <a:rPr lang="en-MY" b="0" dirty="0"/>
                        <a:t> also effective</a:t>
                      </a:r>
                    </a:p>
                    <a:p>
                      <a:endParaRPr lang="en-MY" b="0" dirty="0"/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31956757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MY" b="0" dirty="0"/>
                        <a:t>PAEDIATRICS</a:t>
                      </a:r>
                    </a:p>
                  </a:txBody>
                  <a:tcPr marL="80998" marR="8099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b="0" dirty="0"/>
                        <a:t>Mild &gt; 8years: PO </a:t>
                      </a:r>
                      <a:r>
                        <a:rPr lang="en-MY" b="0" i="1" dirty="0"/>
                        <a:t>doxycycline</a:t>
                      </a:r>
                      <a:r>
                        <a:rPr lang="en-MY" b="0" dirty="0"/>
                        <a:t> (4mg/kg 12-hourly for 7 days)</a:t>
                      </a:r>
                    </a:p>
                    <a:p>
                      <a:r>
                        <a:rPr lang="en-MY" b="0" dirty="0"/>
                        <a:t>Mild &lt; 8years: PO </a:t>
                      </a:r>
                      <a:r>
                        <a:rPr lang="en-MY" b="0" i="1" dirty="0"/>
                        <a:t>ampicillin</a:t>
                      </a:r>
                      <a:r>
                        <a:rPr lang="en-MY" b="0" dirty="0"/>
                        <a:t> 75-100mg/kg 6-hourly for 7 days) OR PO </a:t>
                      </a:r>
                      <a:r>
                        <a:rPr lang="en-MY" b="0" i="1" dirty="0"/>
                        <a:t>amoxicillin</a:t>
                      </a:r>
                      <a:r>
                        <a:rPr lang="en-MY" b="0" dirty="0"/>
                        <a:t> (50ng/kg 6-8hourly for 7 days)</a:t>
                      </a:r>
                    </a:p>
                    <a:p>
                      <a:endParaRPr lang="en-MY" b="0" dirty="0"/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1003948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/>
                        <a:t>Severe: IV </a:t>
                      </a:r>
                      <a:r>
                        <a:rPr lang="en-MY" b="0" i="1" dirty="0"/>
                        <a:t>penicillin G </a:t>
                      </a:r>
                      <a:r>
                        <a:rPr lang="en-MY" b="0" dirty="0"/>
                        <a:t>(100000 U/kg 6-hourly for 7 days)</a:t>
                      </a:r>
                    </a:p>
                    <a:p>
                      <a:endParaRPr lang="en-MY" b="0" dirty="0"/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1868730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96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DA0D-445F-4D59-B53F-352D04DF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1" y="5901515"/>
            <a:ext cx="8229600" cy="564311"/>
          </a:xfrm>
        </p:spPr>
        <p:txBody>
          <a:bodyPr>
            <a:noAutofit/>
          </a:bodyPr>
          <a:lstStyle/>
          <a:p>
            <a:pPr algn="l"/>
            <a:r>
              <a:rPr lang="en-MY" sz="1400" cap="none" dirty="0">
                <a:solidFill>
                  <a:schemeClr val="tx1"/>
                </a:solidFill>
              </a:rPr>
              <a:t>Pharmacy Department, HCTM, PPUKM. Updates On Leptospirosis In Malaysia. Edition 17, Issue 11.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E07E99-32F0-4725-B63D-41B709611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82" t="16836" r="22529" b="14135"/>
          <a:stretch/>
        </p:blipFill>
        <p:spPr>
          <a:xfrm>
            <a:off x="155606" y="838200"/>
            <a:ext cx="8828097" cy="488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0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1E12-1BF7-4099-8DCD-38ADB4B5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PROPHYLAXIS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6DA3-146E-43F8-8E75-99B8ACB4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2200" dirty="0"/>
              <a:t>Cost effectiveness and risk versus benefits unclear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200" dirty="0"/>
              <a:t>Pre-exposure: PO </a:t>
            </a:r>
            <a:r>
              <a:rPr lang="en-MY" sz="2200" i="1" dirty="0"/>
              <a:t>doxycycline</a:t>
            </a:r>
            <a:r>
              <a:rPr lang="en-MY" sz="2200" dirty="0"/>
              <a:t> 200mg stat then weekly throughout stay OR PO </a:t>
            </a:r>
            <a:r>
              <a:rPr lang="en-MY" sz="2200" i="1" dirty="0"/>
              <a:t>azithromycin</a:t>
            </a:r>
            <a:r>
              <a:rPr lang="en-MY" sz="2200" dirty="0"/>
              <a:t> 500mg stat then weekly throughout stay (pregnant, allergy to </a:t>
            </a:r>
            <a:r>
              <a:rPr lang="en-MY" sz="2200" i="1" dirty="0"/>
              <a:t>doxycycline</a:t>
            </a:r>
            <a:r>
              <a:rPr lang="en-MY" sz="2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200" dirty="0"/>
              <a:t>Post-exposure: PO </a:t>
            </a:r>
            <a:r>
              <a:rPr lang="en-MY" sz="2200" i="1" dirty="0"/>
              <a:t>doxycycline</a:t>
            </a:r>
            <a:r>
              <a:rPr lang="en-MY" sz="2200" dirty="0"/>
              <a:t> 200mg stat then 100mg BD for 5-7 days if symptomatic with first onset of fever OR PO </a:t>
            </a:r>
            <a:r>
              <a:rPr lang="en-MY" sz="2200" i="1" dirty="0"/>
              <a:t>azithromycin</a:t>
            </a:r>
            <a:r>
              <a:rPr lang="en-MY" sz="2200" dirty="0"/>
              <a:t> 1g on Day-1 then 500mg daily for 2 days</a:t>
            </a:r>
          </a:p>
          <a:p>
            <a:pPr marL="514350" indent="-514350">
              <a:buFont typeface="+mj-lt"/>
              <a:buAutoNum type="arabicPeriod"/>
            </a:pPr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141193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708292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00B0F0"/>
                </a:solidFill>
              </a:rPr>
              <a:t>MELIOIDOSIS </a:t>
            </a:r>
            <a:br>
              <a:rPr lang="en-US" sz="7200" b="1" dirty="0">
                <a:solidFill>
                  <a:srgbClr val="00B0F0"/>
                </a:solidFill>
              </a:rPr>
            </a:br>
            <a:endParaRPr lang="en-US" sz="7200" b="1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E4AC7-5C0E-455A-930F-A1EF2B355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03" y="3663097"/>
            <a:ext cx="1966993" cy="2140820"/>
          </a:xfrm>
          <a:prstGeom prst="rect">
            <a:avLst/>
          </a:prstGeom>
        </p:spPr>
      </p:pic>
      <p:sp>
        <p:nvSpPr>
          <p:cNvPr id="1030" name="AutoShape 6" descr="Related image"/>
          <p:cNvSpPr>
            <a:spLocks noChangeAspect="1" noChangeArrowheads="1"/>
          </p:cNvSpPr>
          <p:nvPr/>
        </p:nvSpPr>
        <p:spPr bwMode="auto">
          <a:xfrm>
            <a:off x="304800" y="0"/>
            <a:ext cx="2895600" cy="30956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93838"/>
            <a:ext cx="2895600" cy="3124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7B19B9-2BFD-4AED-A384-947BB0C30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03" y="665430"/>
            <a:ext cx="1956235" cy="2763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EPTOSPIROS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310" y="3990974"/>
            <a:ext cx="2424690" cy="23050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0006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b="1" dirty="0"/>
              <a:t>LEPTOSPIROSIS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2000" dirty="0"/>
              <a:t>Weil's disease, Weil-</a:t>
            </a:r>
            <a:r>
              <a:rPr lang="en-US" sz="2000" dirty="0" err="1"/>
              <a:t>Vasiliev</a:t>
            </a:r>
            <a:r>
              <a:rPr lang="en-US" sz="2000" dirty="0"/>
              <a:t> disease, Swineherd's disease, rice-field fever, waterborne fever, </a:t>
            </a:r>
            <a:r>
              <a:rPr lang="en-US" sz="2000" dirty="0" err="1"/>
              <a:t>nanukayami</a:t>
            </a:r>
            <a:r>
              <a:rPr lang="en-US" sz="2000" dirty="0"/>
              <a:t> fever, cane-cutter fever, swamp fever, mud fever, Stuttgart disease, and </a:t>
            </a:r>
            <a:r>
              <a:rPr lang="en-US" sz="2000" dirty="0" err="1"/>
              <a:t>Canicola</a:t>
            </a:r>
            <a:r>
              <a:rPr lang="en-US" sz="2000" dirty="0"/>
              <a:t> fever</a:t>
            </a:r>
            <a:r>
              <a:rPr lang="en-US" sz="2000" dirty="0">
                <a:latin typeface="Calibri" panose="020F0502020204030204" pitchFamily="34" charset="0"/>
              </a:rPr>
              <a:t>¹</a:t>
            </a:r>
            <a:endParaRPr lang="en-US" sz="6000" dirty="0"/>
          </a:p>
        </p:txBody>
      </p:sp>
      <p:pic>
        <p:nvPicPr>
          <p:cNvPr id="1028" name="Picture 4" descr="Image result for LEPTOSPIROS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255038"/>
            <a:ext cx="2895600" cy="2028826"/>
          </a:xfrm>
          <a:prstGeom prst="rect">
            <a:avLst/>
          </a:prstGeom>
          <a:noFill/>
        </p:spPr>
      </p:pic>
      <p:sp>
        <p:nvSpPr>
          <p:cNvPr id="1030" name="AutoShape 6" descr="Related image"/>
          <p:cNvSpPr>
            <a:spLocks noChangeAspect="1" noChangeArrowheads="1"/>
          </p:cNvSpPr>
          <p:nvPr/>
        </p:nvSpPr>
        <p:spPr bwMode="auto">
          <a:xfrm>
            <a:off x="304800" y="0"/>
            <a:ext cx="2895600" cy="30956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93838"/>
            <a:ext cx="2895600" cy="3124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9A96-A8AC-4B5F-B88E-D0DDC319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EPIDEMIOLOGY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1EC1-EF0F-4B55-8E53-CBFDF3B9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69017"/>
            <a:ext cx="7613904" cy="40233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2200" dirty="0"/>
              <a:t>Caused by facultative intracellular gram negative bacterium, </a:t>
            </a:r>
            <a:r>
              <a:rPr lang="en-MY" sz="2200" i="1" dirty="0" err="1"/>
              <a:t>Bukholderia</a:t>
            </a:r>
            <a:r>
              <a:rPr lang="en-MY" sz="2200" i="1" dirty="0"/>
              <a:t> </a:t>
            </a:r>
            <a:r>
              <a:rPr lang="en-MY" sz="2200" i="1" dirty="0" err="1"/>
              <a:t>pseudomallei</a:t>
            </a:r>
            <a:endParaRPr lang="en-MY" sz="2200" i="1" dirty="0"/>
          </a:p>
          <a:p>
            <a:pPr marL="514350" indent="-514350">
              <a:buFont typeface="+mj-lt"/>
              <a:buAutoNum type="arabicPeriod"/>
            </a:pPr>
            <a:r>
              <a:rPr lang="en-MY" sz="2200" dirty="0"/>
              <a:t>Widely distributed environmental saprophyte in soil and fresh surface water in endemic regions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200" dirty="0"/>
              <a:t>Endemic in </a:t>
            </a:r>
            <a:r>
              <a:rPr lang="en-MY" dirty="0"/>
              <a:t>South East Asia and North Australia. </a:t>
            </a:r>
            <a:r>
              <a:rPr lang="en-MY" sz="2200" dirty="0"/>
              <a:t>Majority of diagnosed cases are from Thailand, Malaysia, Singapore and northern Australia </a:t>
            </a:r>
            <a:r>
              <a:rPr lang="en-MY" sz="2200" dirty="0">
                <a:latin typeface="Calibri" panose="020F0502020204030204" pitchFamily="34" charset="0"/>
              </a:rPr>
              <a:t>⁷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200" dirty="0">
                <a:latin typeface="Calibri" panose="020F0502020204030204" pitchFamily="34" charset="0"/>
              </a:rPr>
              <a:t>In Sabah, a</a:t>
            </a:r>
            <a:r>
              <a:rPr lang="en-MY" sz="2200" dirty="0"/>
              <a:t>bout 70 cases reported in 2013 with incidence rate of 0.16 per 100, 000 populations per year (Kota </a:t>
            </a:r>
            <a:r>
              <a:rPr lang="en-MY" sz="2200" dirty="0" err="1"/>
              <a:t>Kinabalu</a:t>
            </a:r>
            <a:r>
              <a:rPr lang="en-MY" sz="2200" dirty="0"/>
              <a:t> reported the highest followed by </a:t>
            </a:r>
            <a:r>
              <a:rPr lang="en-MY" sz="2200" dirty="0" err="1"/>
              <a:t>Penampang</a:t>
            </a:r>
            <a:r>
              <a:rPr lang="en-MY" sz="2200" dirty="0"/>
              <a:t> and </a:t>
            </a:r>
            <a:r>
              <a:rPr lang="en-MY" sz="2200" dirty="0" err="1"/>
              <a:t>Tuaran</a:t>
            </a:r>
            <a:r>
              <a:rPr lang="en-MY" sz="2200" dirty="0"/>
              <a:t>) </a:t>
            </a:r>
            <a:r>
              <a:rPr lang="en-MY" sz="2200" dirty="0">
                <a:latin typeface="Calibri" panose="020F0502020204030204" pitchFamily="34" charset="0"/>
              </a:rPr>
              <a:t>⁸</a:t>
            </a:r>
            <a:endParaRPr lang="en-MY" sz="2200" dirty="0"/>
          </a:p>
          <a:p>
            <a:pPr marL="514350" indent="-514350">
              <a:buFont typeface="+mj-lt"/>
              <a:buAutoNum type="arabicPeriod"/>
            </a:pPr>
            <a:r>
              <a:rPr lang="en-MY" sz="2200" dirty="0">
                <a:latin typeface="Calibri" panose="020F0502020204030204" pitchFamily="34" charset="0"/>
              </a:rPr>
              <a:t>Commonly occurs between ages 40-60 years</a:t>
            </a:r>
          </a:p>
        </p:txBody>
      </p:sp>
    </p:spTree>
    <p:extLst>
      <p:ext uri="{BB962C8B-B14F-4D97-AF65-F5344CB8AC3E}">
        <p14:creationId xmlns:p14="http://schemas.microsoft.com/office/powerpoint/2010/main" val="170141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607808" cy="402336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2200" dirty="0"/>
              <a:t>Acquired from:</a:t>
            </a:r>
          </a:p>
          <a:p>
            <a:pPr marL="0" indent="0">
              <a:buNone/>
            </a:pPr>
            <a:r>
              <a:rPr lang="en-MY" sz="2200" dirty="0" err="1"/>
              <a:t>i</a:t>
            </a:r>
            <a:r>
              <a:rPr lang="en-MY" sz="2200" dirty="0"/>
              <a:t>. Inhalation of contaminated dust particles</a:t>
            </a:r>
          </a:p>
          <a:p>
            <a:pPr marL="0" indent="0">
              <a:buNone/>
            </a:pPr>
            <a:r>
              <a:rPr lang="en-MY" sz="2200" dirty="0"/>
              <a:t>ii. Direct contact with contaminated soil and water through penetrating wounds, existing skin abrasions, burns</a:t>
            </a:r>
          </a:p>
          <a:p>
            <a:pPr marL="0" indent="0">
              <a:buNone/>
            </a:pPr>
            <a:r>
              <a:rPr lang="en-MY" sz="2200" dirty="0"/>
              <a:t>iii. Aspiration of contaminated water</a:t>
            </a:r>
          </a:p>
          <a:p>
            <a:pPr marL="0" indent="0">
              <a:buNone/>
            </a:pPr>
            <a:r>
              <a:rPr lang="en-MY" sz="2200" dirty="0"/>
              <a:t>iv. Ingestion of contaminated water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200" i="1" dirty="0"/>
              <a:t>B. </a:t>
            </a:r>
            <a:r>
              <a:rPr lang="en-US" sz="2200" i="1" dirty="0" err="1"/>
              <a:t>pseudomallei</a:t>
            </a:r>
            <a:r>
              <a:rPr lang="en-US" sz="2200" i="1" dirty="0"/>
              <a:t> </a:t>
            </a:r>
            <a:r>
              <a:rPr lang="en-US" sz="2200" dirty="0"/>
              <a:t>behaves as an opportunistic pathogen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200" dirty="0"/>
              <a:t>Risk factors: Diabetes (57-74% of cases), hazardous alcohol use/ chronic liver disease, chronic renal disease, chronic lung disease, SLE, HIV, malignancy and thalassemia major amongst </a:t>
            </a:r>
            <a:r>
              <a:rPr lang="en-US" sz="2200" dirty="0" err="1"/>
              <a:t>paediatrics</a:t>
            </a:r>
            <a:endParaRPr lang="en-US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95A49A-B85D-4B45-9551-543D902F3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753475"/>
              </p:ext>
            </p:extLst>
          </p:nvPr>
        </p:nvGraphicFramePr>
        <p:xfrm>
          <a:off x="692150" y="838200"/>
          <a:ext cx="7759700" cy="545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230150339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844066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2000" b="0" dirty="0">
                          <a:solidFill>
                            <a:srgbClr val="00B0F0"/>
                          </a:solidFill>
                        </a:rPr>
                        <a:t>INCUBATION PERIOD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MY" sz="2000" b="0" dirty="0">
                          <a:solidFill>
                            <a:srgbClr val="00B0F0"/>
                          </a:solidFill>
                        </a:rPr>
                        <a:t>Ranges from 1-21 days (mean 9 days)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MY" sz="2000" b="0" dirty="0">
                        <a:solidFill>
                          <a:srgbClr val="00B0F0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MY" sz="2000" b="0" dirty="0">
                          <a:solidFill>
                            <a:srgbClr val="00B0F0"/>
                          </a:solidFill>
                        </a:rPr>
                        <a:t>*Influenced by inoculation dose, mode of transmission, host risk factors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MY" sz="2000" b="0" dirty="0">
                        <a:solidFill>
                          <a:srgbClr val="00B0F0"/>
                        </a:solidFill>
                      </a:endParaRP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9900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2000" b="0" dirty="0">
                          <a:solidFill>
                            <a:srgbClr val="00B0F0"/>
                          </a:solidFill>
                        </a:rPr>
                        <a:t>ACUTE VS CHRONIC INFECTION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MY" sz="2000" b="0" dirty="0">
                          <a:solidFill>
                            <a:srgbClr val="00B0F0"/>
                          </a:solidFill>
                        </a:rPr>
                        <a:t>Acute (symptoms lasting &lt; 2 months before establish diagnosis) VS chronic (symptoms persisting &gt; 2months)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MY" sz="2000" b="0" dirty="0">
                          <a:solidFill>
                            <a:srgbClr val="00B0F0"/>
                          </a:solidFill>
                        </a:rPr>
                        <a:t>Chronic melioidosis present with pneumonia mimicking tuberculosis or non-healing skin ulcer/ abscess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MY" sz="2000" b="0" dirty="0">
                        <a:solidFill>
                          <a:srgbClr val="00B0F0"/>
                        </a:solidFill>
                      </a:endParaRP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179946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2000" b="0" dirty="0">
                          <a:solidFill>
                            <a:srgbClr val="00B0F0"/>
                          </a:solidFill>
                        </a:rPr>
                        <a:t>LATENT INFECTION WITH REACTIVATION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MY" sz="2000" b="0" dirty="0">
                          <a:solidFill>
                            <a:srgbClr val="00B0F0"/>
                          </a:solidFill>
                        </a:rPr>
                        <a:t>Reported latent periods between exposure in endemic regions to development in non-endemic regions as long as 26 to 62 years in the United States and 19 to 24 years in Australia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MY" sz="2000" b="0" dirty="0">
                        <a:solidFill>
                          <a:srgbClr val="00B0F0"/>
                        </a:solidFill>
                      </a:endParaRP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38991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49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740B-6DE7-4D11-BAD5-47ABD0C5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CLINICAL MANIFESTATION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0A507A-D177-46CF-96E4-8E876876B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26630" t="45457" r="38642" b="24760"/>
          <a:stretch/>
        </p:blipFill>
        <p:spPr>
          <a:xfrm>
            <a:off x="304800" y="2060390"/>
            <a:ext cx="8534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1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B26B-3C72-4948-9D6D-82FD6E37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57400"/>
            <a:ext cx="7772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400" dirty="0">
                <a:highlight>
                  <a:srgbClr val="FF0000"/>
                </a:highlight>
              </a:rPr>
              <a:t>Suspect IF </a:t>
            </a:r>
            <a:endParaRPr lang="en-MY" sz="2800" dirty="0">
              <a:highlight>
                <a:srgbClr val="FF0000"/>
              </a:highlight>
            </a:endParaRPr>
          </a:p>
          <a:p>
            <a:pPr marL="914400" lvl="1" indent="-514350"/>
            <a:r>
              <a:rPr lang="en-MY" sz="2400" dirty="0"/>
              <a:t>Patient is residing and/ or working in endemic area</a:t>
            </a:r>
          </a:p>
          <a:p>
            <a:pPr marL="914400" lvl="1" indent="-514350"/>
            <a:r>
              <a:rPr lang="en-MY" sz="2400" dirty="0"/>
              <a:t>Patient with diabetes mellitus</a:t>
            </a:r>
          </a:p>
          <a:p>
            <a:pPr marL="914400" lvl="1" indent="-514350"/>
            <a:r>
              <a:rPr lang="en-MY" sz="2400" dirty="0"/>
              <a:t>Patient with high grade fever acute or prolonged</a:t>
            </a:r>
          </a:p>
          <a:p>
            <a:pPr marL="914400" lvl="1" indent="-514350"/>
            <a:r>
              <a:rPr lang="en-MY" sz="2400" dirty="0"/>
              <a:t>History of exposure to contaminated environment (dust, soil or water)</a:t>
            </a:r>
          </a:p>
          <a:p>
            <a:pPr marL="914400" lvl="1" indent="-514350"/>
            <a:r>
              <a:rPr lang="en-MY" sz="2400" dirty="0"/>
              <a:t>Progressive pneumonia (</a:t>
            </a:r>
            <a:r>
              <a:rPr lang="en-MY" sz="2400" dirty="0" err="1"/>
              <a:t>CXRay</a:t>
            </a:r>
            <a:r>
              <a:rPr lang="en-MY" sz="2400" dirty="0"/>
              <a:t> deteriorating with few hours or 2-3 days) not responding to commonly used antibiotics</a:t>
            </a:r>
          </a:p>
          <a:p>
            <a:pPr marL="914400" lvl="1" indent="-514350"/>
            <a:r>
              <a:rPr lang="en-MY" sz="2400" dirty="0"/>
              <a:t>Presence of hepatomegaly and/ or splenomegaly</a:t>
            </a:r>
          </a:p>
          <a:p>
            <a:pPr marL="914400" lvl="1" indent="-514350"/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1900283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1875-891B-4B84-9C1C-CE3F32D1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LABORATORY AND IMAGING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E82DF0-E6B7-42AE-B440-EABC3462B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418836"/>
              </p:ext>
            </p:extLst>
          </p:nvPr>
        </p:nvGraphicFramePr>
        <p:xfrm>
          <a:off x="381000" y="1905000"/>
          <a:ext cx="8382000" cy="4846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48476">
                  <a:extLst>
                    <a:ext uri="{9D8B030D-6E8A-4147-A177-3AD203B41FA5}">
                      <a16:colId xmlns:a16="http://schemas.microsoft.com/office/drawing/2014/main" val="803668934"/>
                    </a:ext>
                  </a:extLst>
                </a:gridCol>
                <a:gridCol w="6533524">
                  <a:extLst>
                    <a:ext uri="{9D8B030D-6E8A-4147-A177-3AD203B41FA5}">
                      <a16:colId xmlns:a16="http://schemas.microsoft.com/office/drawing/2014/main" val="360781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600" b="0" dirty="0"/>
                        <a:t>CULTURES 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MY" sz="1600" b="0" dirty="0"/>
                        <a:t>Mainstay of diagnosis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MY" sz="1600" b="0" dirty="0"/>
                        <a:t>2 sets of blood cultures before initiation of antibiotics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MY" sz="1600" b="0" dirty="0"/>
                        <a:t>All suspected patient should have blood, sputum, urine, swab of ulcer, abscess fluid, throat swab and rectal swab</a:t>
                      </a:r>
                    </a:p>
                    <a:p>
                      <a:pPr marL="0" indent="0">
                        <a:buNone/>
                      </a:pPr>
                      <a:endParaRPr lang="en-MY" sz="1600" b="0" dirty="0"/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182350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b="0" dirty="0"/>
                        <a:t>SEROLOGY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MY" sz="1600" b="0" dirty="0"/>
                        <a:t>Indirect hemagglutination test (IHAT) is available but not a reliable method of diagnosis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105431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b="0" dirty="0"/>
                        <a:t>MOLECULAR DIAGNOSIS (PCR)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MY" sz="1600" b="0" dirty="0"/>
                        <a:t>Blood, urine and other involved body secretion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2695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b="0" dirty="0"/>
                        <a:t>CHEST RADIOGRAPH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MY" sz="1600" b="0" dirty="0"/>
                        <a:t>Acute pneumonia (discrete, diffuse or patchy lobar consolidation, necrotising lesions and pleural effusion)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MY" sz="1600" b="0" dirty="0"/>
                        <a:t>Chronic include cavitating, nodular or streaky infiltrates with fibrotic changes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414805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b="0" dirty="0"/>
                        <a:t>COMPUTED TOMOGRAPHY AND MAGNETIC RESONANCE IMAGING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MY" sz="1600" b="0" dirty="0"/>
                        <a:t>CT of abdomen and pelvis should be done routinely for all suspected melioidosis patients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3603702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56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09E6-606F-4C81-9C04-5522569D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2" y="5257800"/>
            <a:ext cx="7290054" cy="585216"/>
          </a:xfrm>
        </p:spPr>
        <p:txBody>
          <a:bodyPr>
            <a:normAutofit/>
          </a:bodyPr>
          <a:lstStyle/>
          <a:p>
            <a:r>
              <a:rPr lang="en-MY" sz="1600" cap="none" dirty="0" err="1">
                <a:solidFill>
                  <a:schemeClr val="tx1"/>
                </a:solidFill>
              </a:rPr>
              <a:t>Alsaif</a:t>
            </a:r>
            <a:r>
              <a:rPr lang="en-MY" sz="1600" cap="none" dirty="0">
                <a:solidFill>
                  <a:schemeClr val="tx1"/>
                </a:solidFill>
              </a:rPr>
              <a:t> HS, Venkatesh SK. Melioidosis: Spectrum of Radiological Manifestations. Saudi Journal of Medicine and Medical Sciences. 2016:4(2)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180678-055B-48F7-9226-1567D8293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02" y="2209800"/>
            <a:ext cx="86367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32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7E98-FDC6-49EC-B040-7B57F208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5AD746-9B96-4888-B8B1-51E00B543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19" t="9471" r="10507" b="12865"/>
          <a:stretch/>
        </p:blipFill>
        <p:spPr>
          <a:xfrm>
            <a:off x="390292" y="1371600"/>
            <a:ext cx="836341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2601-61E6-4C53-89C7-B5C624F2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82" y="243840"/>
            <a:ext cx="7290054" cy="1499616"/>
          </a:xfrm>
        </p:spPr>
        <p:txBody>
          <a:bodyPr/>
          <a:lstStyle/>
          <a:p>
            <a:r>
              <a:rPr lang="en-MY" dirty="0"/>
              <a:t>TREATMENT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23BC05-581D-48FB-A771-2035748F9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3796"/>
              </p:ext>
            </p:extLst>
          </p:nvPr>
        </p:nvGraphicFramePr>
        <p:xfrm>
          <a:off x="304800" y="411480"/>
          <a:ext cx="8229600" cy="59893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9420761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05051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4037486638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216430504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r>
                        <a:rPr lang="en-MY" sz="1700" b="0" dirty="0"/>
                        <a:t>ADULTS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MY" sz="1700" b="0" dirty="0"/>
                        <a:t>INTENSIVE THERAPY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MY" sz="1700" b="0" dirty="0"/>
                        <a:t>Life-threatening e.g. intubated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700" b="0" dirty="0"/>
                        <a:t>IV meropenem (25mg/kg or 1g TDS for at least 2 weeks)</a:t>
                      </a:r>
                    </a:p>
                    <a:p>
                      <a:endParaRPr lang="en-MY" sz="1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296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700" b="0" dirty="0"/>
                        <a:t>+ May add PO co-trimoxazole (trimethoprim-</a:t>
                      </a:r>
                      <a:r>
                        <a:rPr lang="en-MY" sz="1700" b="0" dirty="0" err="1"/>
                        <a:t>sulphamethoxazole</a:t>
                      </a:r>
                      <a:r>
                        <a:rPr lang="en-MY" sz="1700" b="0" dirty="0"/>
                        <a:t>) 3-4 tab BD and PO folate 5mg daily</a:t>
                      </a:r>
                    </a:p>
                    <a:p>
                      <a:endParaRPr lang="en-MY" sz="1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191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700" b="0" dirty="0"/>
                        <a:t>Consider G-CSF within 72 hours of admission</a:t>
                      </a:r>
                    </a:p>
                    <a:p>
                      <a:endParaRPr lang="en-MY" sz="1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74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700" b="0" dirty="0"/>
                        <a:t>Other melioidosis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700" b="0" dirty="0"/>
                        <a:t>IV ceftazidime (100mg/kg a day or 2g TDS)</a:t>
                      </a:r>
                    </a:p>
                    <a:p>
                      <a:endParaRPr lang="en-MY" sz="1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24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700" b="0" dirty="0"/>
                        <a:t>Localized superficial melioidosis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700" b="0" dirty="0"/>
                        <a:t>PO </a:t>
                      </a:r>
                      <a:r>
                        <a:rPr lang="en-MY" sz="1700" b="0" dirty="0" err="1"/>
                        <a:t>augmentin</a:t>
                      </a:r>
                      <a:r>
                        <a:rPr lang="en-MY" sz="1700" b="0" dirty="0"/>
                        <a:t> (amoxicillin/</a:t>
                      </a:r>
                      <a:r>
                        <a:rPr lang="en-MY" sz="1700" b="0" dirty="0" err="1"/>
                        <a:t>clavunate</a:t>
                      </a:r>
                      <a:r>
                        <a:rPr lang="en-MY" sz="1700" b="0" dirty="0"/>
                        <a:t>) 625mg TDS for 12-20 weeks</a:t>
                      </a:r>
                    </a:p>
                    <a:p>
                      <a:endParaRPr lang="en-MY" sz="1700" b="0" dirty="0"/>
                    </a:p>
                    <a:p>
                      <a:endParaRPr lang="en-MY" sz="1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11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700" b="0" dirty="0"/>
                        <a:t>ERADICATION THERAPY</a:t>
                      </a:r>
                    </a:p>
                    <a:p>
                      <a:endParaRPr lang="en-MY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700" b="0" dirty="0"/>
                        <a:t>PO co-trimoxazole 2-4 tab BD and PO doxycycline 100mg BD for total of 20 weeks </a:t>
                      </a:r>
                    </a:p>
                    <a:p>
                      <a:r>
                        <a:rPr lang="en-MY" sz="1700" b="0" dirty="0"/>
                        <a:t>OR PO </a:t>
                      </a:r>
                      <a:r>
                        <a:rPr lang="en-MY" sz="1700" b="0" dirty="0" err="1"/>
                        <a:t>augmentin</a:t>
                      </a:r>
                      <a:r>
                        <a:rPr lang="en-MY" sz="1700" b="0" dirty="0"/>
                        <a:t> 625mg TDS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0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1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8644825-7BBD-40F8-80BE-511C2FCFB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468486"/>
              </p:ext>
            </p:extLst>
          </p:nvPr>
        </p:nvGraphicFramePr>
        <p:xfrm>
          <a:off x="457200" y="793652"/>
          <a:ext cx="7848600" cy="3032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98789">
                  <a:extLst>
                    <a:ext uri="{9D8B030D-6E8A-4147-A177-3AD203B41FA5}">
                      <a16:colId xmlns:a16="http://schemas.microsoft.com/office/drawing/2014/main" val="920314419"/>
                    </a:ext>
                  </a:extLst>
                </a:gridCol>
                <a:gridCol w="2180166">
                  <a:extLst>
                    <a:ext uri="{9D8B030D-6E8A-4147-A177-3AD203B41FA5}">
                      <a16:colId xmlns:a16="http://schemas.microsoft.com/office/drawing/2014/main" val="52343287"/>
                    </a:ext>
                  </a:extLst>
                </a:gridCol>
                <a:gridCol w="4069645">
                  <a:extLst>
                    <a:ext uri="{9D8B030D-6E8A-4147-A177-3AD203B41FA5}">
                      <a16:colId xmlns:a16="http://schemas.microsoft.com/office/drawing/2014/main" val="133206123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MY" sz="1700" b="0" dirty="0"/>
                        <a:t>PAEDIATRICS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MY" sz="1700" b="0" dirty="0"/>
                        <a:t>INTENSIVE THERAPY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MY" sz="1700" b="0" dirty="0"/>
                        <a:t>IV ceftazidime (50mg/kg 6-8 hourly for at least 2 weeks, 4-8 weeks for deep seated infection)</a:t>
                      </a:r>
                    </a:p>
                    <a:p>
                      <a:endParaRPr lang="en-MY" sz="1700" b="0" dirty="0"/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37488867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 sz="1700" b="0" dirty="0"/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MY" sz="1700" b="0" dirty="0"/>
                        <a:t>ERADICATION THERAPY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MY" sz="1700" b="0" dirty="0"/>
                        <a:t>PO amoxicillin (20mg/kg)/</a:t>
                      </a:r>
                      <a:r>
                        <a:rPr lang="en-MY" sz="1700" b="0" dirty="0" err="1"/>
                        <a:t>clavunate</a:t>
                      </a:r>
                      <a:r>
                        <a:rPr lang="en-MY" sz="1700" b="0" dirty="0"/>
                        <a:t> 8-hourly for total of 20 weeks</a:t>
                      </a:r>
                    </a:p>
                    <a:p>
                      <a:r>
                        <a:rPr lang="en-MY" sz="1700" b="0" dirty="0"/>
                        <a:t>OR PO co-trimoxazole (trimethoprim 8mg/kg and </a:t>
                      </a:r>
                      <a:r>
                        <a:rPr lang="en-MY" sz="1700" b="0" dirty="0" err="1"/>
                        <a:t>sulphamethoxazole</a:t>
                      </a:r>
                      <a:r>
                        <a:rPr lang="en-MY" sz="1700" b="0" dirty="0"/>
                        <a:t> 40mg/kg) and PO doxycycline (4mg/kg in 2 divided doses)</a:t>
                      </a:r>
                    </a:p>
                    <a:p>
                      <a:endParaRPr lang="en-MY" sz="1700" b="0" dirty="0"/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214821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98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Zoonosis found worldwide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Annual incidence ranging from 0.1 to 1 per 100 000 per year in temperate climates; 10 or more per 100 000 per year in the humid tropics </a:t>
            </a:r>
            <a:r>
              <a:rPr lang="en-US" dirty="0">
                <a:latin typeface="Calibri" panose="020F0502020204030204" pitchFamily="34" charset="0"/>
              </a:rPr>
              <a:t>²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Pathogenic </a:t>
            </a:r>
            <a:r>
              <a:rPr lang="en-US" i="1" dirty="0" err="1"/>
              <a:t>leptospires</a:t>
            </a:r>
            <a:r>
              <a:rPr lang="en-US" dirty="0"/>
              <a:t> belong to the species </a:t>
            </a:r>
            <a:r>
              <a:rPr lang="en-US" i="1" dirty="0"/>
              <a:t>Leptospira </a:t>
            </a:r>
            <a:r>
              <a:rPr lang="en-US" i="1" dirty="0" err="1"/>
              <a:t>interrogans</a:t>
            </a:r>
            <a:r>
              <a:rPr lang="en-US" i="1" dirty="0"/>
              <a:t> </a:t>
            </a:r>
            <a:r>
              <a:rPr lang="en-US" dirty="0"/>
              <a:t>(subdivided into more than 200 </a:t>
            </a:r>
            <a:r>
              <a:rPr lang="en-US" dirty="0" err="1"/>
              <a:t>serovars</a:t>
            </a:r>
            <a:r>
              <a:rPr lang="en-US" dirty="0"/>
              <a:t> with 25 serogroups) </a:t>
            </a:r>
          </a:p>
          <a:p>
            <a:pPr marL="514350" indent="-514350">
              <a:buFont typeface="+mj-lt"/>
              <a:buAutoNum type="arabicPeriod"/>
            </a:pPr>
            <a:r>
              <a:rPr lang="en-MY" i="1" dirty="0" err="1"/>
              <a:t>Leptospires</a:t>
            </a:r>
            <a:r>
              <a:rPr lang="en-MY" dirty="0"/>
              <a:t> survive best in fresh water, damp alkaline soil, vegetation and mud with temperatures higher than 22°C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Starts at the onset of the rainy season and declines as the rainfall recedes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C000-EB28-47DD-8E21-BAA69356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C0794A-E8EC-45D4-A3EF-E5064A6C0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04" t="11963" r="39343" b="6530"/>
          <a:stretch/>
        </p:blipFill>
        <p:spPr>
          <a:xfrm>
            <a:off x="6155788" y="3350565"/>
            <a:ext cx="2854862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110931-5C45-41BF-A951-AA624AD85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8" t="10084" r="43332" b="8394"/>
          <a:stretch/>
        </p:blipFill>
        <p:spPr>
          <a:xfrm>
            <a:off x="111859" y="284176"/>
            <a:ext cx="2743201" cy="4191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758F4-35B4-4924-8B9D-045FC47880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99" t="11462" r="38334" b="7016"/>
          <a:stretch/>
        </p:blipFill>
        <p:spPr>
          <a:xfrm>
            <a:off x="2780519" y="1812865"/>
            <a:ext cx="3581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3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B271-0041-4681-8D41-00A70077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4B16-0D5D-4FDF-BF72-ADEA14EEA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1855546"/>
            <a:ext cx="8071104" cy="48006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1200" dirty="0"/>
              <a:t>Day, DM. Leptospirosis: Epidemiology, microbiology, clinical manifestations, and diagnosis. In: UpToDate, Calderwood, SB, 2018.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200" dirty="0"/>
              <a:t>Disease Control Division Department of Public Health Ministry of Health Malaysia, Guidelines for the Diagnosis, Management, Prevention and Control of Leptospirosis in Malaysia, 2011. Available from : http://www.moh.gov.my/images/gallery/Garispanduan/GL_Leptospirosis%202011.pdf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200" dirty="0"/>
              <a:t>Jesus MS, Silva LA, Lima KM, Fernandes OC. </a:t>
            </a:r>
            <a:br>
              <a:rPr lang="en-MY" sz="1200" dirty="0"/>
            </a:br>
            <a:r>
              <a:rPr lang="en-MY" sz="1200" dirty="0"/>
              <a:t>Cases distribution of leptospirosis in City of Manaus, State of Amazonas, Brazil, 2000-2010. </a:t>
            </a:r>
            <a:r>
              <a:rPr lang="sv-SE" sz="1200" dirty="0"/>
              <a:t>Rev Soc Bras Med Trop. 2012 Dec;45(6):713-6. 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200" dirty="0" err="1"/>
              <a:t>Pappachan</a:t>
            </a:r>
            <a:r>
              <a:rPr lang="en-MY" sz="1200" dirty="0"/>
              <a:t> MJ, Mathew S, Aravindan KP, Khader A, </a:t>
            </a:r>
            <a:r>
              <a:rPr lang="en-MY" sz="1200" dirty="0" err="1"/>
              <a:t>Bharghavan</a:t>
            </a:r>
            <a:r>
              <a:rPr lang="en-MY" sz="1200" dirty="0"/>
              <a:t> PV, Kareem MM, </a:t>
            </a:r>
            <a:r>
              <a:rPr lang="en-MY" sz="1200" dirty="0" err="1"/>
              <a:t>Tuteja</a:t>
            </a:r>
            <a:r>
              <a:rPr lang="en-MY" sz="1200" dirty="0"/>
              <a:t> U, Shukla J, Batra HV. </a:t>
            </a:r>
            <a:br>
              <a:rPr lang="en-MY" sz="1200" dirty="0"/>
            </a:br>
            <a:r>
              <a:rPr lang="en-MY" sz="1200" dirty="0"/>
              <a:t>Risk factors for mortality in patients with leptospirosis during an epidemic in northern Kerala. Natl Med J India. 2004;17(5):240. 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200" dirty="0"/>
              <a:t>Taylor AJ, Paris DH, Newton PN. A Systematic Review of the Mortality from Untreated Leptospirosis. </a:t>
            </a:r>
            <a:r>
              <a:rPr lang="en-MY" sz="1200" dirty="0" err="1"/>
              <a:t>PLoS</a:t>
            </a:r>
            <a:r>
              <a:rPr lang="en-MY" sz="1200" dirty="0"/>
              <a:t> </a:t>
            </a:r>
            <a:r>
              <a:rPr lang="en-MY" sz="1200" dirty="0" err="1"/>
              <a:t>Negl</a:t>
            </a:r>
            <a:r>
              <a:rPr lang="en-MY" sz="1200" dirty="0"/>
              <a:t> Trop Dis. 2015;9(6):e0003866. </a:t>
            </a:r>
            <a:r>
              <a:rPr lang="en-MY" sz="1200" dirty="0" err="1"/>
              <a:t>Epub</a:t>
            </a:r>
            <a:r>
              <a:rPr lang="en-MY" sz="1200" dirty="0"/>
              <a:t> 2015 Jun 25. 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200" dirty="0" err="1"/>
              <a:t>Tubiana</a:t>
            </a:r>
            <a:r>
              <a:rPr lang="en-MY" sz="1200" dirty="0"/>
              <a:t> S, Mikulski M, </a:t>
            </a:r>
            <a:r>
              <a:rPr lang="en-MY" sz="1200" dirty="0" err="1"/>
              <a:t>Becam</a:t>
            </a:r>
            <a:r>
              <a:rPr lang="en-MY" sz="1200" dirty="0"/>
              <a:t> J, </a:t>
            </a:r>
            <a:r>
              <a:rPr lang="en-MY" sz="1200" dirty="0" err="1"/>
              <a:t>Lacassin</a:t>
            </a:r>
            <a:r>
              <a:rPr lang="en-MY" sz="1200" dirty="0"/>
              <a:t> F, </a:t>
            </a:r>
            <a:r>
              <a:rPr lang="en-MY" sz="1200" dirty="0" err="1"/>
              <a:t>Lefèvre</a:t>
            </a:r>
            <a:r>
              <a:rPr lang="en-MY" sz="1200" dirty="0"/>
              <a:t> P, </a:t>
            </a:r>
            <a:r>
              <a:rPr lang="en-MY" sz="1200" dirty="0" err="1"/>
              <a:t>Gourinat</a:t>
            </a:r>
            <a:r>
              <a:rPr lang="en-MY" sz="1200" dirty="0"/>
              <a:t> AC, </a:t>
            </a:r>
            <a:r>
              <a:rPr lang="en-MY" sz="1200" dirty="0" err="1"/>
              <a:t>Goarant</a:t>
            </a:r>
            <a:r>
              <a:rPr lang="en-MY" sz="1200" dirty="0"/>
              <a:t> C, </a:t>
            </a:r>
            <a:r>
              <a:rPr lang="en-MY" sz="1200" dirty="0" err="1"/>
              <a:t>D'Ortenzio</a:t>
            </a:r>
            <a:r>
              <a:rPr lang="en-MY" sz="1200" dirty="0"/>
              <a:t> E. Risk factors and predictors of severe leptospirosis in New Caledonia. </a:t>
            </a:r>
            <a:br>
              <a:rPr lang="en-MY" sz="1200" dirty="0"/>
            </a:br>
            <a:r>
              <a:rPr lang="en-MY" sz="1200" dirty="0" err="1"/>
              <a:t>PLoS</a:t>
            </a:r>
            <a:r>
              <a:rPr lang="en-MY" sz="1200" dirty="0"/>
              <a:t> </a:t>
            </a:r>
            <a:r>
              <a:rPr lang="en-MY" sz="1200" dirty="0" err="1"/>
              <a:t>Negl</a:t>
            </a:r>
            <a:r>
              <a:rPr lang="en-MY" sz="1200" dirty="0"/>
              <a:t> Trop Dis. 2013;7(1):e1991. </a:t>
            </a:r>
            <a:r>
              <a:rPr lang="en-MY" sz="1200" dirty="0" err="1"/>
              <a:t>Epub</a:t>
            </a:r>
            <a:r>
              <a:rPr lang="en-MY" sz="1200" dirty="0"/>
              <a:t> 2013 Jan 10. 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200" dirty="0"/>
              <a:t>Currie, MBBS, Anstey, MBBS. Epidemiology, clinical manifestations, and diagnosis of melioidosis. In: UpToDate, Sexton, DJ, 2016.</a:t>
            </a:r>
            <a:endParaRPr lang="sv-SE" sz="1200" dirty="0"/>
          </a:p>
          <a:p>
            <a:pPr marL="514350" indent="-514350">
              <a:buFont typeface="+mj-lt"/>
              <a:buAutoNum type="arabicPeriod"/>
            </a:pPr>
            <a:r>
              <a:rPr lang="en-MY" sz="1200" dirty="0"/>
              <a:t>Sabah Health Department, Guideline for Clinical and Public Health Management of Melioidosis in Sabah, 2014. Available from : </a:t>
            </a:r>
            <a:r>
              <a:rPr lang="en-MY" sz="1200" dirty="0">
                <a:hlinkClick r:id="rId2"/>
              </a:rPr>
              <a:t>http://www.jknsabah.gov.my/v2/muatturun/kesihatanawam/GarisPanduanPenyakitBerjangkit/Guideline%20For%20Clinixcal%20and%20Public%20Health%20Management%20Of%20Melioidosis%20In%20Sabah.pdf</a:t>
            </a:r>
            <a:endParaRPr lang="en-MY" sz="1200" dirty="0"/>
          </a:p>
          <a:p>
            <a:pPr marL="514350" indent="-514350">
              <a:buFont typeface="+mj-lt"/>
              <a:buAutoNum type="arabicPeriod"/>
            </a:pPr>
            <a:r>
              <a:rPr lang="en-MY" sz="1200" dirty="0" err="1"/>
              <a:t>Jabatan</a:t>
            </a:r>
            <a:r>
              <a:rPr lang="en-MY" sz="1200" dirty="0"/>
              <a:t> Kesihatan Negeri Pahang, Guidelines for Clinical and Public Health Management of Melioidosis in Pahang. Available from : </a:t>
            </a:r>
            <a:r>
              <a:rPr lang="en-MY" sz="1200" dirty="0">
                <a:hlinkClick r:id="rId3"/>
              </a:rPr>
              <a:t>http://www.moh.gov.my/images/gallery/Garispanduan/Guidelines%20of%20Clinical%20&amp;%20Public%20Health%20Management%20of%20Melioidosis%20In%20Pahang.pdf</a:t>
            </a:r>
            <a:endParaRPr lang="en-MY" sz="1200" dirty="0"/>
          </a:p>
          <a:p>
            <a:pPr marL="514350" indent="-514350">
              <a:buFont typeface="+mj-lt"/>
              <a:buAutoNum type="arabicPeriod"/>
            </a:pPr>
            <a:endParaRPr lang="en-MY" sz="1200" dirty="0"/>
          </a:p>
          <a:p>
            <a:pPr marL="514350" indent="-514350">
              <a:buFont typeface="+mj-lt"/>
              <a:buAutoNum type="arabicPeriod"/>
            </a:pP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17606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C009B-FC69-4BB1-A5F7-0C0AAB83F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301943"/>
              </p:ext>
            </p:extLst>
          </p:nvPr>
        </p:nvGraphicFramePr>
        <p:xfrm>
          <a:off x="457200" y="457200"/>
          <a:ext cx="8229600" cy="228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672947307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402268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b="0" dirty="0"/>
                        <a:t>ANIMAL INFECTION 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MY" b="0" dirty="0"/>
                        <a:t>Infects wild and domestic animals (rodents most important reservoirs for maintaining transmission)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MY" b="0" dirty="0"/>
                        <a:t>Infection in rodents usually occurs during infancy </a:t>
                      </a:r>
                      <a:r>
                        <a:rPr lang="en-MY" b="0" dirty="0">
                          <a:sym typeface="Wingdings 3" panose="05040102010807070707" pitchFamily="18" charset="2"/>
                        </a:rPr>
                        <a:t></a:t>
                      </a:r>
                      <a:r>
                        <a:rPr lang="en-US" b="0" dirty="0"/>
                        <a:t> persist for long periods in the renal tubules of animals with little or no evidence of disease or pathological changes in the kidney </a:t>
                      </a:r>
                      <a:r>
                        <a:rPr lang="en-MY" b="0" dirty="0">
                          <a:sym typeface="Wingdings 3" panose="05040102010807070707" pitchFamily="18" charset="2"/>
                        </a:rPr>
                        <a:t> shed organism intermittently throughout life</a:t>
                      </a:r>
                    </a:p>
                    <a:p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3054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89C633-4906-4D26-9B7A-5A33A8FA18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036943"/>
              </p:ext>
            </p:extLst>
          </p:nvPr>
        </p:nvGraphicFramePr>
        <p:xfrm>
          <a:off x="457200" y="3962400"/>
          <a:ext cx="8229600" cy="228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672947307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402268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b="0" dirty="0"/>
                        <a:t>HUMAN INFECTION 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MY" sz="1800" b="0" kern="1200" dirty="0">
                          <a:effectLst/>
                        </a:rPr>
                        <a:t>Exposure to environmental sources (animal urine, contaminated water or soil, or infected animal tissue)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MY" sz="1800" b="0" kern="1200" dirty="0">
                          <a:effectLst/>
                        </a:rPr>
                        <a:t>Common portals of entry: cuts or abraded skin, mucous membranes or conjunctivae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MY" sz="1800" b="0" kern="1200" dirty="0">
                          <a:effectLst/>
                        </a:rPr>
                        <a:t>Risk factors: occupational exposure (farmers, sewer workers), water recreational activities, household exposure  (rodent infestation, poor housing sanitation, flood-prone slums ³)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3054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C5C92C90-E70C-4A51-A5B0-FBA91DF7832F}"/>
              </a:ext>
            </a:extLst>
          </p:cNvPr>
          <p:cNvSpPr/>
          <p:nvPr/>
        </p:nvSpPr>
        <p:spPr>
          <a:xfrm>
            <a:off x="4267200" y="2971800"/>
            <a:ext cx="609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804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A290-0C80-44BD-9AA5-FBE081D2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PATHOPHYSIOLOGY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96C7FA7-5128-41DD-83B8-E272E0E1C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59" t="28264" r="22504" b="19207"/>
          <a:stretch/>
        </p:blipFill>
        <p:spPr>
          <a:xfrm>
            <a:off x="1087820" y="2133600"/>
            <a:ext cx="696835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BE3B-81AA-4469-A8FD-8B23787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05" y="5600700"/>
            <a:ext cx="7772400" cy="746760"/>
          </a:xfrm>
        </p:spPr>
        <p:txBody>
          <a:bodyPr>
            <a:normAutofit/>
          </a:bodyPr>
          <a:lstStyle/>
          <a:p>
            <a:r>
              <a:rPr lang="en-MY" sz="1400" cap="none" dirty="0">
                <a:solidFill>
                  <a:schemeClr val="tx1"/>
                </a:solidFill>
              </a:rPr>
              <a:t>Figure 6 Andrade L, </a:t>
            </a:r>
            <a:r>
              <a:rPr lang="en-MY" sz="1400" cap="none" dirty="0" err="1">
                <a:solidFill>
                  <a:schemeClr val="tx1"/>
                </a:solidFill>
              </a:rPr>
              <a:t>Rodriques</a:t>
            </a:r>
            <a:r>
              <a:rPr lang="en-MY" sz="1400" cap="none" dirty="0">
                <a:solidFill>
                  <a:schemeClr val="tx1"/>
                </a:solidFill>
              </a:rPr>
              <a:t> AC, </a:t>
            </a:r>
            <a:r>
              <a:rPr lang="en-MY" sz="1400" cap="none" dirty="0" err="1">
                <a:solidFill>
                  <a:schemeClr val="tx1"/>
                </a:solidFill>
              </a:rPr>
              <a:t>Sanches</a:t>
            </a:r>
            <a:r>
              <a:rPr lang="en-MY" sz="1400" cap="none" dirty="0">
                <a:solidFill>
                  <a:schemeClr val="tx1"/>
                </a:solidFill>
              </a:rPr>
              <a:t> TRC, Souza RB, Seguro AC. Leptospirosis Leads To Dysregulation Of Sodium Transporters In The Kidney And Lung. American Journal Of Physiology. 2007: 292(2)</a:t>
            </a:r>
            <a:br>
              <a:rPr lang="en-MY" sz="1400" cap="none" dirty="0">
                <a:solidFill>
                  <a:schemeClr val="tx1"/>
                </a:solidFill>
              </a:rPr>
            </a:br>
            <a:endParaRPr lang="en-MY" sz="1400" cap="none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F0C98F-D872-4F8C-9687-B893639BE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05" y="1257300"/>
            <a:ext cx="858579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0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MANIFESTATION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690104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Incubation period is usually 10 days, with a range of 2 to 30 days </a:t>
            </a:r>
            <a:r>
              <a:rPr lang="en-US" sz="2200" dirty="0">
                <a:latin typeface="Calibri" panose="020F0502020204030204" pitchFamily="34" charset="0"/>
              </a:rPr>
              <a:t>²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Clinical manifestations are highly variable. Typically, the disease presents in four broad clinical categories </a:t>
            </a:r>
            <a:r>
              <a:rPr lang="en-US" sz="2200" dirty="0">
                <a:latin typeface="Calibri" panose="020F0502020204030204" pitchFamily="34" charset="0"/>
              </a:rPr>
              <a:t>²</a:t>
            </a:r>
            <a:r>
              <a:rPr lang="en-US" sz="2200" dirty="0"/>
              <a:t>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200" dirty="0"/>
              <a:t>Mild, influenza-like illness (ILI)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200" dirty="0"/>
              <a:t>Weil's syndrome characterized by jaundice, renal </a:t>
            </a:r>
            <a:r>
              <a:rPr lang="en-US" sz="2200" dirty="0" err="1"/>
              <a:t>failure,haemorrhage</a:t>
            </a:r>
            <a:r>
              <a:rPr lang="en-US" sz="2200" dirty="0"/>
              <a:t> and myocarditis with arrhythmias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200" dirty="0"/>
              <a:t>Meningitis / meningoencephalitis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200" dirty="0"/>
              <a:t>Pulmonary </a:t>
            </a:r>
            <a:r>
              <a:rPr lang="en-US" sz="2200" dirty="0" err="1"/>
              <a:t>haemorrhage</a:t>
            </a:r>
            <a:r>
              <a:rPr lang="en-US" sz="2200" dirty="0"/>
              <a:t> with respiratory failure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51A8-8389-4F89-94D6-A1D6E4AF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02" y="5518030"/>
            <a:ext cx="3820065" cy="477328"/>
          </a:xfrm>
        </p:spPr>
        <p:txBody>
          <a:bodyPr>
            <a:noAutofit/>
          </a:bodyPr>
          <a:lstStyle/>
          <a:p>
            <a:pPr algn="l"/>
            <a:r>
              <a:rPr lang="en-MY" sz="1600" cap="none" dirty="0"/>
              <a:t>Conjunctival suffusion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B9135-2074-432B-A4E5-02F91C6A0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887" r="51893" b="15819"/>
          <a:stretch/>
        </p:blipFill>
        <p:spPr>
          <a:xfrm>
            <a:off x="381000" y="1108494"/>
            <a:ext cx="6384627" cy="464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9B367-D20D-45BA-91D6-EDBF0270DF53}"/>
              </a:ext>
            </a:extLst>
          </p:cNvPr>
          <p:cNvSpPr txBox="1"/>
          <p:nvPr/>
        </p:nvSpPr>
        <p:spPr>
          <a:xfrm>
            <a:off x="6934200" y="2767280"/>
            <a:ext cx="198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þ"/>
            </a:pPr>
            <a:r>
              <a:rPr lang="en-MY" sz="2200" dirty="0">
                <a:sym typeface="Wingdings" panose="05000000000000000000" pitchFamily="2" charset="2"/>
              </a:rPr>
              <a:t>Conjunctival redness</a:t>
            </a:r>
          </a:p>
          <a:p>
            <a:pPr marL="285750" indent="-285750">
              <a:buFont typeface="Wingdings" panose="05000000000000000000" pitchFamily="2" charset="2"/>
              <a:buChar char="þ"/>
            </a:pPr>
            <a:endParaRPr lang="en-MY" sz="2200" dirty="0">
              <a:sym typeface="Wingdings" panose="05000000000000000000" pitchFamily="2" charset="2"/>
            </a:endParaRPr>
          </a:p>
          <a:p>
            <a:r>
              <a:rPr lang="en-MY" sz="2200" dirty="0">
                <a:sym typeface="Wingdings" panose="05000000000000000000" pitchFamily="2" charset="2"/>
              </a:rPr>
              <a:t> Exudate</a:t>
            </a:r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55303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55DA-5084-425B-B079-C856F4CA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118283"/>
            <a:ext cx="2982712" cy="1508760"/>
          </a:xfrm>
        </p:spPr>
        <p:txBody>
          <a:bodyPr>
            <a:normAutofit/>
          </a:bodyPr>
          <a:lstStyle/>
          <a:p>
            <a:pPr algn="ctr"/>
            <a:r>
              <a:rPr lang="en-MY" sz="2800" dirty="0"/>
              <a:t>80-90 %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DA0B8-E528-4C84-AAA0-DDA1C131A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8429346" cy="51887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3E3D88A-6399-42EB-9076-5940031BC484}"/>
              </a:ext>
            </a:extLst>
          </p:cNvPr>
          <p:cNvSpPr txBox="1">
            <a:spLocks/>
          </p:cNvSpPr>
          <p:nvPr/>
        </p:nvSpPr>
        <p:spPr>
          <a:xfrm>
            <a:off x="4959676" y="118283"/>
            <a:ext cx="3352801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2800" cap="none" dirty="0"/>
              <a:t>About </a:t>
            </a:r>
            <a:r>
              <a:rPr lang="en-MY" sz="2800" dirty="0"/>
              <a:t>10% </a:t>
            </a:r>
          </a:p>
        </p:txBody>
      </p:sp>
    </p:spTree>
    <p:extLst>
      <p:ext uri="{BB962C8B-B14F-4D97-AF65-F5344CB8AC3E}">
        <p14:creationId xmlns:p14="http://schemas.microsoft.com/office/powerpoint/2010/main" val="2638623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685</TotalTime>
  <Words>1642</Words>
  <Application>Microsoft Office PowerPoint</Application>
  <PresentationFormat>On-screen Show (4:3)</PresentationFormat>
  <Paragraphs>209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Wingdings</vt:lpstr>
      <vt:lpstr>Wingdings 3</vt:lpstr>
      <vt:lpstr>Banded</vt:lpstr>
      <vt:lpstr>LEPTOSPIROSIS AND MELIOIDOSIS</vt:lpstr>
      <vt:lpstr>LEPTOSPIROSIS  Weil's disease, Weil-Vasiliev disease, Swineherd's disease, rice-field fever, waterborne fever, nanukayami fever, cane-cutter fever, swamp fever, mud fever, Stuttgart disease, and Canicola fever¹</vt:lpstr>
      <vt:lpstr>EPIDEMIOLOGY </vt:lpstr>
      <vt:lpstr>PowerPoint Presentation</vt:lpstr>
      <vt:lpstr>PATHOPHYSIOLOGY</vt:lpstr>
      <vt:lpstr>Figure 6 Andrade L, Rodriques AC, Sanches TRC, Souza RB, Seguro AC. Leptospirosis Leads To Dysregulation Of Sodium Transporters In The Kidney And Lung. American Journal Of Physiology. 2007: 292(2) </vt:lpstr>
      <vt:lpstr>CLINICAL MANIFESTATION</vt:lpstr>
      <vt:lpstr>Conjunctival suffusion</vt:lpstr>
      <vt:lpstr>80-90 %</vt:lpstr>
      <vt:lpstr>PowerPoint Presentation</vt:lpstr>
      <vt:lpstr>LABORATORY STUDIES AND IMAGING</vt:lpstr>
      <vt:lpstr>PowerPoint Presentation</vt:lpstr>
      <vt:lpstr>PowerPoint Presentation</vt:lpstr>
      <vt:lpstr>DIAGNOSTIC TOOLS</vt:lpstr>
      <vt:lpstr>PowerPoint Presentation</vt:lpstr>
      <vt:lpstr>TREATMENT</vt:lpstr>
      <vt:lpstr>Pharmacy Department, HCTM, PPUKM. Updates On Leptospirosis In Malaysia. Edition 17, Issue 11.</vt:lpstr>
      <vt:lpstr>PROPHYLAXIS</vt:lpstr>
      <vt:lpstr>MELIOIDOSIS  </vt:lpstr>
      <vt:lpstr>EPIDEMIOLOGY</vt:lpstr>
      <vt:lpstr>TRANSMISSION</vt:lpstr>
      <vt:lpstr>PowerPoint Presentation</vt:lpstr>
      <vt:lpstr>CLINICAL MANIFESTATION</vt:lpstr>
      <vt:lpstr>PowerPoint Presentation</vt:lpstr>
      <vt:lpstr>LABORATORY AND IMAGING</vt:lpstr>
      <vt:lpstr>Alsaif HS, Venkatesh SK. Melioidosis: Spectrum of Radiological Manifestations. Saudi Journal of Medicine and Medical Sciences. 2016:4(2)</vt:lpstr>
      <vt:lpstr>PowerPoint Presentation</vt:lpstr>
      <vt:lpstr>TREATMENT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LEPTOSPIROSIS AND MELIOIDOSIS</dc:title>
  <dc:creator>Amni Pam Zulkifar</dc:creator>
  <cp:lastModifiedBy>Amni Pam Zulkifar</cp:lastModifiedBy>
  <cp:revision>63</cp:revision>
  <dcterms:created xsi:type="dcterms:W3CDTF">2018-08-05T20:08:52Z</dcterms:created>
  <dcterms:modified xsi:type="dcterms:W3CDTF">2018-08-09T00:37:59Z</dcterms:modified>
</cp:coreProperties>
</file>