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9" r:id="rId4"/>
    <p:sldId id="260" r:id="rId5"/>
    <p:sldId id="261" r:id="rId6"/>
    <p:sldId id="257" r:id="rId7"/>
    <p:sldId id="258" r:id="rId8"/>
    <p:sldId id="262" r:id="rId9"/>
    <p:sldId id="263" r:id="rId10"/>
    <p:sldId id="264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2C5A05-18E6-4929-BDA0-10FD965567D1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A246C-FA2C-4C35-8E7E-719A255B37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Elastografija</a:t>
            </a:r>
            <a:r>
              <a:rPr lang="en-US" dirty="0" smtClean="0"/>
              <a:t> u </a:t>
            </a:r>
            <a:r>
              <a:rPr lang="en-US" dirty="0" err="1" smtClean="0"/>
              <a:t>proceni</a:t>
            </a:r>
            <a:r>
              <a:rPr lang="en-US" dirty="0" smtClean="0"/>
              <a:t> </a:t>
            </a:r>
            <a:r>
              <a:rPr lang="en-US" dirty="0" err="1" smtClean="0"/>
              <a:t>stadijuma</a:t>
            </a:r>
            <a:r>
              <a:rPr lang="en-US" dirty="0" smtClean="0"/>
              <a:t> </a:t>
            </a:r>
            <a:r>
              <a:rPr lang="en-US" dirty="0" err="1" smtClean="0"/>
              <a:t>tumora</a:t>
            </a:r>
            <a:r>
              <a:rPr lang="en-US" dirty="0" smtClean="0"/>
              <a:t> </a:t>
            </a:r>
            <a:r>
              <a:rPr lang="en-US" dirty="0" err="1" smtClean="0"/>
              <a:t>dojki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err="1" smtClean="0"/>
              <a:t>Tihomir</a:t>
            </a:r>
            <a:r>
              <a:rPr lang="en-US" b="1" dirty="0" smtClean="0"/>
              <a:t> M </a:t>
            </a:r>
            <a:r>
              <a:rPr lang="en-US" b="1" dirty="0" err="1" smtClean="0"/>
              <a:t>Mihailovi</a:t>
            </a:r>
            <a:r>
              <a:rPr lang="sr-Latn-RS" b="1" dirty="0" smtClean="0"/>
              <a:t>ć, </a:t>
            </a:r>
            <a:r>
              <a:rPr lang="sr-Latn-RS" b="1" dirty="0" smtClean="0"/>
              <a:t> </a:t>
            </a:r>
            <a:r>
              <a:rPr lang="sr-Latn-RS" b="1" dirty="0" smtClean="0"/>
              <a:t>Pravdoljub Komar </a:t>
            </a:r>
          </a:p>
          <a:p>
            <a:pPr algn="ctr"/>
            <a:r>
              <a:rPr lang="sr-Latn-RS" b="1" dirty="0" smtClean="0"/>
              <a:t>ULTRAMEDIKA</a:t>
            </a:r>
            <a:endParaRPr lang="sr-Latn-RS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373616" cy="1431032"/>
          </a:xfrm>
        </p:spPr>
        <p:txBody>
          <a:bodyPr/>
          <a:lstStyle/>
          <a:p>
            <a:pPr algn="ctr"/>
            <a:r>
              <a:rPr lang="sr-Latn-RS" dirty="0" smtClean="0"/>
              <a:t>BIRADS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endParaRPr lang="sr-Latn-RS" dirty="0" smtClean="0"/>
          </a:p>
          <a:p>
            <a:endParaRPr lang="sr-Latn-RS" dirty="0" smtClean="0"/>
          </a:p>
          <a:p>
            <a:r>
              <a:rPr lang="en-US" sz="4500" dirty="0" err="1" smtClean="0"/>
              <a:t>Tumori</a:t>
            </a:r>
            <a:r>
              <a:rPr lang="sr-Latn-RS" sz="4500" dirty="0" smtClean="0"/>
              <a:t> sa iregularnim oblikom, anguliranom i nazupčenom ivicom, antiparalelnom orjentacijom, posteriornom senkom i sa ili bez hiperehogenog haola spadaju po BI RADSu  4A-4C  i 5 kategoriji.</a:t>
            </a:r>
          </a:p>
          <a:p>
            <a:endParaRPr lang="sr-Latn-RS" sz="4500" dirty="0" smtClean="0"/>
          </a:p>
          <a:p>
            <a:r>
              <a:rPr lang="sr-Latn-RS" sz="4500" dirty="0" smtClean="0"/>
              <a:t>Po izraženosti ovih osobina moguća je procena gradusa tumora IDC I-III.</a:t>
            </a:r>
          </a:p>
          <a:p>
            <a:endParaRPr lang="sr-Latn-RS" sz="4500" dirty="0" smtClean="0"/>
          </a:p>
          <a:p>
            <a:r>
              <a:rPr lang="sr-Latn-RS" sz="4500" dirty="0" smtClean="0"/>
              <a:t>Pridodat veći odnos Elastograma/B-Mod omogućava lakše odredjivanje BI-RADS 4A-4C</a:t>
            </a:r>
          </a:p>
          <a:p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Manji odnos E/B-Mod znaci benignost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r-Latn-RS" dirty="0" smtClean="0"/>
              <a:t>VEĆI ODNOS E/B-mod :</a:t>
            </a:r>
          </a:p>
          <a:p>
            <a:r>
              <a:rPr lang="sr-Latn-RS" dirty="0" smtClean="0"/>
              <a:t>UKAZUJE NA VEĆI STEPEN MALIGNITETA TUMORA</a:t>
            </a:r>
          </a:p>
          <a:p>
            <a:r>
              <a:rPr lang="en-US" dirty="0" err="1" smtClean="0"/>
              <a:t>Omogućava</a:t>
            </a:r>
            <a:r>
              <a:rPr lang="sr-Latn-RS" dirty="0" smtClean="0"/>
              <a:t> veću preciznost klasifikacije po BI-RADS .</a:t>
            </a:r>
          </a:p>
          <a:p>
            <a:r>
              <a:rPr lang="en-US" dirty="0" smtClean="0"/>
              <a:t>M</a:t>
            </a:r>
            <a:r>
              <a:rPr lang="sr-Latn-RS" dirty="0" smtClean="0"/>
              <a:t>ala veličina tumora i neodredjena granica ipak zahteva od radiologa uporno traženje SATELIT lezija i procenu L.GL</a:t>
            </a:r>
          </a:p>
          <a:p>
            <a:r>
              <a:rPr lang="sr-Latn-RS" smtClean="0"/>
              <a:t>Pomaže patologu, jer RAZLIKOVANJE GRADUSA Ca dojke </a:t>
            </a:r>
            <a:r>
              <a:rPr lang="sr-Latn-RS" dirty="0" smtClean="0"/>
              <a:t>može biti hiostološki teška i može varirati izmedju patologa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Elastografija</a:t>
            </a:r>
            <a:r>
              <a:rPr lang="sr-Latn-RS" dirty="0" smtClean="0"/>
              <a:t>-Atipična hiperplazija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sr-Latn-RS" dirty="0" smtClean="0"/>
              <a:t> 1. ATIPIČNA LOBULARNA  HIPERPLAZIJA</a:t>
            </a:r>
          </a:p>
          <a:p>
            <a:r>
              <a:rPr lang="sr-Latn-RS" dirty="0" smtClean="0"/>
              <a:t>2. ATIPIČNA DUKTALNA HIPERPLAZIJA</a:t>
            </a:r>
          </a:p>
          <a:p>
            <a:endParaRPr lang="sr-Latn-RS" dirty="0" smtClean="0"/>
          </a:p>
          <a:p>
            <a:pPr>
              <a:buNone/>
            </a:pPr>
            <a:r>
              <a:rPr lang="sr-Latn-RS" dirty="0" smtClean="0"/>
              <a:t>NAKON </a:t>
            </a:r>
            <a:r>
              <a:rPr lang="sr-Latn-RS" dirty="0" smtClean="0"/>
              <a:t> </a:t>
            </a:r>
            <a:r>
              <a:rPr lang="sr-Latn-RS" dirty="0" smtClean="0"/>
              <a:t>BIOPSIJE AH je praćena incidencom karcionoma :</a:t>
            </a:r>
          </a:p>
          <a:p>
            <a:pPr>
              <a:buNone/>
            </a:pPr>
            <a:r>
              <a:rPr lang="sr-Latn-RS" dirty="0" smtClean="0"/>
              <a:t>              5   godina                  6.6%</a:t>
            </a:r>
          </a:p>
          <a:p>
            <a:pPr marL="514350" indent="-514350">
              <a:buAutoNum type="arabicPlain" startAt="10"/>
            </a:pPr>
            <a:r>
              <a:rPr lang="sr-Latn-RS" dirty="0" smtClean="0"/>
              <a:t>      10   godina                   12.6%</a:t>
            </a:r>
          </a:p>
          <a:p>
            <a:pPr marL="514350" indent="-514350">
              <a:buAutoNum type="arabicPlain" startAt="10"/>
            </a:pPr>
            <a:r>
              <a:rPr lang="sr-Latn-RS" dirty="0" smtClean="0"/>
              <a:t>      15   godina                   19.4%</a:t>
            </a:r>
          </a:p>
          <a:p>
            <a:pPr marL="514350" indent="-514350">
              <a:buAutoNum type="arabicPlain" startAt="10"/>
            </a:pPr>
            <a:r>
              <a:rPr lang="sr-Latn-RS" dirty="0" smtClean="0"/>
              <a:t>      20  godina                   23.1%</a:t>
            </a:r>
          </a:p>
          <a:p>
            <a:pPr marL="514350" indent="-514350">
              <a:buAutoNum type="arabicPlain" startAt="10"/>
            </a:pPr>
            <a:r>
              <a:rPr lang="sr-Latn-RS" dirty="0" smtClean="0"/>
              <a:t>      25  godina                   30.3%</a:t>
            </a:r>
          </a:p>
          <a:p>
            <a:pPr marL="514350" indent="-514350">
              <a:buAutoNum type="arabicPlain" startAt="10"/>
            </a:pPr>
            <a:endParaRPr lang="sr-Latn-RS" dirty="0" smtClean="0"/>
          </a:p>
          <a:p>
            <a:pPr marL="514350" indent="-514350">
              <a:buAutoNum type="arabicPlain" startAt="10"/>
            </a:pPr>
            <a:endParaRPr lang="sr-Latn-RS" dirty="0" smtClean="0"/>
          </a:p>
          <a:p>
            <a:pPr marL="514350" indent="-514350">
              <a:buAutoNum type="arabicPlain" startAt="10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dirty="0" smtClean="0"/>
              <a:t>ELASTOGRAFIJA-  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sr-Latn-RS" dirty="0" smtClean="0"/>
          </a:p>
          <a:p>
            <a:r>
              <a:rPr lang="sr-Latn-RS" dirty="0" smtClean="0"/>
              <a:t>BEZ BIOPSIJE AH je praćena INCIDENCOM KARCINOMA oko 8% u periodu od 25 godina.</a:t>
            </a:r>
          </a:p>
          <a:p>
            <a:endParaRPr lang="sr-Latn-RS" dirty="0" smtClean="0"/>
          </a:p>
          <a:p>
            <a:r>
              <a:rPr lang="en-US" dirty="0" err="1" smtClean="0"/>
              <a:t>Odnos</a:t>
            </a:r>
            <a:r>
              <a:rPr lang="sr-Latn-RS" dirty="0" smtClean="0"/>
              <a:t>  veličine ATIPIČNE HIPERPLAZIJE NA  ELASTOGRAMU / b-</a:t>
            </a:r>
            <a:r>
              <a:rPr lang="en-US" dirty="0" smtClean="0"/>
              <a:t>Mod</a:t>
            </a:r>
            <a:r>
              <a:rPr lang="sr-Latn-RS" dirty="0" smtClean="0"/>
              <a:t>  iznosi oko 1. </a:t>
            </a:r>
          </a:p>
          <a:p>
            <a:endParaRPr lang="sr-Latn-RS" dirty="0" smtClean="0"/>
          </a:p>
          <a:p>
            <a:r>
              <a:rPr lang="sr-Latn-RS" dirty="0" smtClean="0"/>
              <a:t>ELASTOGRAFIJA  BI TREBALO DA ZAMENI </a:t>
            </a:r>
            <a:r>
              <a:rPr lang="sr-Latn-RS" dirty="0" smtClean="0"/>
              <a:t> NEPOTREBNU </a:t>
            </a:r>
            <a:r>
              <a:rPr lang="sr-Latn-RS" dirty="0" smtClean="0"/>
              <a:t>BIPSIJU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ELASTOGRAFIJA</a:t>
            </a:r>
            <a:endParaRPr lang="en-US" dirty="0"/>
          </a:p>
        </p:txBody>
      </p:sp>
      <p:pic>
        <p:nvPicPr>
          <p:cNvPr id="1026" name="Picture 2" descr="C:\Users\user\Desktop\elastografija\Dojka masni sloj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MIKRO CISTE</a:t>
            </a:r>
            <a:endParaRPr lang="en-US" dirty="0"/>
          </a:p>
        </p:txBody>
      </p:sp>
      <p:pic>
        <p:nvPicPr>
          <p:cNvPr id="2050" name="Picture 2" descr="C:\Users\user\Desktop\elastografija\ciste dojki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</a:t>
            </a:r>
            <a:r>
              <a:rPr lang="sr-Latn-RS" dirty="0" smtClean="0"/>
              <a:t>O</a:t>
            </a:r>
            <a:r>
              <a:rPr lang="en-US" dirty="0" smtClean="0"/>
              <a:t>LITARNA </a:t>
            </a:r>
            <a:r>
              <a:rPr lang="en-US" dirty="0" smtClean="0"/>
              <a:t>CISTA</a:t>
            </a:r>
            <a:endParaRPr lang="en-US" dirty="0"/>
          </a:p>
        </p:txBody>
      </p:sp>
      <p:pic>
        <p:nvPicPr>
          <p:cNvPr id="3074" name="Picture 2" descr="C:\Users\user\Desktop\elastografija\Duktalna cist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CISTA KOMPLEKSNOG EHO SIGNALA</a:t>
            </a:r>
            <a:endParaRPr lang="en-US" dirty="0"/>
          </a:p>
        </p:txBody>
      </p:sp>
      <p:pic>
        <p:nvPicPr>
          <p:cNvPr id="4098" name="Picture 2" descr="C:\Users\user\Desktop\elastografija\fibroadenom 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FIBROADENOM</a:t>
            </a:r>
            <a:endParaRPr lang="en-US" dirty="0"/>
          </a:p>
        </p:txBody>
      </p:sp>
      <p:pic>
        <p:nvPicPr>
          <p:cNvPr id="5122" name="Picture 2" descr="C:\Users\user\Desktop\elastografija\fibroadenom 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FIBROADENOM</a:t>
            </a:r>
            <a:r>
              <a:rPr lang="sr-Latn-RS" dirty="0" smtClean="0"/>
              <a:t>-nejasna posteriorna kontura</a:t>
            </a:r>
            <a:endParaRPr lang="en-US" dirty="0"/>
          </a:p>
        </p:txBody>
      </p:sp>
      <p:pic>
        <p:nvPicPr>
          <p:cNvPr id="6146" name="Picture 2" descr="C:\Users\user\Desktop\elastografija\fibroadenom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sr-Latn-RS" dirty="0" smtClean="0"/>
              <a:t>ZNAČAJ ELASTOGRAFIJE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1. PRECIZNIJE ODREDJIVANJE  STADIJUMA </a:t>
            </a:r>
            <a:r>
              <a:rPr lang="sr-Latn-RS" dirty="0" smtClean="0"/>
              <a:t>T</a:t>
            </a:r>
            <a:r>
              <a:rPr lang="en-US" dirty="0" smtClean="0"/>
              <a:t>UMORA</a:t>
            </a:r>
            <a:r>
              <a:rPr lang="sr-Latn-RS" dirty="0" smtClean="0"/>
              <a:t> </a:t>
            </a:r>
            <a:r>
              <a:rPr lang="sr-Latn-RS" dirty="0" smtClean="0"/>
              <a:t>DOJKI PO BIRADSu</a:t>
            </a:r>
          </a:p>
          <a:p>
            <a:endParaRPr lang="sr-Latn-RS" dirty="0" smtClean="0"/>
          </a:p>
          <a:p>
            <a:r>
              <a:rPr lang="sr-Latn-RS" dirty="0" smtClean="0"/>
              <a:t>2. SMANJENJE NEPOTREBNIH BIOPSIJA</a:t>
            </a:r>
          </a:p>
          <a:p>
            <a:endParaRPr lang="sr-Latn-RS" dirty="0" smtClean="0"/>
          </a:p>
          <a:p>
            <a:pPr>
              <a:buNone/>
            </a:pPr>
            <a:r>
              <a:rPr lang="sr-Latn-RS" dirty="0" smtClean="0"/>
              <a:t>   3. POMOĆ SONOGRAFERU SA MANJIM ISKUSTVOM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 C-ligament</a:t>
            </a:r>
            <a:endParaRPr lang="en-US" dirty="0"/>
          </a:p>
        </p:txBody>
      </p:sp>
      <p:pic>
        <p:nvPicPr>
          <p:cNvPr id="7170" name="Picture 2" descr="C:\Users\user\Desktop\elastografija\ILC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LIPOM</a:t>
            </a:r>
            <a:endParaRPr lang="en-US" dirty="0"/>
          </a:p>
        </p:txBody>
      </p:sp>
      <p:pic>
        <p:nvPicPr>
          <p:cNvPr id="8194" name="Picture 2" descr="C:\Users\user\Desktop\elastografija\LIPO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MIKRO KALCIFIKACIJA</a:t>
            </a:r>
            <a:endParaRPr lang="en-US" dirty="0"/>
          </a:p>
        </p:txBody>
      </p:sp>
      <p:pic>
        <p:nvPicPr>
          <p:cNvPr id="9218" name="Picture 2" descr="C:\Users\user\Desktop\elastografija\Mi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ALH</a:t>
            </a:r>
            <a:endParaRPr lang="en-US" dirty="0"/>
          </a:p>
        </p:txBody>
      </p:sp>
      <p:pic>
        <p:nvPicPr>
          <p:cNvPr id="10242" name="Picture 2" descr="C:\Users\user\Desktop\elastografija\ADH 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ADH</a:t>
            </a:r>
            <a:endParaRPr lang="en-US" dirty="0"/>
          </a:p>
        </p:txBody>
      </p:sp>
      <p:pic>
        <p:nvPicPr>
          <p:cNvPr id="11266" name="Picture 2" descr="C:\Users\user\Desktop\elastografija\ADH 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ADH</a:t>
            </a:r>
            <a:endParaRPr lang="en-US" dirty="0"/>
          </a:p>
        </p:txBody>
      </p:sp>
      <p:pic>
        <p:nvPicPr>
          <p:cNvPr id="12290" name="Picture 2" descr="C:\Users\user\Desktop\elastografija\ADH 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IDC II</a:t>
            </a:r>
            <a:endParaRPr lang="en-US" dirty="0"/>
          </a:p>
        </p:txBody>
      </p:sp>
      <p:pic>
        <p:nvPicPr>
          <p:cNvPr id="13314" name="Picture 2" descr="C:\Users\user\Desktop\elastografija\IDC II  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L.GL</a:t>
            </a:r>
            <a:endParaRPr lang="en-US" dirty="0"/>
          </a:p>
        </p:txBody>
      </p:sp>
      <p:pic>
        <p:nvPicPr>
          <p:cNvPr id="14338" name="Picture 2" descr="C:\Users\user\Desktop\elastografija\LGL 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L.GL</a:t>
            </a:r>
            <a:endParaRPr lang="en-US" dirty="0"/>
          </a:p>
        </p:txBody>
      </p:sp>
      <p:pic>
        <p:nvPicPr>
          <p:cNvPr id="16386" name="Picture 2" descr="C:\Users\user\Desktop\elastografija\LG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L.GL</a:t>
            </a:r>
            <a:endParaRPr lang="en-US" dirty="0"/>
          </a:p>
        </p:txBody>
      </p:sp>
      <p:pic>
        <p:nvPicPr>
          <p:cNvPr id="15362" name="Picture 2" descr="C:\Users\user\Desktop\elastografija\LGL 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TUMOR-KANCER DOJKE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 smtClean="0"/>
          </a:p>
          <a:p>
            <a:pPr>
              <a:buNone/>
            </a:pPr>
            <a:r>
              <a:rPr lang="sr-Latn-RS" dirty="0" smtClean="0"/>
              <a:t>Tumor koji se NAJČEŠĆE </a:t>
            </a:r>
            <a:r>
              <a:rPr lang="en-US" dirty="0" err="1" smtClean="0"/>
              <a:t>otkriva</a:t>
            </a:r>
            <a:r>
              <a:rPr lang="sr-Latn-RS" dirty="0" smtClean="0"/>
              <a:t> je KANCER DOJKE i </a:t>
            </a:r>
          </a:p>
          <a:p>
            <a:pPr>
              <a:buNone/>
            </a:pPr>
            <a:r>
              <a:rPr lang="sr-Latn-RS" dirty="0" smtClean="0"/>
              <a:t>DRUGI razlog za smrtnost žena.</a:t>
            </a:r>
          </a:p>
          <a:p>
            <a:pPr>
              <a:buNone/>
            </a:pPr>
            <a:r>
              <a:rPr lang="sr-Latn-RS" dirty="0" smtClean="0"/>
              <a:t>Prognoza kod kancera dojki zavisi od:</a:t>
            </a:r>
          </a:p>
          <a:p>
            <a:pPr>
              <a:buNone/>
            </a:pPr>
            <a:r>
              <a:rPr lang="sr-Latn-RS" dirty="0" smtClean="0"/>
              <a:t>VELIČINE, STATUSA L.GL, HISTOLOŠKOG </a:t>
            </a:r>
            <a:r>
              <a:rPr lang="sr-Latn-RS" dirty="0" smtClean="0"/>
              <a:t>TIPA</a:t>
            </a:r>
            <a:r>
              <a:rPr lang="en-US" dirty="0" smtClean="0"/>
              <a:t> </a:t>
            </a:r>
            <a:r>
              <a:rPr lang="en-US" dirty="0" smtClean="0"/>
              <a:t>/</a:t>
            </a:r>
            <a:r>
              <a:rPr lang="en-US" dirty="0" smtClean="0"/>
              <a:t> </a:t>
            </a:r>
            <a:r>
              <a:rPr lang="sr-Latn-RS" dirty="0" smtClean="0"/>
              <a:t>GRADUSA</a:t>
            </a:r>
            <a:r>
              <a:rPr lang="sr-Latn-RS" dirty="0" smtClean="0"/>
              <a:t>, STATUSA HORMON RECEPTORA.</a:t>
            </a:r>
          </a:p>
          <a:p>
            <a:pPr algn="ctr">
              <a:buNone/>
            </a:pPr>
            <a:r>
              <a:rPr lang="sr-Latn-RS" dirty="0" smtClean="0"/>
              <a:t> </a:t>
            </a:r>
            <a:r>
              <a:rPr lang="sr-Latn-RS" b="1" dirty="0" smtClean="0"/>
              <a:t>1. Gradusa tumora</a:t>
            </a:r>
          </a:p>
          <a:p>
            <a:pPr algn="ctr">
              <a:buNone/>
            </a:pPr>
            <a:r>
              <a:rPr lang="sr-Latn-RS" dirty="0" smtClean="0"/>
              <a:t> </a:t>
            </a:r>
            <a:r>
              <a:rPr lang="sr-Latn-RS" b="1" dirty="0" smtClean="0"/>
              <a:t>2. Odbrane domaćina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sr-Latn-RS" dirty="0" smtClean="0"/>
              <a:t>ZNAČAJ ELASTOGRAFIJE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 smtClean="0"/>
          </a:p>
          <a:p>
            <a:endParaRPr lang="sr-Latn-RS" dirty="0" smtClean="0"/>
          </a:p>
          <a:p>
            <a:pPr algn="ctr"/>
            <a:r>
              <a:rPr lang="sr-Latn-RS" dirty="0" smtClean="0"/>
              <a:t>1. SMANJENJE NEPOTREBNIH BIOPSIJA</a:t>
            </a:r>
          </a:p>
          <a:p>
            <a:endParaRPr lang="sr-Latn-RS" dirty="0" smtClean="0"/>
          </a:p>
          <a:p>
            <a:pPr algn="ctr"/>
            <a:r>
              <a:rPr lang="sr-Latn-RS" dirty="0" smtClean="0"/>
              <a:t>2.PRECIZNIJE ODREDJIVANJE  BIRADS DOJKI</a:t>
            </a:r>
          </a:p>
          <a:p>
            <a:endParaRPr lang="sr-Latn-RS" dirty="0" smtClean="0"/>
          </a:p>
          <a:p>
            <a:pPr algn="ctr"/>
            <a:r>
              <a:rPr lang="sr-Latn-RS" dirty="0" smtClean="0"/>
              <a:t>3. POMOĆ SONOGRAFERU SA MANJIM </a:t>
            </a:r>
            <a:r>
              <a:rPr lang="sr-Latn-RS" dirty="0" smtClean="0"/>
              <a:t>ILI JAKO VELIKIM  </a:t>
            </a:r>
            <a:r>
              <a:rPr lang="sr-Latn-RS" dirty="0" smtClean="0"/>
              <a:t>ISKUSTVOM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HISTOLOŠKI GRADUS tumora dojki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r-Latn-RS" dirty="0" smtClean="0"/>
              <a:t>PROGNOZA pacijentu zavisi od histološkog gradusa tumora</a:t>
            </a:r>
          </a:p>
          <a:p>
            <a:pPr algn="ctr"/>
            <a:endParaRPr lang="sr-Latn-RS" dirty="0" smtClean="0"/>
          </a:p>
          <a:p>
            <a:pPr algn="ctr"/>
            <a:r>
              <a:rPr lang="sr-Latn-RS" dirty="0" smtClean="0"/>
              <a:t>HISTOLOŠKA PROCENA:</a:t>
            </a:r>
          </a:p>
          <a:p>
            <a:r>
              <a:rPr lang="sr-Latn-RS" dirty="0" smtClean="0"/>
              <a:t>a) kontrolisana biopsija</a:t>
            </a:r>
          </a:p>
          <a:p>
            <a:r>
              <a:rPr lang="sr-Latn-RS" dirty="0" smtClean="0"/>
              <a:t>b) hiruška ekscizija</a:t>
            </a:r>
          </a:p>
          <a:p>
            <a:endParaRPr lang="sr-Latn-RS" dirty="0" smtClean="0"/>
          </a:p>
          <a:p>
            <a:r>
              <a:rPr lang="sr-Latn-RS" dirty="0" smtClean="0"/>
              <a:t>SISTEM GRADIRANJA- Scarf-Bloom-Richardson:</a:t>
            </a:r>
          </a:p>
          <a:p>
            <a:r>
              <a:rPr lang="sr-Latn-RS" dirty="0" smtClean="0"/>
              <a:t>1) FREKVENCA ĆELI</a:t>
            </a:r>
            <a:r>
              <a:rPr lang="en-US" dirty="0" smtClean="0"/>
              <a:t>J</a:t>
            </a:r>
            <a:r>
              <a:rPr lang="sr-Latn-RS" dirty="0" smtClean="0"/>
              <a:t>SKE MITOZE</a:t>
            </a:r>
          </a:p>
          <a:p>
            <a:r>
              <a:rPr lang="sr-Latn-RS" dirty="0" smtClean="0"/>
              <a:t>2) FORMIRANJE TUBULA</a:t>
            </a:r>
          </a:p>
          <a:p>
            <a:r>
              <a:rPr lang="sr-Latn-RS" dirty="0" smtClean="0"/>
              <a:t>3) PLEOMO</a:t>
            </a:r>
            <a:r>
              <a:rPr lang="en-US" dirty="0" smtClean="0"/>
              <a:t>R</a:t>
            </a:r>
            <a:r>
              <a:rPr lang="sr-Latn-RS" dirty="0" smtClean="0"/>
              <a:t>FIZAM NUKLEUSA</a:t>
            </a:r>
          </a:p>
          <a:p>
            <a:r>
              <a:rPr lang="sr-Latn-RS" dirty="0" smtClean="0"/>
              <a:t>4)STEPEN ZAHVAEĆNOSTI L.GL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PROCENA GRADUSA TUMORA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r-Latn-RS" dirty="0" smtClean="0"/>
              <a:t>Odnos </a:t>
            </a:r>
            <a:r>
              <a:rPr lang="sr-Latn-RS" dirty="0" smtClean="0"/>
              <a:t>VELIČINE tumora </a:t>
            </a:r>
            <a:r>
              <a:rPr lang="sr-Latn-RS" dirty="0" smtClean="0"/>
              <a:t>na ELASTOGRAFIJI sa </a:t>
            </a:r>
            <a:r>
              <a:rPr lang="sr-Latn-RS" dirty="0" smtClean="0"/>
              <a:t>VELIČINOM</a:t>
            </a:r>
            <a:r>
              <a:rPr lang="sr-Latn-RS" dirty="0" smtClean="0"/>
              <a:t> </a:t>
            </a:r>
            <a:r>
              <a:rPr lang="sr-Latn-RS" dirty="0" smtClean="0"/>
              <a:t>lezije na B-Modu ULTRASONOGRAFIJE</a:t>
            </a:r>
          </a:p>
          <a:p>
            <a:endParaRPr lang="sr-Latn-RS" dirty="0" smtClean="0"/>
          </a:p>
          <a:p>
            <a:r>
              <a:rPr lang="sr-Latn-RS" dirty="0" smtClean="0"/>
              <a:t>ŠTO JE OVAJ ODNOS VEĆI TO JE I GRADUS TUMORA DOJKI VEĆI.</a:t>
            </a:r>
          </a:p>
          <a:p>
            <a:endParaRPr lang="sr-Latn-RS" dirty="0" smtClean="0"/>
          </a:p>
          <a:p>
            <a:r>
              <a:rPr lang="sr-Latn-RS" dirty="0" smtClean="0"/>
              <a:t>OVA PRAVILNOST NIJE REZERVISANA ZA TUMORE DRUGIH LOKALIZACIJA.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“Strain” Elastografija dojki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T</a:t>
            </a:r>
            <a:r>
              <a:rPr lang="sr-Latn-RS" sz="4000" dirty="0" smtClean="0"/>
              <a:t>ehnički determiniše tvrdoću promene</a:t>
            </a:r>
          </a:p>
          <a:p>
            <a:pPr>
              <a:buNone/>
            </a:pPr>
            <a:r>
              <a:rPr lang="sr-Latn-RS" sz="4000" dirty="0" smtClean="0"/>
              <a:t>Razlikovanje benigne od maligne promene:</a:t>
            </a:r>
          </a:p>
          <a:p>
            <a:pPr algn="ctr">
              <a:buNone/>
            </a:pPr>
            <a:r>
              <a:rPr lang="sr-Latn-RS" sz="4000" dirty="0" smtClean="0"/>
              <a:t>Senzitvnost 99%</a:t>
            </a:r>
          </a:p>
          <a:p>
            <a:pPr algn="ctr">
              <a:buNone/>
            </a:pPr>
            <a:r>
              <a:rPr lang="sr-Latn-RS" sz="4000" dirty="0" smtClean="0"/>
              <a:t>Specifičnost 87%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ELASTOGRAFIJA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r-Latn-RS" dirty="0" smtClean="0"/>
              <a:t>POMERANJE koje je potrebno da se dobije Elastogram:</a:t>
            </a:r>
          </a:p>
          <a:p>
            <a:endParaRPr lang="sr-Latn-RS" dirty="0" smtClean="0"/>
          </a:p>
          <a:p>
            <a:pPr algn="ctr"/>
            <a:r>
              <a:rPr lang="sr-Latn-RS" dirty="0" smtClean="0"/>
              <a:t>DISANJE PACIJENTA</a:t>
            </a:r>
          </a:p>
          <a:p>
            <a:pPr algn="ctr"/>
            <a:r>
              <a:rPr lang="sr-Latn-RS" dirty="0" smtClean="0"/>
              <a:t>RAD SRCA</a:t>
            </a:r>
          </a:p>
          <a:p>
            <a:pPr algn="ctr"/>
            <a:r>
              <a:rPr lang="sr-Latn-RS" dirty="0" smtClean="0"/>
              <a:t>MINIMALNA MANUELNA KOMPRESIJA/DEKOMPRESIJA</a:t>
            </a:r>
          </a:p>
          <a:p>
            <a:endParaRPr lang="sr-Latn-RS" dirty="0" smtClean="0"/>
          </a:p>
          <a:p>
            <a:r>
              <a:rPr lang="sr-Latn-RS" dirty="0" smtClean="0"/>
              <a:t>NEOPHODNA SU 3 </a:t>
            </a:r>
            <a:r>
              <a:rPr lang="sr-Latn-RS" dirty="0" smtClean="0"/>
              <a:t>MERENJA ? (IU 22 – EPIQ 7 G)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GRADUS TUMORA DOJKI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r-Latn-RS" dirty="0" smtClean="0"/>
              <a:t>SREDNJI ODNOS ELASTOGRAM/B-mod se odnosi na sledeće tumore:</a:t>
            </a:r>
          </a:p>
          <a:p>
            <a:r>
              <a:rPr lang="sr-Latn-RS" dirty="0" smtClean="0"/>
              <a:t>Atipična  hiperplazija (AH)</a:t>
            </a:r>
          </a:p>
          <a:p>
            <a:r>
              <a:rPr lang="sr-Latn-RS" dirty="0" smtClean="0"/>
              <a:t>Mucinozni ili koloidni kancer</a:t>
            </a:r>
          </a:p>
          <a:p>
            <a:r>
              <a:rPr lang="sr-Latn-RS" dirty="0" smtClean="0"/>
              <a:t>Duktalni karcinom in situ(DCIS)</a:t>
            </a:r>
          </a:p>
          <a:p>
            <a:r>
              <a:rPr lang="sr-Latn-RS" dirty="0" smtClean="0"/>
              <a:t>Invazivni duktalni karcinom (IDC) Gradus I</a:t>
            </a:r>
          </a:p>
          <a:p>
            <a:r>
              <a:rPr lang="sr-Latn-RS" dirty="0" smtClean="0"/>
              <a:t>IDC Gradus II</a:t>
            </a:r>
          </a:p>
          <a:p>
            <a:r>
              <a:rPr lang="sr-Latn-RS" dirty="0" smtClean="0"/>
              <a:t>IDC  Gradus III</a:t>
            </a:r>
          </a:p>
          <a:p>
            <a:r>
              <a:rPr lang="sr-Latn-RS" dirty="0" smtClean="0"/>
              <a:t>Invazivni lobularni karcinom (ILC)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J Ultrasound med 2014;33:129-134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r-Latn-RS" dirty="0" smtClean="0"/>
              <a:t>Mean Elasticity Imaging/B-Mode Ratio by tumor Grade</a:t>
            </a:r>
          </a:p>
          <a:p>
            <a:endParaRPr lang="sr-Latn-RS" dirty="0" smtClean="0"/>
          </a:p>
          <a:p>
            <a:r>
              <a:rPr lang="sr-Latn-RS" dirty="0" smtClean="0"/>
              <a:t>Tumor Grade          n                    MEAN</a:t>
            </a:r>
          </a:p>
          <a:p>
            <a:r>
              <a:rPr lang="sr-Latn-RS" dirty="0" smtClean="0"/>
              <a:t>Limphoma              3                        0,8</a:t>
            </a:r>
          </a:p>
          <a:p>
            <a:r>
              <a:rPr lang="sr-Latn-RS" dirty="0" smtClean="0"/>
              <a:t>A</a:t>
            </a:r>
            <a:r>
              <a:rPr lang="en-US" dirty="0" smtClean="0"/>
              <a:t>D</a:t>
            </a:r>
            <a:r>
              <a:rPr lang="sr-Latn-RS" dirty="0" smtClean="0"/>
              <a:t>H                        2                         1,0</a:t>
            </a:r>
          </a:p>
          <a:p>
            <a:r>
              <a:rPr lang="sr-Latn-RS" dirty="0" smtClean="0"/>
              <a:t>Mucinous                11                        1,2</a:t>
            </a:r>
          </a:p>
          <a:p>
            <a:r>
              <a:rPr lang="sr-Latn-RS" dirty="0" smtClean="0"/>
              <a:t>DCIS                        19                       1,2</a:t>
            </a:r>
          </a:p>
          <a:p>
            <a:r>
              <a:rPr lang="sr-Latn-RS" dirty="0" smtClean="0"/>
              <a:t>IDC I                       43                       1,4</a:t>
            </a:r>
          </a:p>
          <a:p>
            <a:r>
              <a:rPr lang="sr-Latn-RS" dirty="0" smtClean="0"/>
              <a:t>IDC II                      97                      1,5</a:t>
            </a:r>
          </a:p>
          <a:p>
            <a:r>
              <a:rPr lang="sr-Latn-RS" dirty="0" smtClean="0"/>
              <a:t>IDC III                     60                      1,7</a:t>
            </a:r>
          </a:p>
          <a:p>
            <a:r>
              <a:rPr lang="sr-Latn-RS" dirty="0" smtClean="0"/>
              <a:t>ILC                           31                       1,8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</TotalTime>
  <Words>558</Words>
  <Application>Microsoft Office PowerPoint</Application>
  <PresentationFormat>On-screen Show (4:3)</PresentationFormat>
  <Paragraphs>127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Elastografija u proceni stadijuma tumora dojki</vt:lpstr>
      <vt:lpstr> ZNAČAJ ELASTOGRAFIJE</vt:lpstr>
      <vt:lpstr>TUMOR-KANCER DOJKE</vt:lpstr>
      <vt:lpstr>HISTOLOŠKI GRADUS tumora dojki</vt:lpstr>
      <vt:lpstr>PROCENA GRADUSA TUMORA</vt:lpstr>
      <vt:lpstr>“Strain” Elastografija dojki</vt:lpstr>
      <vt:lpstr>ELASTOGRAFIJA</vt:lpstr>
      <vt:lpstr>GRADUS TUMORA DOJKI</vt:lpstr>
      <vt:lpstr>J Ultrasound med 2014;33:129-134</vt:lpstr>
      <vt:lpstr>BIRADS</vt:lpstr>
      <vt:lpstr>Manji odnos E/B-Mod znaci benignost</vt:lpstr>
      <vt:lpstr>Elastografija-Atipična hiperplazija</vt:lpstr>
      <vt:lpstr>ELASTOGRAFIJA-  AH</vt:lpstr>
      <vt:lpstr>ELASTOGRAFIJA</vt:lpstr>
      <vt:lpstr>MIKRO CISTE</vt:lpstr>
      <vt:lpstr>SOLITARNA CISTA</vt:lpstr>
      <vt:lpstr>CISTA KOMPLEKSNOG EHO SIGNALA</vt:lpstr>
      <vt:lpstr>FIBROADENOM</vt:lpstr>
      <vt:lpstr>FIBROADENOM-nejasna posteriorna kontura</vt:lpstr>
      <vt:lpstr> C-ligament</vt:lpstr>
      <vt:lpstr>LIPOM</vt:lpstr>
      <vt:lpstr>MIKRO KALCIFIKACIJA</vt:lpstr>
      <vt:lpstr>ALH</vt:lpstr>
      <vt:lpstr>ADH</vt:lpstr>
      <vt:lpstr>ADH</vt:lpstr>
      <vt:lpstr>IDC II</vt:lpstr>
      <vt:lpstr>L.GL</vt:lpstr>
      <vt:lpstr>L.GL</vt:lpstr>
      <vt:lpstr>L.GL</vt:lpstr>
      <vt:lpstr> ZNAČAJ ELASTOGRAFIJE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Elastografija u proceni stadijuma tumora dojki</dc:title>
  <dc:creator>user</dc:creator>
  <cp:lastModifiedBy>user</cp:lastModifiedBy>
  <cp:revision>37</cp:revision>
  <dcterms:created xsi:type="dcterms:W3CDTF">2015-01-18T13:04:01Z</dcterms:created>
  <dcterms:modified xsi:type="dcterms:W3CDTF">2015-03-28T14:12:20Z</dcterms:modified>
</cp:coreProperties>
</file>