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AF97-2612-DB46-9F4D-8BB1F929A543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921C-2F72-0E4E-BB3A-EDCBA1419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Content-Based Recommender Systems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Based on properties of items</a:t>
            </a:r>
          </a:p>
          <a:p>
            <a:pPr algn="l"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Similarity of items determined by measuring similarities of their properties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981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How does it work?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9151"/>
            <a:ext cx="6419850" cy="43970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6324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Mining of Massive Datasets (https://lagunita.stanford.edu/asset-v1:ComputerScience+MMDS+SelfPaced+type@asset+block@RecommenderSystems2_ContentBased.pdf)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1. Construct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tem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tem-feature matrix: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characteristics of items, can be 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or numerical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depend on the data type of features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Examples: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838200"/>
                <a:gridCol w="99946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800600"/>
          <a:ext cx="6324600" cy="1747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9800"/>
                <a:gridCol w="4114800"/>
              </a:tblGrid>
              <a:tr h="355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movies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actors, directors, genre 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documents (news articles,</a:t>
                      </a:r>
                      <a:r>
                        <a:rPr lang="en-US" baseline="0" dirty="0" smtClean="0"/>
                        <a:t> etc)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extracted using TF.IDF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CountVectorizer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 images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features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generated by tagging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. Construct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User-feature matrix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same features used in the item-feature matrix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again depend on the feature data type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How to obtain this data?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An example: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Suppose user watched 5 movies, 2 of which with actor A and 3 of which with actor B.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Feature A’s weight = 2/5 = 0.4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Feature B’s weight = 3/5 = 0.6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29640"/>
                <a:gridCol w="90802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Example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906962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Items =&gt; movies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Values =&gt; numerical, describing degree of the feature in the movie (</a:t>
            </a:r>
            <a:r>
              <a:rPr lang="en-US" sz="2400" b="1" dirty="0">
                <a:latin typeface="Arial"/>
                <a:cs typeface="Arial"/>
              </a:rPr>
              <a:t>N</a:t>
            </a:r>
            <a:r>
              <a:rPr lang="en-US" sz="2400" b="1" dirty="0" smtClean="0">
                <a:latin typeface="Arial"/>
                <a:cs typeface="Arial"/>
              </a:rPr>
              <a:t>ote: </a:t>
            </a:r>
            <a:r>
              <a:rPr lang="en-US" sz="2400" dirty="0" smtClean="0">
                <a:latin typeface="Arial"/>
                <a:cs typeface="Arial"/>
              </a:rPr>
              <a:t>this is not rating!!)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For the values below, -5 to +5: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3352800"/>
          <a:ext cx="5638800" cy="2057400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6400"/>
                <a:gridCol w="1143000"/>
                <a:gridCol w="1295400"/>
                <a:gridCol w="1524000"/>
              </a:tblGrid>
              <a:tr h="5143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blockbuster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famous</a:t>
                      </a:r>
                      <a:r>
                        <a:rPr lang="en-US" sz="1400" baseline="0" dirty="0" smtClean="0"/>
                        <a:t> actors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Finding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cs typeface="+mn-cs"/>
                        </a:rPr>
                        <a:t>Nemo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Mission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Impossible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Jiro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Dreams of Sushi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5791200"/>
          <a:ext cx="5638800" cy="3047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676400"/>
                <a:gridCol w="1143000"/>
                <a:gridCol w="1371600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Jason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0935" y="3733800"/>
            <a:ext cx="461665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Item Profile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579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User profile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3. Determine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similarities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(between user and item vectors)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514350" indent="-514350">
              <a:buNone/>
            </a:pPr>
            <a:r>
              <a:rPr lang="en-US" dirty="0" smtClean="0">
                <a:latin typeface="Arial"/>
                <a:cs typeface="Arial"/>
              </a:rPr>
              <a:t>Cosine similarity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029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Θ</a:t>
            </a:r>
            <a:r>
              <a:rPr lang="en-US" dirty="0" smtClean="0">
                <a:latin typeface="Arial"/>
                <a:cs typeface="Arial"/>
              </a:rPr>
              <a:t> = </a:t>
            </a:r>
            <a:r>
              <a:rPr lang="en-US" dirty="0" err="1" smtClean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  ⁄  | </a:t>
            </a:r>
            <a:r>
              <a:rPr lang="en-US" dirty="0" err="1" smtClean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 | |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 |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048000" y="2971800"/>
            <a:ext cx="1600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48000" y="3733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452254" y="4191000"/>
            <a:ext cx="135297" cy="170222"/>
          </a:xfrm>
          <a:custGeom>
            <a:avLst/>
            <a:gdLst>
              <a:gd name="connsiteX0" fmla="*/ 0 w 135297"/>
              <a:gd name="connsiteY0" fmla="*/ 0 h 170222"/>
              <a:gd name="connsiteX1" fmla="*/ 117839 w 135297"/>
              <a:gd name="connsiteY1" fmla="*/ 52376 h 170222"/>
              <a:gd name="connsiteX2" fmla="*/ 104746 w 135297"/>
              <a:gd name="connsiteY2" fmla="*/ 170222 h 17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97" h="170222">
                <a:moveTo>
                  <a:pt x="0" y="0"/>
                </a:moveTo>
                <a:cubicBezTo>
                  <a:pt x="50190" y="12003"/>
                  <a:pt x="100381" y="24006"/>
                  <a:pt x="117839" y="52376"/>
                </a:cubicBezTo>
                <a:cubicBezTo>
                  <a:pt x="135297" y="80746"/>
                  <a:pt x="104746" y="170222"/>
                  <a:pt x="104746" y="1702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43905" y="3960974"/>
            <a:ext cx="4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Θ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89974" y="27871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/>
                <a:cs typeface="Arial"/>
              </a:rPr>
              <a:t>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429000"/>
            <a:ext cx="23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dvantages</a:t>
            </a:r>
            <a:r>
              <a:rPr lang="en-US" sz="3600" dirty="0" smtClean="0">
                <a:latin typeface="Arial"/>
                <a:cs typeface="Arial"/>
              </a:rPr>
              <a:t> of Content-Based System</a:t>
            </a:r>
            <a:endParaRPr lang="en-US"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No need for data on other users</a:t>
            </a:r>
          </a:p>
          <a:p>
            <a:r>
              <a:rPr lang="en-US" dirty="0" smtClean="0">
                <a:latin typeface="Arial"/>
                <a:cs typeface="Arial"/>
              </a:rPr>
              <a:t>Able to recommend to users with unique tastes</a:t>
            </a:r>
          </a:p>
          <a:p>
            <a:r>
              <a:rPr lang="en-US" dirty="0" smtClean="0">
                <a:latin typeface="Arial"/>
                <a:cs typeface="Arial"/>
              </a:rPr>
              <a:t>Able to recommend new and unpopular items (no first rater problem)</a:t>
            </a:r>
          </a:p>
          <a:p>
            <a:r>
              <a:rPr lang="en-US" dirty="0" smtClean="0">
                <a:latin typeface="Arial"/>
                <a:cs typeface="Arial"/>
              </a:rPr>
              <a:t>There are explanations for recommended items (content features that caused an item to be recommended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6553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Mining of Massive Datasets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362200"/>
          <a:ext cx="4419600" cy="1619250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879423"/>
                <a:gridCol w="1048614"/>
                <a:gridCol w="1272363"/>
                <a:gridCol w="1219200"/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beer_abv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brewery_id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beer_style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beer1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beer2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beer3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r>
              <a:rPr lang="en-US" sz="3600" dirty="0" smtClean="0">
                <a:latin typeface="Arial"/>
                <a:cs typeface="Arial"/>
              </a:rPr>
              <a:t> of Content-Based System</a:t>
            </a:r>
            <a:endParaRPr lang="en-US"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Finding the appropriate features is hard</a:t>
            </a:r>
          </a:p>
          <a:p>
            <a:r>
              <a:rPr lang="en-US" dirty="0" smtClean="0">
                <a:latin typeface="Arial"/>
                <a:cs typeface="Arial"/>
              </a:rPr>
              <a:t>Oversimplification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Can’t give rise to incremental sales (sales that would not have happened otherwise) </a:t>
            </a:r>
          </a:p>
          <a:p>
            <a:r>
              <a:rPr lang="en-US" dirty="0" smtClean="0">
                <a:latin typeface="Arial"/>
                <a:cs typeface="Arial"/>
              </a:rPr>
              <a:t>Cold-start problem for new users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6553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Mining of Massive Datasets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423</Words>
  <Application>Microsoft Macintosh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Content-Based Recommender Systems</vt:lpstr>
      <vt:lpstr>How does it work?</vt:lpstr>
      <vt:lpstr>1. Construct item profiles</vt:lpstr>
      <vt:lpstr>2. Construct user profiles</vt:lpstr>
      <vt:lpstr>Example</vt:lpstr>
      <vt:lpstr>3. Determine similarities</vt:lpstr>
      <vt:lpstr>Advantages of Content-Based System</vt:lpstr>
      <vt:lpstr>Slide 8</vt:lpstr>
      <vt:lpstr>Disadvantages of Content-Based System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Recommender Systems</dc:title>
  <dc:creator>Alona Varshal</dc:creator>
  <cp:lastModifiedBy>Alona Varshal</cp:lastModifiedBy>
  <cp:revision>45</cp:revision>
  <dcterms:created xsi:type="dcterms:W3CDTF">2017-04-27T14:00:23Z</dcterms:created>
  <dcterms:modified xsi:type="dcterms:W3CDTF">2017-04-27T14:12:19Z</dcterms:modified>
</cp:coreProperties>
</file>