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267" r:id="rId3"/>
    <p:sldId id="309" r:id="rId4"/>
    <p:sldId id="257" r:id="rId5"/>
    <p:sldId id="258" r:id="rId6"/>
    <p:sldId id="259" r:id="rId7"/>
    <p:sldId id="260" r:id="rId8"/>
    <p:sldId id="293" r:id="rId9"/>
    <p:sldId id="307" r:id="rId10"/>
    <p:sldId id="266" r:id="rId11"/>
    <p:sldId id="328" r:id="rId12"/>
    <p:sldId id="308" r:id="rId13"/>
    <p:sldId id="285" r:id="rId14"/>
    <p:sldId id="284" r:id="rId15"/>
    <p:sldId id="286" r:id="rId16"/>
    <p:sldId id="278" r:id="rId17"/>
    <p:sldId id="269" r:id="rId18"/>
    <p:sldId id="262" r:id="rId19"/>
    <p:sldId id="270" r:id="rId20"/>
    <p:sldId id="271" r:id="rId21"/>
    <p:sldId id="272" r:id="rId22"/>
    <p:sldId id="273" r:id="rId23"/>
    <p:sldId id="274" r:id="rId24"/>
    <p:sldId id="322" r:id="rId25"/>
    <p:sldId id="311" r:id="rId26"/>
    <p:sldId id="287" r:id="rId27"/>
    <p:sldId id="281" r:id="rId28"/>
    <p:sldId id="279" r:id="rId29"/>
    <p:sldId id="294" r:id="rId30"/>
    <p:sldId id="295" r:id="rId31"/>
    <p:sldId id="323" r:id="rId32"/>
    <p:sldId id="324" r:id="rId33"/>
    <p:sldId id="296" r:id="rId34"/>
    <p:sldId id="298" r:id="rId35"/>
    <p:sldId id="297" r:id="rId36"/>
    <p:sldId id="325" r:id="rId37"/>
    <p:sldId id="318" r:id="rId38"/>
    <p:sldId id="302" r:id="rId39"/>
    <p:sldId id="301" r:id="rId40"/>
    <p:sldId id="288" r:id="rId41"/>
    <p:sldId id="349" r:id="rId42"/>
    <p:sldId id="343" r:id="rId43"/>
    <p:sldId id="313" r:id="rId44"/>
    <p:sldId id="312" r:id="rId45"/>
    <p:sldId id="314" r:id="rId46"/>
    <p:sldId id="334" r:id="rId47"/>
    <p:sldId id="344" r:id="rId48"/>
    <p:sldId id="345" r:id="rId49"/>
    <p:sldId id="346" r:id="rId50"/>
    <p:sldId id="335" r:id="rId51"/>
    <p:sldId id="289" r:id="rId52"/>
    <p:sldId id="316" r:id="rId53"/>
    <p:sldId id="326" r:id="rId54"/>
    <p:sldId id="327" r:id="rId55"/>
    <p:sldId id="310" r:id="rId56"/>
    <p:sldId id="303" r:id="rId57"/>
    <p:sldId id="319" r:id="rId58"/>
    <p:sldId id="351" r:id="rId59"/>
    <p:sldId id="353" r:id="rId60"/>
    <p:sldId id="320" r:id="rId61"/>
    <p:sldId id="321" r:id="rId62"/>
    <p:sldId id="290" r:id="rId63"/>
    <p:sldId id="336" r:id="rId64"/>
    <p:sldId id="337" r:id="rId65"/>
    <p:sldId id="275" r:id="rId66"/>
    <p:sldId id="340" r:id="rId67"/>
    <p:sldId id="341" r:id="rId68"/>
    <p:sldId id="338" r:id="rId69"/>
    <p:sldId id="304" r:id="rId70"/>
    <p:sldId id="354" r:id="rId71"/>
    <p:sldId id="342" r:id="rId72"/>
    <p:sldId id="352" r:id="rId73"/>
    <p:sldId id="355" r:id="rId74"/>
    <p:sldId id="291" r:id="rId75"/>
    <p:sldId id="305" r:id="rId76"/>
    <p:sldId id="339" r:id="rId77"/>
    <p:sldId id="329" r:id="rId78"/>
    <p:sldId id="356" r:id="rId79"/>
    <p:sldId id="268" r:id="rId80"/>
    <p:sldId id="333" r:id="rId81"/>
    <p:sldId id="306" r:id="rId82"/>
    <p:sldId id="330" r:id="rId83"/>
    <p:sldId id="331" r:id="rId84"/>
    <p:sldId id="332" r:id="rId85"/>
    <p:sldId id="348" r:id="rId86"/>
    <p:sldId id="263" r:id="rId87"/>
    <p:sldId id="350" r:id="rId88"/>
    <p:sldId id="357" r:id="rId89"/>
    <p:sldId id="358" r:id="rId90"/>
    <p:sldId id="277" r:id="rId9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1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112" autoAdjust="0"/>
    <p:restoredTop sz="94636" autoAdjust="0"/>
  </p:normalViewPr>
  <p:slideViewPr>
    <p:cSldViewPr>
      <p:cViewPr>
        <p:scale>
          <a:sx n="100" d="100"/>
          <a:sy n="100" d="100"/>
        </p:scale>
        <p:origin x="-80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D71B0AA-2664-4772-B92D-B566BBAFFEF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997E6B-7353-432D-B986-54226044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ABA4105-D716-41EB-A138-D84C0EB3D7C0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D5258-17D7-4AD3-946F-A978944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2D4C74-211E-4809-A0E2-66D3E72102B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2D4C74-211E-4809-A0E2-66D3E72102B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684017-EADE-4BFA-8B3A-303D3E6EA001}" type="slidenum">
              <a:rPr lang="en-US" sz="1200"/>
              <a:pPr eaLnBrk="1" hangingPunct="1"/>
              <a:t>59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60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62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684017-EADE-4BFA-8B3A-303D3E6EA001}" type="slidenum">
              <a:rPr lang="en-US" sz="1200"/>
              <a:pPr eaLnBrk="1" hangingPunct="1"/>
              <a:t>63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64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68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2D4C74-211E-4809-A0E2-66D3E72102B9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74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684017-EADE-4BFA-8B3A-303D3E6EA001}" type="slidenum">
              <a:rPr lang="en-US" sz="1200"/>
              <a:pPr eaLnBrk="1" hangingPunct="1"/>
              <a:t>75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76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2D4C74-211E-4809-A0E2-66D3E72102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2D4C74-211E-4809-A0E2-66D3E72102B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684017-EADE-4BFA-8B3A-303D3E6EA001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657DC-1325-4EBF-9657-BE5F175227D3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cfg-portal.homestead.wellsfargo.com/sites/ServPlat/Howto%20Guide%20WIKI/Development%20Environment%20-%20Automated%20Setup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wellsfargo.com/svn/Node1/APTA_ActionPlan_TrackingApplication/ap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cwdesigning.com/images/Thinking-Lady-1-SM-3120.jp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cwdesigning.com/images/Thinking-Lady-1-SM-3120.jp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cwdesigning.com/images/Thinking-Lady-1-SM-3120.jp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cwdesigning.com/images/Thinking-Lady-1-SM-3120.jp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cwdesigning.com/images/Thinking-Lady-1-SM-3120.jpg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cwdesigning.com/images/Thinking-Lady-1-SM-3120.jpg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6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7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es-sit.wellsfargo.com/haces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es-sit.wellsfargo.com/hac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wdrzp3539.wellsfargo.com:9090/wria/1.4.0/js/docs/index.html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docs.spring.io/spring/docs/3.2.x/spring-framework-reference/html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5410200"/>
            <a:ext cx="640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3200" b="1" dirty="0">
                <a:solidFill>
                  <a:srgbClr val="7030A0"/>
                </a:solidFill>
                <a:latin typeface="Calibri" pitchFamily="34" charset="0"/>
              </a:rPr>
              <a:t>Srinivas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Calibri" pitchFamily="34" charset="0"/>
              </a:rPr>
              <a:t>03/12/2013</a:t>
            </a:r>
            <a:endParaRPr lang="en-US" sz="3200" b="1" dirty="0">
              <a:solidFill>
                <a:srgbClr val="7030A0"/>
              </a:solidFill>
              <a:latin typeface="Calibri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32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72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609600"/>
            <a:ext cx="7197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STG Platform Technologies </a:t>
            </a:r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verview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80010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STG Archetype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hlinkClick r:id="rId2"/>
              </a:rPr>
              <a:t>http</a:t>
            </a:r>
            <a:r>
              <a:rPr lang="en-US" sz="2000" b="1" dirty="0">
                <a:hlinkClick r:id="rId2"/>
              </a:rPr>
              <a:t>://</a:t>
            </a:r>
            <a:r>
              <a:rPr lang="en-US" sz="2000" b="1" dirty="0" smtClean="0">
                <a:hlinkClick r:id="rId2"/>
              </a:rPr>
              <a:t>hcfg-portal.homestead.wellsfargo.com/sites/ServPlat/Howto%20Guide%20WIKI/Development%20Environment%20-</a:t>
            </a:r>
            <a:r>
              <a:rPr lang="en-US" sz="2000" b="1" dirty="0">
                <a:hlinkClick r:id="rId2"/>
              </a:rPr>
              <a:t>%</a:t>
            </a:r>
            <a:r>
              <a:rPr lang="en-US" sz="2000" b="1" dirty="0" smtClean="0">
                <a:hlinkClick r:id="rId2"/>
              </a:rPr>
              <a:t>20Automated%20Setup.aspx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b="1" dirty="0"/>
              <a:t>Provides the web application </a:t>
            </a:r>
            <a:r>
              <a:rPr lang="en-US" b="1" dirty="0" smtClean="0"/>
              <a:t>template -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sz="2400" b="1" dirty="0"/>
              <a:t>Extend this template to build a new web application.</a:t>
            </a:r>
          </a:p>
          <a:p>
            <a:endParaRPr lang="en-US" sz="2000" b="1" dirty="0"/>
          </a:p>
          <a:p>
            <a:r>
              <a:rPr lang="en-US" b="1" dirty="0" smtClean="0"/>
              <a:t>Standard package </a:t>
            </a:r>
            <a:r>
              <a:rPr lang="en-US" b="1" dirty="0"/>
              <a:t>structure </a:t>
            </a:r>
            <a:r>
              <a:rPr lang="en-US" b="1" dirty="0" smtClean="0"/>
              <a:t>and flow details</a:t>
            </a:r>
            <a:endParaRPr lang="en-US" b="1" dirty="0"/>
          </a:p>
          <a:p>
            <a:pPr lvl="1"/>
            <a:r>
              <a:rPr lang="en-US" dirty="0"/>
              <a:t>JSP and JS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Java classes</a:t>
            </a:r>
          </a:p>
          <a:p>
            <a:pPr lvl="1"/>
            <a:r>
              <a:rPr lang="en-US" dirty="0" smtClean="0"/>
              <a:t>XML files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APTA directory structure - Demo</a:t>
            </a:r>
          </a:p>
        </p:txBody>
      </p:sp>
    </p:spTree>
    <p:extLst>
      <p:ext uri="{BB962C8B-B14F-4D97-AF65-F5344CB8AC3E}">
        <p14:creationId xmlns:p14="http://schemas.microsoft.com/office/powerpoint/2010/main" val="25043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27038"/>
            <a:ext cx="6647113" cy="6397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JSP to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DAO Flow 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647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62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960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2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764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3787676"/>
            <a:ext cx="144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View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JSP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JSTL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Java Script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YUI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WRIA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Ajax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3787676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Controller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Spring-MVC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3787676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Service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POJO’s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3426" y="3787676"/>
            <a:ext cx="1945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DAO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Spring-JDBC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Hibernate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Oracle Database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914400" y="2720876"/>
            <a:ext cx="76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95600" y="2720876"/>
            <a:ext cx="76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29200" y="2720876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39000" y="2720876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SVN Repository</a:t>
            </a:r>
          </a:p>
        </p:txBody>
      </p:sp>
    </p:spTree>
    <p:extLst>
      <p:ext uri="{BB962C8B-B14F-4D97-AF65-F5344CB8AC3E}">
        <p14:creationId xmlns:p14="http://schemas.microsoft.com/office/powerpoint/2010/main" val="16093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How to use SVN </a:t>
            </a:r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epository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Create an ART request - </a:t>
            </a:r>
            <a:r>
              <a:rPr lang="en-US" sz="2800" b="1" dirty="0">
                <a:solidFill>
                  <a:srgbClr val="FF0000"/>
                </a:solidFill>
              </a:rPr>
              <a:t>Demo</a:t>
            </a:r>
          </a:p>
          <a:p>
            <a:endParaRPr lang="en-US" sz="2800" b="1" dirty="0" smtClean="0">
              <a:hlinkClick r:id="rId2"/>
            </a:endParaRPr>
          </a:p>
          <a:p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://subversion.wellsfargo.com/svn/Node1/APTA_ActionPlan_TrackingApplication/apta</a:t>
            </a:r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Use your Ad-</a:t>
            </a:r>
            <a:r>
              <a:rPr lang="en-US" sz="2800" b="1" dirty="0" err="1" smtClean="0"/>
              <a:t>Ent</a:t>
            </a:r>
            <a:r>
              <a:rPr lang="en-US" sz="2800" b="1" dirty="0" smtClean="0"/>
              <a:t> Id/Password</a:t>
            </a:r>
            <a:endParaRPr lang="en-US" sz="2800" b="1" dirty="0"/>
          </a:p>
          <a:p>
            <a:endParaRPr lang="en-US" sz="2000" b="1" dirty="0" smtClean="0"/>
          </a:p>
          <a:p>
            <a:r>
              <a:rPr lang="en-US" sz="2800" b="1" dirty="0"/>
              <a:t>Install Tortoise SVN</a:t>
            </a:r>
          </a:p>
          <a:p>
            <a:endParaRPr lang="en-US" sz="2800" b="1" dirty="0"/>
          </a:p>
          <a:p>
            <a:r>
              <a:rPr lang="en-US" sz="2800" b="1" dirty="0"/>
              <a:t>How to use </a:t>
            </a:r>
            <a:r>
              <a:rPr lang="en-US" sz="2800" b="1" dirty="0" smtClean="0"/>
              <a:t>Tortoise SVN - </a:t>
            </a:r>
            <a:r>
              <a:rPr lang="en-US" sz="2800" b="1" dirty="0">
                <a:solidFill>
                  <a:srgbClr val="FF0000"/>
                </a:solidFill>
              </a:rPr>
              <a:t>Demo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How </a:t>
            </a:r>
            <a:r>
              <a:rPr lang="en-US" sz="2800" b="1" dirty="0"/>
              <a:t>to use SVN Repository - </a:t>
            </a:r>
            <a:r>
              <a:rPr lang="en-US" sz="2800" b="1" dirty="0">
                <a:solidFill>
                  <a:srgbClr val="FF0000"/>
                </a:solidFill>
              </a:rPr>
              <a:t>Demo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8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971800" y="1828800"/>
            <a:ext cx="5867400" cy="3352800"/>
          </a:xfrm>
        </p:spPr>
        <p:txBody>
          <a:bodyPr>
            <a:normAutofit/>
          </a:bodyPr>
          <a:lstStyle/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Technologies used in STG platform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STG Archetype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Web application project structure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Tortoise SVN and SVN Repository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</p:txBody>
      </p:sp>
      <p:pic>
        <p:nvPicPr>
          <p:cNvPr id="22531" name="Picture 2" descr="http://bodyacnespray.com/information/wp-content/uploads/2010/06/questions-and-answ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2667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457200"/>
            <a:ext cx="7010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rgbClr val="C00000"/>
                </a:solidFill>
              </a:rPr>
              <a:t>Take a little Breath …</a:t>
            </a:r>
          </a:p>
        </p:txBody>
      </p:sp>
    </p:spTree>
    <p:extLst>
      <p:ext uri="{BB962C8B-B14F-4D97-AF65-F5344CB8AC3E}">
        <p14:creationId xmlns:p14="http://schemas.microsoft.com/office/powerpoint/2010/main" val="1471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590800"/>
            <a:ext cx="65532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View Layer Technologies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JSP and JSTL</a:t>
            </a:r>
          </a:p>
        </p:txBody>
      </p:sp>
    </p:spTree>
    <p:extLst>
      <p:ext uri="{BB962C8B-B14F-4D97-AF65-F5344CB8AC3E}">
        <p14:creationId xmlns:p14="http://schemas.microsoft.com/office/powerpoint/2010/main" val="28884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257800" y="1561040"/>
            <a:ext cx="3581400" cy="883686"/>
          </a:xfrm>
          <a:prstGeom prst="cloudCallout">
            <a:avLst>
              <a:gd name="adj1" fmla="val -61120"/>
              <a:gd name="adj2" fmla="val 175805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	JSTL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flipH="1">
            <a:off x="381000" y="4922837"/>
            <a:ext cx="3124200" cy="807486"/>
          </a:xfrm>
          <a:prstGeom prst="cloudCallout">
            <a:avLst>
              <a:gd name="adj1" fmla="val -70855"/>
              <a:gd name="adj2" fmla="val -149915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r>
              <a:rPr lang="en-US" sz="2400" dirty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 WRIA</a:t>
            </a:r>
            <a:endParaRPr lang="en-US" sz="2400" dirty="0">
              <a:ln>
                <a:solidFill>
                  <a:srgbClr val="FF0000"/>
                </a:solidFill>
              </a:ln>
              <a:latin typeface="Verdana" pitchFamily="34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 flipH="1">
            <a:off x="5638800" y="5029200"/>
            <a:ext cx="3048000" cy="731286"/>
          </a:xfrm>
          <a:prstGeom prst="cloudCallout">
            <a:avLst>
              <a:gd name="adj1" fmla="val 73782"/>
              <a:gd name="adj2" fmla="val -180847"/>
            </a:avLst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  Tiles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flipH="1">
            <a:off x="381000" y="1493837"/>
            <a:ext cx="3200400" cy="838200"/>
          </a:xfrm>
          <a:prstGeom prst="cloudCallout">
            <a:avLst>
              <a:gd name="adj1" fmla="val -67669"/>
              <a:gd name="adj2" fmla="val 199297"/>
            </a:avLst>
          </a:prstGeom>
          <a:solidFill>
            <a:srgbClr val="FFC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en-US" sz="24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sz="2400" dirty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   JSP</a:t>
            </a:r>
            <a:endParaRPr lang="en-US" sz="2400" dirty="0">
              <a:latin typeface="Verdana" pitchFamily="34" charset="0"/>
            </a:endParaRPr>
          </a:p>
          <a:p>
            <a:pPr>
              <a:lnSpc>
                <a:spcPct val="70000"/>
              </a:lnSpc>
              <a:defRPr/>
            </a:pP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393913"/>
              </p:ext>
            </p:extLst>
          </p:nvPr>
        </p:nvGraphicFramePr>
        <p:xfrm>
          <a:off x="3735387" y="28956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7" y="28956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9"/>
          <p:cNvSpPr>
            <a:spLocks noChangeArrowheads="1"/>
          </p:cNvSpPr>
          <p:nvPr/>
        </p:nvSpPr>
        <p:spPr bwMode="auto">
          <a:xfrm flipH="1">
            <a:off x="227526" y="3170237"/>
            <a:ext cx="3505200" cy="838200"/>
          </a:xfrm>
          <a:prstGeom prst="cloudCallout">
            <a:avLst>
              <a:gd name="adj1" fmla="val -64911"/>
              <a:gd name="adj2" fmla="val 49803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Java Script</a:t>
            </a:r>
            <a:endParaRPr lang="en-US" sz="2400" dirty="0">
              <a:ln>
                <a:solidFill>
                  <a:srgbClr val="FF0000"/>
                </a:solidFill>
              </a:ln>
              <a:latin typeface="Verdana" pitchFamily="34" charset="0"/>
            </a:endParaRPr>
          </a:p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H="1">
            <a:off x="5791200" y="3352800"/>
            <a:ext cx="3048000" cy="762000"/>
          </a:xfrm>
          <a:prstGeom prst="cloudCallout">
            <a:avLst>
              <a:gd name="adj1" fmla="val 87140"/>
              <a:gd name="adj2" fmla="val 17292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 eaLnBrk="0" hangingPunct="0">
              <a:lnSpc>
                <a:spcPct val="70000"/>
              </a:lnSpc>
              <a:defRPr/>
            </a:pPr>
            <a:r>
              <a:rPr lang="en-US" sz="2400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</a:rPr>
              <a:t>      YUI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 eaLnBrk="0" hangingPunct="0"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5334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View Layer Technologies – JSP and JSTL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76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495800"/>
          </a:xfrm>
        </p:spPr>
        <p:txBody>
          <a:bodyPr>
            <a:normAutofit/>
          </a:bodyPr>
          <a:lstStyle/>
          <a:p>
            <a:r>
              <a:rPr lang="en-US" dirty="0"/>
              <a:t>Java Server Pages (JSP) is used to create dynamically generated web pages that deliver HTML content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JSP is a part of the Java </a:t>
            </a:r>
            <a:r>
              <a:rPr lang="en-US" dirty="0" smtClean="0"/>
              <a:t>EE.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commonly used extension for a JSP page is “.jsp”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92100"/>
            <a:ext cx="7696200" cy="639763"/>
          </a:xfrm>
        </p:spPr>
        <p:txBody>
          <a:bodyPr>
            <a:noAutofit/>
          </a:bodyPr>
          <a:lstStyle/>
          <a:p>
            <a:r>
              <a:rPr lang="x-none" sz="3600" b="1" smtClean="0">
                <a:solidFill>
                  <a:srgbClr val="7030A0"/>
                </a:solidFill>
                <a:latin typeface="Calibri" pitchFamily="34" charset="0"/>
              </a:rPr>
              <a:t>JSTL </a:t>
            </a:r>
            <a:r>
              <a:rPr lang="x-none" sz="3600" b="1">
                <a:solidFill>
                  <a:srgbClr val="7030A0"/>
                </a:solidFill>
                <a:latin typeface="Calibri" pitchFamily="34" charset="0"/>
              </a:rPr>
              <a:t>Syntax and Fundamentals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J</a:t>
            </a:r>
            <a:r>
              <a:rPr lang="en-US" dirty="0"/>
              <a:t>ava Server Pages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tandard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ag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ibrary (JSTL) provides standard tags that can be used in the view layer for data processing.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JSTL </a:t>
            </a:r>
            <a:r>
              <a:rPr lang="en-US" dirty="0"/>
              <a:t>tags reference the controller-provided model data in JSP pages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tags are used in the view layer for standard data processing such as conditional execution, looping,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609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92101"/>
            <a:ext cx="7848600" cy="622300"/>
          </a:xfrm>
        </p:spPr>
        <p:txBody>
          <a:bodyPr>
            <a:noAutofit/>
          </a:bodyPr>
          <a:lstStyle/>
          <a:p>
            <a:r>
              <a:rPr lang="x-none" sz="3600" b="1" smtClean="0">
                <a:solidFill>
                  <a:srgbClr val="7030A0"/>
                </a:solidFill>
                <a:latin typeface="Calibri" pitchFamily="34" charset="0"/>
              </a:rPr>
              <a:t>JSTL </a:t>
            </a:r>
            <a:r>
              <a:rPr lang="x-none" sz="3600" b="1">
                <a:solidFill>
                  <a:srgbClr val="7030A0"/>
                </a:solidFill>
                <a:latin typeface="Calibri" pitchFamily="34" charset="0"/>
              </a:rPr>
              <a:t>Syntax and Fundamentals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5534" y="1143000"/>
            <a:ext cx="86106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The Java code is:</a:t>
            </a:r>
          </a:p>
          <a:p>
            <a:pPr marL="0" indent="0">
              <a:buNone/>
            </a:pPr>
            <a:r>
              <a:rPr lang="en-US" sz="2800" dirty="0" smtClean="0"/>
              <a:t>	modelMap.addAttribute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FF0000"/>
                </a:solidFill>
              </a:rPr>
              <a:t>test</a:t>
            </a:r>
            <a:r>
              <a:rPr lang="en-US" sz="2800" dirty="0"/>
              <a:t>", "JSP Test Page</a:t>
            </a:r>
            <a:r>
              <a:rPr lang="en-US" sz="2800" dirty="0" smtClean="0"/>
              <a:t>");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JSTL code is:</a:t>
            </a:r>
          </a:p>
          <a:p>
            <a:pPr marL="0" indent="0">
              <a:buNone/>
            </a:pPr>
            <a:r>
              <a:rPr lang="en-US" sz="2800" dirty="0"/>
              <a:t>	Variable: </a:t>
            </a:r>
            <a:r>
              <a:rPr lang="en-US" sz="2800" dirty="0">
                <a:solidFill>
                  <a:srgbClr val="FF0000"/>
                </a:solidFill>
              </a:rPr>
              <a:t>${test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Variable declaration:</a:t>
            </a:r>
          </a:p>
          <a:p>
            <a:pPr marL="400050" lvl="1" indent="0">
              <a:buNone/>
            </a:pPr>
            <a:r>
              <a:rPr lang="en-US" dirty="0"/>
              <a:t>&lt;c:set var="count" value="0" scope="page"/&gt;</a:t>
            </a:r>
          </a:p>
          <a:p>
            <a:pPr marL="400050" lvl="1" indent="0">
              <a:buNone/>
            </a:pPr>
            <a:r>
              <a:rPr lang="en-US" dirty="0"/>
              <a:t>&lt;c:set var="</a:t>
            </a:r>
            <a:r>
              <a:rPr lang="en-US" dirty="0" smtClean="0"/>
              <a:t>count" </a:t>
            </a:r>
            <a:r>
              <a:rPr lang="en-US" dirty="0"/>
              <a:t>value="${</a:t>
            </a:r>
            <a:r>
              <a:rPr lang="en-US" dirty="0" smtClean="0"/>
              <a:t>count+1}"/&gt;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</a:t>
            </a:r>
            <a:r>
              <a:rPr lang="en-US" sz="2800" dirty="0" smtClean="0">
                <a:solidFill>
                  <a:srgbClr val="FF0000"/>
                </a:solidFill>
              </a:rPr>
              <a:t>condition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/>
              <a:t>&lt;c:if test=</a:t>
            </a:r>
            <a:r>
              <a:rPr lang="en-US" i="1" dirty="0"/>
              <a:t>"${</a:t>
            </a:r>
            <a:r>
              <a:rPr lang="en-US" i="1" dirty="0" smtClean="0"/>
              <a:t>count </a:t>
            </a:r>
            <a:r>
              <a:rPr lang="en-US" i="1" dirty="0"/>
              <a:t>== 1</a:t>
            </a:r>
            <a:r>
              <a:rPr lang="en-US" i="1" dirty="0" smtClean="0"/>
              <a:t>}"&gt;</a:t>
            </a:r>
          </a:p>
          <a:p>
            <a:pPr marL="40005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...</a:t>
            </a:r>
          </a:p>
          <a:p>
            <a:pPr marL="400050" lvl="1" indent="0">
              <a:buNone/>
            </a:pPr>
            <a:r>
              <a:rPr lang="en-US" dirty="0" smtClean="0"/>
              <a:t>&lt;/c:if&gt;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+mn-cs"/>
              </a:rPr>
              <a:t>Agenda</a:t>
            </a:r>
            <a:endParaRPr lang="en-US" sz="3600" b="1" dirty="0">
              <a:solidFill>
                <a:srgbClr val="7030A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6096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</a:rPr>
              <a:t>STG Platform technologies overview</a:t>
            </a:r>
          </a:p>
          <a:p>
            <a:endParaRPr lang="en-US" sz="2000" b="1" dirty="0" smtClean="0">
              <a:solidFill>
                <a:srgbClr val="000099"/>
              </a:solidFill>
            </a:endParaRPr>
          </a:p>
          <a:p>
            <a:r>
              <a:rPr lang="en-US" sz="2000" b="1" dirty="0">
                <a:solidFill>
                  <a:srgbClr val="000099"/>
                </a:solidFill>
              </a:rPr>
              <a:t>How to use Tortoise SVN &amp; SVN repository</a:t>
            </a:r>
          </a:p>
          <a:p>
            <a:endParaRPr lang="en-US" sz="2000" b="1" dirty="0" smtClean="0">
              <a:solidFill>
                <a:srgbClr val="000099"/>
              </a:solidFill>
            </a:endParaRPr>
          </a:p>
          <a:p>
            <a:r>
              <a:rPr lang="en-US" sz="2000" b="1" dirty="0" smtClean="0">
                <a:solidFill>
                  <a:srgbClr val="000099"/>
                </a:solidFill>
              </a:rPr>
              <a:t>How to use YUI, WRIA, JSP, and JSTL components</a:t>
            </a:r>
          </a:p>
          <a:p>
            <a:endParaRPr lang="en-US" sz="2000" b="1" dirty="0" smtClean="0">
              <a:solidFill>
                <a:srgbClr val="000099"/>
              </a:solidFill>
            </a:endParaRPr>
          </a:p>
          <a:p>
            <a:r>
              <a:rPr lang="en-US" sz="2000" b="1" dirty="0" smtClean="0">
                <a:solidFill>
                  <a:srgbClr val="000099"/>
                </a:solidFill>
              </a:rPr>
              <a:t>YUI-Ajax demo examples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0099"/>
              </a:solidFill>
            </a:endParaRPr>
          </a:p>
          <a:p>
            <a:r>
              <a:rPr lang="en-US" sz="2000" b="1" dirty="0" smtClean="0">
                <a:solidFill>
                  <a:srgbClr val="000099"/>
                </a:solidFill>
              </a:rPr>
              <a:t>Spring-MVC demo examples</a:t>
            </a:r>
          </a:p>
          <a:p>
            <a:endParaRPr lang="en-US" sz="2000" b="1" dirty="0" smtClean="0">
              <a:solidFill>
                <a:srgbClr val="000099"/>
              </a:solidFill>
            </a:endParaRPr>
          </a:p>
          <a:p>
            <a:r>
              <a:rPr lang="en-US" sz="2000" b="1" dirty="0" smtClean="0">
                <a:solidFill>
                  <a:srgbClr val="000099"/>
                </a:solidFill>
              </a:rPr>
              <a:t>Spring-JDBC and </a:t>
            </a:r>
            <a:r>
              <a:rPr lang="en-US" sz="2000" b="1" dirty="0">
                <a:solidFill>
                  <a:srgbClr val="000099"/>
                </a:solidFill>
              </a:rPr>
              <a:t>Hibernate demo </a:t>
            </a:r>
            <a:r>
              <a:rPr lang="en-US" sz="2000" b="1" dirty="0" smtClean="0">
                <a:solidFill>
                  <a:srgbClr val="000099"/>
                </a:solidFill>
              </a:rPr>
              <a:t>examples</a:t>
            </a:r>
          </a:p>
          <a:p>
            <a:endParaRPr lang="en-US" sz="2000" b="1" dirty="0" smtClean="0">
              <a:solidFill>
                <a:srgbClr val="000099"/>
              </a:solidFill>
            </a:endParaRPr>
          </a:p>
          <a:p>
            <a:r>
              <a:rPr lang="en-US" sz="2000" b="1" dirty="0" smtClean="0">
                <a:solidFill>
                  <a:srgbClr val="000099"/>
                </a:solidFill>
              </a:rPr>
              <a:t>Spring Security &amp; Channel Secure demo</a:t>
            </a:r>
          </a:p>
          <a:p>
            <a:endParaRPr lang="en-US" sz="2000" b="1" dirty="0" smtClean="0">
              <a:solidFill>
                <a:srgbClr val="000099"/>
              </a:solidFill>
            </a:endParaRPr>
          </a:p>
          <a:p>
            <a:r>
              <a:rPr lang="en-US" sz="2000" b="1" dirty="0" smtClean="0">
                <a:solidFill>
                  <a:srgbClr val="000099"/>
                </a:solidFill>
              </a:rPr>
              <a:t>APTA application demo</a:t>
            </a:r>
          </a:p>
          <a:p>
            <a:endParaRPr lang="en-US" sz="2000" b="1" dirty="0" smtClean="0">
              <a:solidFill>
                <a:srgbClr val="000099"/>
              </a:solidFill>
            </a:endParaRPr>
          </a:p>
          <a:p>
            <a:r>
              <a:rPr lang="en-US" sz="2000" b="1" dirty="0" smtClean="0">
                <a:solidFill>
                  <a:srgbClr val="000099"/>
                </a:solidFill>
              </a:rPr>
              <a:t>Standards</a:t>
            </a:r>
            <a:r>
              <a:rPr lang="en-US" sz="2000" b="1" dirty="0">
                <a:solidFill>
                  <a:srgbClr val="000099"/>
                </a:solidFill>
              </a:rPr>
              <a:t>, Best Practices</a:t>
            </a:r>
            <a:r>
              <a:rPr lang="en-US" sz="2000" b="1" dirty="0" smtClean="0">
                <a:solidFill>
                  <a:srgbClr val="000099"/>
                </a:solidFill>
              </a:rPr>
              <a:t>, and </a:t>
            </a:r>
            <a:r>
              <a:rPr lang="en-US" sz="2000" b="1" dirty="0">
                <a:solidFill>
                  <a:srgbClr val="000099"/>
                </a:solidFill>
              </a:rPr>
              <a:t>Debugging tools etc</a:t>
            </a:r>
            <a:r>
              <a:rPr lang="en-US" sz="2000" b="1" dirty="0" smtClean="0">
                <a:solidFill>
                  <a:srgbClr val="000099"/>
                </a:solidFill>
              </a:rPr>
              <a:t>.</a:t>
            </a:r>
            <a:endParaRPr lang="en-US" sz="2000" b="1" dirty="0">
              <a:solidFill>
                <a:srgbClr val="000099"/>
              </a:solidFill>
            </a:endParaRPr>
          </a:p>
          <a:p>
            <a:endParaRPr lang="en-US" sz="2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92100"/>
            <a:ext cx="7848600" cy="639763"/>
          </a:xfrm>
        </p:spPr>
        <p:txBody>
          <a:bodyPr>
            <a:noAutofit/>
          </a:bodyPr>
          <a:lstStyle/>
          <a:p>
            <a:r>
              <a:rPr lang="x-none" sz="3600" b="1" smtClean="0">
                <a:solidFill>
                  <a:srgbClr val="7030A0"/>
                </a:solidFill>
                <a:latin typeface="Calibri" pitchFamily="34" charset="0"/>
              </a:rPr>
              <a:t>JSTL </a:t>
            </a:r>
            <a:r>
              <a:rPr lang="x-none" sz="3600" b="1">
                <a:solidFill>
                  <a:srgbClr val="7030A0"/>
                </a:solidFill>
                <a:latin typeface="Calibri" pitchFamily="34" charset="0"/>
              </a:rPr>
              <a:t>Syntax and Fundamentals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dirty="0"/>
              <a:t>The Java code is</a:t>
            </a:r>
            <a:r>
              <a:rPr lang="en-US" sz="7400" dirty="0" smtClean="0"/>
              <a:t>:</a:t>
            </a:r>
          </a:p>
          <a:p>
            <a:pPr marL="0" indent="0">
              <a:buNone/>
            </a:pPr>
            <a:endParaRPr lang="en-US" sz="7400" dirty="0" smtClean="0"/>
          </a:p>
          <a:p>
            <a:pPr marL="0" indent="0">
              <a:buNone/>
            </a:pPr>
            <a:r>
              <a:rPr lang="en-US" sz="7400" dirty="0"/>
              <a:t>	Employee emp = new Employee();</a:t>
            </a:r>
          </a:p>
          <a:p>
            <a:pPr marL="0" indent="0">
              <a:buNone/>
            </a:pPr>
            <a:r>
              <a:rPr lang="en-US" sz="7400" dirty="0"/>
              <a:t>	emp.setAdEntId("jsmith");</a:t>
            </a:r>
          </a:p>
          <a:p>
            <a:pPr marL="0" indent="0">
              <a:buNone/>
            </a:pPr>
            <a:r>
              <a:rPr lang="en-US" sz="7400" dirty="0"/>
              <a:t>	emp.setEmpId(1233);</a:t>
            </a:r>
          </a:p>
          <a:p>
            <a:pPr marL="0" indent="0">
              <a:buNone/>
            </a:pPr>
            <a:r>
              <a:rPr lang="en-US" sz="7400" dirty="0"/>
              <a:t>	emp.setFirstName("John");</a:t>
            </a:r>
          </a:p>
          <a:p>
            <a:pPr marL="0" indent="0">
              <a:buNone/>
            </a:pPr>
            <a:r>
              <a:rPr lang="en-US" sz="7400" dirty="0"/>
              <a:t>	emp.setLastName("Smith");</a:t>
            </a:r>
          </a:p>
          <a:p>
            <a:pPr marL="0" indent="0">
              <a:buNone/>
            </a:pPr>
            <a:r>
              <a:rPr lang="en-US" sz="7400" dirty="0"/>
              <a:t>	emp.setMiddleName("S");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>
                <a:solidFill>
                  <a:srgbClr val="FF0000"/>
                </a:solidFill>
              </a:rPr>
              <a:t>modelMap.addAttribute("employee", emp</a:t>
            </a:r>
            <a:r>
              <a:rPr lang="en-US" sz="74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sz="7400" dirty="0"/>
          </a:p>
          <a:p>
            <a:pPr marL="0" indent="0">
              <a:buNone/>
            </a:pPr>
            <a:r>
              <a:rPr lang="en-US" sz="7400" dirty="0"/>
              <a:t>The JSTL code is</a:t>
            </a:r>
            <a:r>
              <a:rPr lang="en-US" sz="7400" dirty="0" smtClean="0"/>
              <a:t>:</a:t>
            </a:r>
          </a:p>
          <a:p>
            <a:pPr marL="0" indent="0">
              <a:buNone/>
            </a:pPr>
            <a:endParaRPr lang="en-US" sz="7400" dirty="0" smtClean="0"/>
          </a:p>
          <a:p>
            <a:pPr marL="0" indent="0">
              <a:buNone/>
            </a:pPr>
            <a:r>
              <a:rPr lang="en-US" sz="7400" dirty="0"/>
              <a:t>	&lt;tr&gt;</a:t>
            </a:r>
          </a:p>
          <a:p>
            <a:pPr marL="0" indent="0">
              <a:buNone/>
            </a:pPr>
            <a:r>
              <a:rPr lang="en-US" sz="7400" dirty="0"/>
              <a:t>	 </a:t>
            </a:r>
            <a:r>
              <a:rPr lang="en-US" sz="7400" dirty="0" smtClean="0"/>
              <a:t>       &lt;</a:t>
            </a:r>
            <a:r>
              <a:rPr lang="en-US" sz="7400" dirty="0"/>
              <a:t>td&gt;</a:t>
            </a:r>
          </a:p>
          <a:p>
            <a:pPr marL="0" indent="0">
              <a:buNone/>
            </a:pPr>
            <a:r>
              <a:rPr lang="en-US" sz="7400" dirty="0"/>
              <a:t>		</a:t>
            </a:r>
            <a:r>
              <a:rPr lang="en-US" sz="7400" dirty="0" smtClean="0"/>
              <a:t>${</a:t>
            </a:r>
            <a:r>
              <a:rPr lang="en-US" sz="7400" dirty="0"/>
              <a:t>employee.adEntId}  </a:t>
            </a:r>
            <a:r>
              <a:rPr lang="en-US" sz="7400" dirty="0" smtClean="0"/>
              <a:t>- ${</a:t>
            </a:r>
            <a:r>
              <a:rPr lang="en-US" sz="7400" dirty="0"/>
              <a:t>employee.empId</a:t>
            </a:r>
            <a:r>
              <a:rPr lang="en-US" sz="7400" dirty="0" smtClean="0"/>
              <a:t>} </a:t>
            </a:r>
            <a:endParaRPr lang="en-US" sz="7400" dirty="0"/>
          </a:p>
          <a:p>
            <a:pPr marL="0" indent="0">
              <a:buNone/>
            </a:pPr>
            <a:r>
              <a:rPr lang="en-US" sz="7400" dirty="0"/>
              <a:t>		</a:t>
            </a:r>
            <a:r>
              <a:rPr lang="en-US" sz="7400" dirty="0" smtClean="0"/>
              <a:t>${</a:t>
            </a:r>
            <a:r>
              <a:rPr lang="en-US" sz="7400" dirty="0"/>
              <a:t>employee.firstName}  </a:t>
            </a:r>
            <a:r>
              <a:rPr lang="en-US" sz="7400" dirty="0" smtClean="0"/>
              <a:t>- ${</a:t>
            </a:r>
            <a:r>
              <a:rPr lang="en-US" sz="7400" dirty="0"/>
              <a:t>employee.lastName} </a:t>
            </a:r>
          </a:p>
          <a:p>
            <a:pPr marL="0" indent="0">
              <a:buNone/>
            </a:pPr>
            <a:r>
              <a:rPr lang="en-US" sz="7400" dirty="0"/>
              <a:t>		</a:t>
            </a:r>
            <a:r>
              <a:rPr lang="en-US" sz="7400" dirty="0" smtClean="0"/>
              <a:t>${</a:t>
            </a:r>
            <a:r>
              <a:rPr lang="en-US" sz="7400" dirty="0"/>
              <a:t>employee.middleName}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         &lt;/</a:t>
            </a:r>
            <a:r>
              <a:rPr lang="en-US" sz="7400" dirty="0"/>
              <a:t>td&gt;</a:t>
            </a:r>
          </a:p>
          <a:p>
            <a:pPr marL="0" indent="0">
              <a:buNone/>
            </a:pPr>
            <a:r>
              <a:rPr lang="en-US" sz="7400" dirty="0"/>
              <a:t>	&lt;/tr&gt;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92100"/>
            <a:ext cx="8229600" cy="639763"/>
          </a:xfrm>
        </p:spPr>
        <p:txBody>
          <a:bodyPr>
            <a:noAutofit/>
          </a:bodyPr>
          <a:lstStyle/>
          <a:p>
            <a:r>
              <a:rPr lang="x-none" sz="3600" b="1" smtClean="0">
                <a:solidFill>
                  <a:srgbClr val="7030A0"/>
                </a:solidFill>
                <a:latin typeface="Calibri" pitchFamily="34" charset="0"/>
              </a:rPr>
              <a:t>JSTL </a:t>
            </a:r>
            <a:r>
              <a:rPr lang="x-none" sz="3600" b="1">
                <a:solidFill>
                  <a:srgbClr val="7030A0"/>
                </a:solidFill>
                <a:latin typeface="Calibri" pitchFamily="34" charset="0"/>
              </a:rPr>
              <a:t>Syntax and Fundamentals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For Loop - the </a:t>
            </a:r>
            <a:r>
              <a:rPr lang="en-US" sz="8000" dirty="0">
                <a:solidFill>
                  <a:srgbClr val="FF0000"/>
                </a:solidFill>
              </a:rPr>
              <a:t>Java code is:</a:t>
            </a:r>
          </a:p>
          <a:p>
            <a:pPr marL="0" indent="0">
              <a:buNone/>
            </a:pPr>
            <a:endParaRPr lang="en-US" sz="5500" dirty="0" smtClean="0"/>
          </a:p>
          <a:p>
            <a:pPr marL="400050" lvl="1" indent="0">
              <a:buNone/>
            </a:pPr>
            <a:r>
              <a:rPr lang="en-US" sz="7200" dirty="0" smtClean="0"/>
              <a:t>List&lt;Employee</a:t>
            </a:r>
            <a:r>
              <a:rPr lang="en-US" sz="7200" dirty="0"/>
              <a:t>&gt; employeeList = new </a:t>
            </a:r>
            <a:r>
              <a:rPr lang="en-US" sz="7200" dirty="0" err="1"/>
              <a:t>ArrayList</a:t>
            </a:r>
            <a:r>
              <a:rPr lang="en-US" sz="7200" dirty="0"/>
              <a:t>&lt;Employee&gt;();</a:t>
            </a:r>
          </a:p>
          <a:p>
            <a:pPr marL="400050" lvl="1" indent="0">
              <a:buNone/>
            </a:pPr>
            <a:r>
              <a:rPr lang="en-US" sz="7200" dirty="0" smtClean="0"/>
              <a:t>Employee </a:t>
            </a:r>
            <a:r>
              <a:rPr lang="en-US" sz="7200" dirty="0"/>
              <a:t>emp1 = new Employee();</a:t>
            </a:r>
          </a:p>
          <a:p>
            <a:pPr marL="400050" lvl="1" indent="0">
              <a:buNone/>
            </a:pPr>
            <a:r>
              <a:rPr lang="en-US" sz="7200" dirty="0" smtClean="0"/>
              <a:t>emp1.setAdEntId</a:t>
            </a:r>
            <a:r>
              <a:rPr lang="en-US" sz="7200" dirty="0"/>
              <a:t>("jsmith");</a:t>
            </a:r>
          </a:p>
          <a:p>
            <a:pPr marL="400050" lvl="1" indent="0">
              <a:buNone/>
            </a:pPr>
            <a:r>
              <a:rPr lang="en-US" sz="7200" dirty="0" smtClean="0"/>
              <a:t>emp1.setEmpId(1233</a:t>
            </a:r>
            <a:r>
              <a:rPr lang="en-US" sz="7200" dirty="0"/>
              <a:t>);</a:t>
            </a:r>
          </a:p>
          <a:p>
            <a:pPr marL="400050" lvl="1" indent="0">
              <a:buNone/>
            </a:pPr>
            <a:r>
              <a:rPr lang="en-US" sz="7200" dirty="0" smtClean="0"/>
              <a:t>emp1.setFirstName</a:t>
            </a:r>
            <a:r>
              <a:rPr lang="en-US" sz="7200" dirty="0"/>
              <a:t>("John");</a:t>
            </a:r>
          </a:p>
          <a:p>
            <a:pPr marL="400050" lvl="1" indent="0">
              <a:buNone/>
            </a:pPr>
            <a:r>
              <a:rPr lang="en-US" sz="7200" dirty="0" smtClean="0"/>
              <a:t>emp1.setLastName</a:t>
            </a:r>
            <a:r>
              <a:rPr lang="en-US" sz="7200" dirty="0"/>
              <a:t>("Smith");</a:t>
            </a:r>
          </a:p>
          <a:p>
            <a:pPr marL="400050" lvl="1" indent="0">
              <a:buNone/>
            </a:pPr>
            <a:r>
              <a:rPr lang="en-US" sz="7200" dirty="0" smtClean="0"/>
              <a:t>emp1.setMiddleName</a:t>
            </a:r>
            <a:r>
              <a:rPr lang="en-US" sz="7200" dirty="0"/>
              <a:t>("S");</a:t>
            </a:r>
          </a:p>
          <a:p>
            <a:pPr marL="400050" lvl="1" indent="0">
              <a:buNone/>
            </a:pPr>
            <a:r>
              <a:rPr lang="en-US" sz="7200" dirty="0"/>
              <a:t>	</a:t>
            </a:r>
          </a:p>
          <a:p>
            <a:pPr marL="400050" lvl="1" indent="0">
              <a:buNone/>
            </a:pPr>
            <a:r>
              <a:rPr lang="en-US" sz="7200" dirty="0" smtClean="0"/>
              <a:t>Employee </a:t>
            </a:r>
            <a:r>
              <a:rPr lang="en-US" sz="7200" dirty="0"/>
              <a:t>emp2 = new Employee();</a:t>
            </a:r>
          </a:p>
          <a:p>
            <a:pPr marL="400050" lvl="1" indent="0">
              <a:buNone/>
            </a:pPr>
            <a:r>
              <a:rPr lang="en-US" sz="7200" dirty="0" smtClean="0"/>
              <a:t>emp2.setAdEntId</a:t>
            </a:r>
            <a:r>
              <a:rPr lang="en-US" sz="7200" dirty="0"/>
              <a:t>("</a:t>
            </a:r>
            <a:r>
              <a:rPr lang="en-US" sz="7200" dirty="0" err="1"/>
              <a:t>jsims</a:t>
            </a:r>
            <a:r>
              <a:rPr lang="en-US" sz="7200" dirty="0"/>
              <a:t>");</a:t>
            </a:r>
          </a:p>
          <a:p>
            <a:pPr marL="400050" lvl="1" indent="0">
              <a:buNone/>
            </a:pPr>
            <a:r>
              <a:rPr lang="en-US" sz="7200" dirty="0" smtClean="0"/>
              <a:t>emp2.setEmpId(9999</a:t>
            </a:r>
            <a:r>
              <a:rPr lang="en-US" sz="7200" dirty="0"/>
              <a:t>);</a:t>
            </a:r>
          </a:p>
          <a:p>
            <a:pPr marL="400050" lvl="1" indent="0">
              <a:buNone/>
            </a:pPr>
            <a:r>
              <a:rPr lang="en-US" sz="7200" dirty="0" smtClean="0"/>
              <a:t>emp2.setFirstName</a:t>
            </a:r>
            <a:r>
              <a:rPr lang="en-US" sz="7200" dirty="0"/>
              <a:t>("John");</a:t>
            </a:r>
          </a:p>
          <a:p>
            <a:pPr marL="400050" lvl="1" indent="0">
              <a:buNone/>
            </a:pPr>
            <a:r>
              <a:rPr lang="en-US" sz="7200" dirty="0" smtClean="0"/>
              <a:t>emp2.setLastName</a:t>
            </a:r>
            <a:r>
              <a:rPr lang="en-US" sz="7200" dirty="0"/>
              <a:t>("Sims");</a:t>
            </a:r>
          </a:p>
          <a:p>
            <a:pPr marL="400050" lvl="1" indent="0">
              <a:buNone/>
            </a:pPr>
            <a:r>
              <a:rPr lang="en-US" sz="7200" dirty="0" smtClean="0"/>
              <a:t>emp2.setMiddleName</a:t>
            </a:r>
            <a:r>
              <a:rPr lang="en-US" sz="7200" dirty="0"/>
              <a:t>("S");</a:t>
            </a:r>
          </a:p>
          <a:p>
            <a:pPr marL="400050" lvl="1" indent="0">
              <a:buNone/>
            </a:pPr>
            <a:r>
              <a:rPr lang="en-US" sz="7200" dirty="0"/>
              <a:t> </a:t>
            </a:r>
          </a:p>
          <a:p>
            <a:pPr marL="400050" lvl="1" indent="0">
              <a:buNone/>
            </a:pPr>
            <a:r>
              <a:rPr lang="en-US" sz="7200" dirty="0" err="1" smtClean="0"/>
              <a:t>employeeList.add</a:t>
            </a:r>
            <a:r>
              <a:rPr lang="en-US" sz="7200" dirty="0" smtClean="0"/>
              <a:t>(emp1</a:t>
            </a:r>
            <a:r>
              <a:rPr lang="en-US" sz="7200" dirty="0"/>
              <a:t>);</a:t>
            </a:r>
          </a:p>
          <a:p>
            <a:pPr marL="400050" lvl="1" indent="0">
              <a:buNone/>
            </a:pPr>
            <a:r>
              <a:rPr lang="en-US" sz="7200" dirty="0" err="1" smtClean="0"/>
              <a:t>employeeList.add</a:t>
            </a:r>
            <a:r>
              <a:rPr lang="en-US" sz="7200" dirty="0" smtClean="0"/>
              <a:t>(emp2</a:t>
            </a:r>
            <a:r>
              <a:rPr lang="en-US" sz="7200" dirty="0"/>
              <a:t>);</a:t>
            </a:r>
          </a:p>
          <a:p>
            <a:pPr marL="400050" lvl="1" indent="0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modelMap.addAttribute</a:t>
            </a:r>
            <a:r>
              <a:rPr lang="en-US" sz="7200" dirty="0">
                <a:solidFill>
                  <a:srgbClr val="FF0000"/>
                </a:solidFill>
              </a:rPr>
              <a:t>("employeeList", employeeList);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92100"/>
            <a:ext cx="8001000" cy="639763"/>
          </a:xfrm>
        </p:spPr>
        <p:txBody>
          <a:bodyPr>
            <a:noAutofit/>
          </a:bodyPr>
          <a:lstStyle/>
          <a:p>
            <a:r>
              <a:rPr lang="x-none" sz="3600" b="1" smtClean="0">
                <a:solidFill>
                  <a:srgbClr val="7030A0"/>
                </a:solidFill>
                <a:latin typeface="Calibri" pitchFamily="34" charset="0"/>
              </a:rPr>
              <a:t>JSTL </a:t>
            </a:r>
            <a:r>
              <a:rPr lang="x-none" sz="3600" b="1">
                <a:solidFill>
                  <a:srgbClr val="7030A0"/>
                </a:solidFill>
                <a:latin typeface="Calibri" pitchFamily="34" charset="0"/>
              </a:rPr>
              <a:t>Syntax and Fundamentals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JSTL code is:</a:t>
            </a:r>
          </a:p>
          <a:p>
            <a:pPr marL="0" indent="0">
              <a:buNone/>
            </a:pPr>
            <a:endParaRPr lang="en-US" sz="2200" dirty="0"/>
          </a:p>
          <a:p>
            <a:pPr marL="400050" lvl="1" indent="0">
              <a:buNone/>
            </a:pPr>
            <a:r>
              <a:rPr lang="en-US" sz="2200" dirty="0" smtClean="0"/>
              <a:t>&lt;</a:t>
            </a:r>
            <a:r>
              <a:rPr lang="en-US" sz="2200" dirty="0"/>
              <a:t>c:forEach var="employee" items="${</a:t>
            </a:r>
            <a:r>
              <a:rPr lang="en-US" sz="2200" dirty="0">
                <a:solidFill>
                  <a:srgbClr val="FF0000"/>
                </a:solidFill>
              </a:rPr>
              <a:t>employeeList</a:t>
            </a:r>
            <a:r>
              <a:rPr lang="en-US" sz="2200" dirty="0"/>
              <a:t>}"&gt;</a:t>
            </a:r>
          </a:p>
          <a:p>
            <a:pPr marL="40005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&lt;</a:t>
            </a:r>
            <a:r>
              <a:rPr lang="en-US" sz="2200" dirty="0"/>
              <a:t>tr&gt;</a:t>
            </a:r>
          </a:p>
          <a:p>
            <a:pPr marL="40005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 &lt;</a:t>
            </a:r>
            <a:r>
              <a:rPr lang="en-US" sz="2200" dirty="0"/>
              <a:t>td&gt;</a:t>
            </a:r>
          </a:p>
          <a:p>
            <a:pPr marL="400050" lvl="1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   ${</a:t>
            </a:r>
            <a:r>
              <a:rPr lang="en-US" sz="2200" dirty="0"/>
              <a:t>employee.adEntId}  - ${employee.empId} </a:t>
            </a:r>
            <a:r>
              <a:rPr lang="en-US" sz="2200" dirty="0" smtClean="0"/>
              <a:t>- 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   ${</a:t>
            </a:r>
            <a:r>
              <a:rPr lang="en-US" sz="2200" dirty="0"/>
              <a:t>employee.firstName} - ${employee.lastName} </a:t>
            </a:r>
            <a:r>
              <a:rPr lang="en-US" sz="2200" dirty="0" smtClean="0"/>
              <a:t>- 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   ${</a:t>
            </a:r>
            <a:r>
              <a:rPr lang="en-US" sz="2200" dirty="0"/>
              <a:t>employee.middleName}</a:t>
            </a:r>
          </a:p>
          <a:p>
            <a:pPr marL="40005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  &lt;/</a:t>
            </a:r>
            <a:r>
              <a:rPr lang="en-US" sz="2200" dirty="0"/>
              <a:t>td&gt;</a:t>
            </a:r>
          </a:p>
          <a:p>
            <a:pPr marL="40005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&lt;/</a:t>
            </a:r>
            <a:r>
              <a:rPr lang="en-US" sz="2200" dirty="0"/>
              <a:t>tr&gt;</a:t>
            </a:r>
          </a:p>
          <a:p>
            <a:pPr marL="400050" lvl="1" indent="0">
              <a:buNone/>
            </a:pPr>
            <a:r>
              <a:rPr lang="en-US" sz="2200" dirty="0" smtClean="0"/>
              <a:t>&lt;/</a:t>
            </a:r>
            <a:r>
              <a:rPr lang="en-US" sz="2200" dirty="0"/>
              <a:t>c:forEach&gt;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92100"/>
            <a:ext cx="7848600" cy="639763"/>
          </a:xfrm>
        </p:spPr>
        <p:txBody>
          <a:bodyPr>
            <a:noAutofit/>
          </a:bodyPr>
          <a:lstStyle/>
          <a:p>
            <a:r>
              <a:rPr lang="x-none" sz="3600" b="1" smtClean="0">
                <a:solidFill>
                  <a:srgbClr val="7030A0"/>
                </a:solidFill>
                <a:latin typeface="Calibri" pitchFamily="34" charset="0"/>
              </a:rPr>
              <a:t>JSTL </a:t>
            </a:r>
            <a:r>
              <a:rPr lang="x-none" sz="3600" b="1">
                <a:solidFill>
                  <a:srgbClr val="7030A0"/>
                </a:solidFill>
                <a:latin typeface="Calibri" pitchFamily="34" charset="0"/>
              </a:rPr>
              <a:t>Syntax and Fundamentals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Nested For Loops - the </a:t>
            </a:r>
            <a:r>
              <a:rPr lang="en-US" sz="2000" dirty="0">
                <a:solidFill>
                  <a:srgbClr val="FF0000"/>
                </a:solidFill>
              </a:rPr>
              <a:t>Java code is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Map&lt;String</a:t>
            </a:r>
            <a:r>
              <a:rPr lang="en-US" sz="2000" dirty="0"/>
              <a:t>, List&lt;Employee&gt;&gt; mapList </a:t>
            </a:r>
            <a:r>
              <a:rPr lang="en-US" sz="2000" dirty="0" smtClean="0"/>
              <a:t>= new HashMap&lt;</a:t>
            </a:r>
            <a:r>
              <a:rPr lang="en-US" sz="2000" dirty="0" err="1" smtClean="0"/>
              <a:t>String,List</a:t>
            </a:r>
            <a:r>
              <a:rPr lang="en-US" sz="2000" dirty="0" smtClean="0"/>
              <a:t>&lt;Employee</a:t>
            </a:r>
            <a:r>
              <a:rPr lang="en-US" sz="2000" dirty="0"/>
              <a:t>&gt;&gt;();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mapList.put</a:t>
            </a:r>
            <a:r>
              <a:rPr lang="en-US" sz="2000" dirty="0"/>
              <a:t>("employeeMapList", employeeList);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modelMap.addAttribute</a:t>
            </a:r>
            <a:r>
              <a:rPr lang="en-US" sz="2000" dirty="0">
                <a:solidFill>
                  <a:srgbClr val="FF0000"/>
                </a:solidFill>
              </a:rPr>
              <a:t>("employeeMapList", mapList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JSTL code is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&lt;</a:t>
            </a:r>
            <a:r>
              <a:rPr lang="en-US" sz="2000" dirty="0"/>
              <a:t>c:forEach var="mapList" items="${</a:t>
            </a:r>
            <a:r>
              <a:rPr lang="en-US" sz="2000" dirty="0">
                <a:solidFill>
                  <a:srgbClr val="FF0000"/>
                </a:solidFill>
              </a:rPr>
              <a:t>employeeMapList</a:t>
            </a:r>
            <a:r>
              <a:rPr lang="en-US" sz="2000" dirty="0"/>
              <a:t>}"&gt;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&lt;c:forEach </a:t>
            </a:r>
            <a:r>
              <a:rPr lang="en-US" sz="2000" dirty="0"/>
              <a:t>var="emp" items="${mapList.value}"&gt;</a:t>
            </a:r>
          </a:p>
          <a:p>
            <a:pPr marL="0" indent="0">
              <a:buNone/>
            </a:pPr>
            <a:r>
              <a:rPr lang="en-US" sz="2000" dirty="0"/>
              <a:t>		 &lt;tr&gt;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     &lt;</a:t>
            </a:r>
            <a:r>
              <a:rPr lang="en-US" sz="2000" dirty="0"/>
              <a:t>td&gt;</a:t>
            </a:r>
          </a:p>
          <a:p>
            <a:pPr marL="0" indent="0">
              <a:buNone/>
            </a:pPr>
            <a:r>
              <a:rPr lang="en-US" sz="2000" dirty="0"/>
              <a:t>			${</a:t>
            </a:r>
            <a:r>
              <a:rPr lang="en-US" sz="2000" dirty="0" err="1"/>
              <a:t>emp.adEntId</a:t>
            </a:r>
            <a:r>
              <a:rPr lang="en-US" sz="2000" dirty="0"/>
              <a:t>} - ${</a:t>
            </a:r>
            <a:r>
              <a:rPr lang="en-US" sz="2000" dirty="0" err="1"/>
              <a:t>emp.empId</a:t>
            </a:r>
            <a:r>
              <a:rPr lang="en-US" sz="2000" dirty="0"/>
              <a:t>} - ${</a:t>
            </a:r>
            <a:r>
              <a:rPr lang="en-US" sz="2000" dirty="0" err="1"/>
              <a:t>emp.firstName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			- ${</a:t>
            </a:r>
            <a:r>
              <a:rPr lang="en-US" sz="2000" dirty="0" err="1"/>
              <a:t>emp.lastName</a:t>
            </a:r>
            <a:r>
              <a:rPr lang="en-US" sz="2000" dirty="0"/>
              <a:t>} - ${</a:t>
            </a:r>
            <a:r>
              <a:rPr lang="en-US" sz="2000" dirty="0" err="1"/>
              <a:t>emp.middleName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         &lt;/</a:t>
            </a:r>
            <a:r>
              <a:rPr lang="en-US" sz="2000" dirty="0"/>
              <a:t>td&gt;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  &lt;/</a:t>
            </a:r>
            <a:r>
              <a:rPr lang="en-US" sz="2000" dirty="0"/>
              <a:t>tr&gt;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&lt;/</a:t>
            </a:r>
            <a:r>
              <a:rPr lang="en-US" sz="2000" dirty="0"/>
              <a:t>c:forEach&gt;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&lt;/</a:t>
            </a:r>
            <a:r>
              <a:rPr lang="en-US" sz="2000" dirty="0"/>
              <a:t>c:forEach&gt;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86600" cy="63976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JSP and </a:t>
            </a:r>
            <a:r>
              <a:rPr lang="x-none" sz="3600" b="1" smtClean="0">
                <a:solidFill>
                  <a:srgbClr val="7030A0"/>
                </a:solidFill>
                <a:latin typeface="Calibri" pitchFamily="34" charset="0"/>
              </a:rPr>
              <a:t>JSTL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Examples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6" name="Picture 5" descr="Thinking-Lady-1-SM-312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152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14400" y="3352800"/>
            <a:ext cx="3657600" cy="990600"/>
          </a:xfrm>
          <a:prstGeom prst="cloudCallout">
            <a:avLst>
              <a:gd name="adj1" fmla="val 80481"/>
              <a:gd name="adj2" fmla="val -141699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JSP and JSTL Demo Examples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87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343400" y="2590800"/>
            <a:ext cx="3429000" cy="1714500"/>
          </a:xfrm>
        </p:spPr>
        <p:txBody>
          <a:bodyPr>
            <a:normAutofit/>
          </a:bodyPr>
          <a:lstStyle/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JSP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JSTL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</p:txBody>
      </p:sp>
      <p:pic>
        <p:nvPicPr>
          <p:cNvPr id="22531" name="Picture 2" descr="http://bodyacnespray.com/information/wp-content/uploads/2010/06/questions-and-answ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3352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457200"/>
            <a:ext cx="7010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rgbClr val="C00000"/>
                </a:solidFill>
              </a:rPr>
              <a:t>Take a little Breath …</a:t>
            </a:r>
          </a:p>
        </p:txBody>
      </p:sp>
    </p:spTree>
    <p:extLst>
      <p:ext uri="{BB962C8B-B14F-4D97-AF65-F5344CB8AC3E}">
        <p14:creationId xmlns:p14="http://schemas.microsoft.com/office/powerpoint/2010/main" val="38028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View Layer Technologies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YUI, WRIA, and Java Script</a:t>
            </a:r>
          </a:p>
        </p:txBody>
      </p:sp>
    </p:spTree>
    <p:extLst>
      <p:ext uri="{BB962C8B-B14F-4D97-AF65-F5344CB8AC3E}">
        <p14:creationId xmlns:p14="http://schemas.microsoft.com/office/powerpoint/2010/main" val="9093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/>
          <p:cNvSpPr>
            <a:spLocks noChangeArrowheads="1"/>
          </p:cNvSpPr>
          <p:nvPr/>
        </p:nvSpPr>
        <p:spPr bwMode="auto">
          <a:xfrm>
            <a:off x="381000" y="4267200"/>
            <a:ext cx="3124200" cy="990600"/>
          </a:xfrm>
          <a:prstGeom prst="cloudCallout">
            <a:avLst>
              <a:gd name="adj1" fmla="val 82569"/>
              <a:gd name="adj2" fmla="val -126102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WRIA</a:t>
            </a:r>
            <a:endParaRPr lang="en-US" sz="2400" b="1" dirty="0">
              <a:latin typeface="Times New Roman" pitchFamily="18" charset="0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3657600" y="2590800"/>
          <a:ext cx="1674813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7"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1674813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5486400" y="1752600"/>
            <a:ext cx="3124200" cy="838200"/>
          </a:xfrm>
          <a:prstGeom prst="cloudCallout">
            <a:avLst>
              <a:gd name="adj1" fmla="val -69361"/>
              <a:gd name="adj2" fmla="val 118005"/>
            </a:avLst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YUI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3317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Introduction to YUI &amp; WRIA</a:t>
            </a:r>
          </a:p>
        </p:txBody>
      </p:sp>
    </p:spTree>
    <p:extLst>
      <p:ext uri="{BB962C8B-B14F-4D97-AF65-F5344CB8AC3E}">
        <p14:creationId xmlns:p14="http://schemas.microsoft.com/office/powerpoint/2010/main" val="14483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724400" y="1676400"/>
            <a:ext cx="4191000" cy="762000"/>
          </a:xfrm>
          <a:prstGeom prst="cloudCallout">
            <a:avLst>
              <a:gd name="adj1" fmla="val -57484"/>
              <a:gd name="adj2" fmla="val 18730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Calendar control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flipH="1">
            <a:off x="228600" y="4648200"/>
            <a:ext cx="3581400" cy="685800"/>
          </a:xfrm>
          <a:prstGeom prst="cloudCallout">
            <a:avLst>
              <a:gd name="adj1" fmla="val -58089"/>
              <a:gd name="adj2" fmla="val -9233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Nested Tables </a:t>
            </a:r>
            <a:endParaRPr lang="en-US" sz="2400" dirty="0">
              <a:ln>
                <a:solidFill>
                  <a:srgbClr val="FF0000"/>
                </a:solidFill>
              </a:ln>
              <a:latin typeface="Verdana" pitchFamily="34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 flipH="1">
            <a:off x="4953000" y="4648200"/>
            <a:ext cx="3962400" cy="685800"/>
          </a:xfrm>
          <a:prstGeom prst="cloudCallout">
            <a:avLst>
              <a:gd name="adj1" fmla="val 73782"/>
              <a:gd name="adj2" fmla="val -180847"/>
            </a:avLst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Scrollable table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flipH="1">
            <a:off x="304800" y="1676400"/>
            <a:ext cx="3810000" cy="1036086"/>
          </a:xfrm>
          <a:prstGeom prst="cloudCallout">
            <a:avLst>
              <a:gd name="adj1" fmla="val -50658"/>
              <a:gd name="adj2" fmla="val 152865"/>
            </a:avLst>
          </a:prstGeom>
          <a:solidFill>
            <a:srgbClr val="FFC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UI Controls</a:t>
            </a:r>
          </a:p>
          <a:p>
            <a:pPr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  (HTML)</a:t>
            </a:r>
            <a:endParaRPr lang="en-US" sz="2400" dirty="0">
              <a:latin typeface="Verdana" pitchFamily="34" charset="0"/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 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993298"/>
              </p:ext>
            </p:extLst>
          </p:nvPr>
        </p:nvGraphicFramePr>
        <p:xfrm>
          <a:off x="3505200" y="28194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9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9"/>
          <p:cNvSpPr>
            <a:spLocks noChangeArrowheads="1"/>
          </p:cNvSpPr>
          <p:nvPr/>
        </p:nvSpPr>
        <p:spPr bwMode="auto">
          <a:xfrm flipH="1">
            <a:off x="227526" y="3276600"/>
            <a:ext cx="3505200" cy="762000"/>
          </a:xfrm>
          <a:prstGeom prst="cloudCallout">
            <a:avLst>
              <a:gd name="adj1" fmla="val -64911"/>
              <a:gd name="adj2" fmla="val 49803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Tab Control</a:t>
            </a:r>
            <a:endParaRPr lang="en-US" sz="2400" dirty="0">
              <a:ln>
                <a:solidFill>
                  <a:srgbClr val="FF0000"/>
                </a:solidFill>
              </a:ln>
              <a:latin typeface="Verdana" pitchFamily="34" charset="0"/>
            </a:endParaRPr>
          </a:p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H="1">
            <a:off x="5638800" y="3276600"/>
            <a:ext cx="3048000" cy="685800"/>
          </a:xfrm>
          <a:prstGeom prst="cloudCallout">
            <a:avLst>
              <a:gd name="adj1" fmla="val 87140"/>
              <a:gd name="adj2" fmla="val 17292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 eaLnBrk="0" hangingPunct="0">
              <a:lnSpc>
                <a:spcPct val="70000"/>
              </a:lnSpc>
              <a:defRPr/>
            </a:pPr>
            <a:r>
              <a:rPr lang="en-US" sz="2400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</a:rPr>
              <a:t>  </a:t>
            </a:r>
            <a:r>
              <a:rPr lang="en-US" sz="2400" dirty="0" err="1" smtClean="0">
                <a:ln>
                  <a:solidFill>
                    <a:srgbClr val="FF0000"/>
                  </a:solidFill>
                </a:ln>
              </a:rPr>
              <a:t>Datatable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 eaLnBrk="0" hangingPunct="0"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533400" y="152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Introduction to YUI &amp;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WRIA Widgets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flipH="1">
            <a:off x="2362200" y="838200"/>
            <a:ext cx="3962400" cy="609600"/>
          </a:xfrm>
          <a:prstGeom prst="cloudCallout">
            <a:avLst>
              <a:gd name="adj1" fmla="val 242"/>
              <a:gd name="adj2" fmla="val 335774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Overlay Control</a:t>
            </a:r>
            <a:endParaRPr lang="en-US" sz="2400" dirty="0">
              <a:ln>
                <a:solidFill>
                  <a:srgbClr val="FF0000"/>
                </a:solidFill>
              </a:ln>
              <a:latin typeface="Verdana" pitchFamily="34" charset="0"/>
            </a:endParaRPr>
          </a:p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flipH="1">
            <a:off x="2286000" y="5867400"/>
            <a:ext cx="4724400" cy="685800"/>
          </a:xfrm>
          <a:prstGeom prst="cloudCallout">
            <a:avLst>
              <a:gd name="adj1" fmla="val 4088"/>
              <a:gd name="adj2" fmla="val -253115"/>
            </a:avLst>
          </a:prstGeom>
          <a:solidFill>
            <a:schemeClr val="accent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Pagination Control</a:t>
            </a:r>
            <a:endParaRPr lang="en-US" sz="2400" dirty="0">
              <a:ln>
                <a:solidFill>
                  <a:srgbClr val="FF0000"/>
                </a:solidFill>
              </a:ln>
              <a:latin typeface="Verdana" pitchFamily="34" charset="0"/>
            </a:endParaRPr>
          </a:p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343400" y="1600200"/>
            <a:ext cx="3505200" cy="838200"/>
          </a:xfrm>
          <a:prstGeom prst="cloudCallout">
            <a:avLst>
              <a:gd name="adj1" fmla="val -107063"/>
              <a:gd name="adj2" fmla="val 13597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 UI Controls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0431"/>
              </p:ext>
            </p:extLst>
          </p:nvPr>
        </p:nvGraphicFramePr>
        <p:xfrm>
          <a:off x="1143000" y="25908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0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8382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UI Controls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0" y="3330476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Controls:</a:t>
            </a:r>
          </a:p>
          <a:p>
            <a:r>
              <a:rPr lang="en-US" b="1" dirty="0" smtClean="0"/>
              <a:t>=================</a:t>
            </a:r>
          </a:p>
          <a:p>
            <a:r>
              <a:rPr lang="en-US" b="1" dirty="0" smtClean="0"/>
              <a:t>- Button Control</a:t>
            </a:r>
          </a:p>
          <a:p>
            <a:r>
              <a:rPr lang="en-US" b="1" dirty="0" smtClean="0"/>
              <a:t>- Text Field</a:t>
            </a:r>
          </a:p>
          <a:p>
            <a:r>
              <a:rPr lang="en-US" b="1" dirty="0" smtClean="0"/>
              <a:t>- Text Area</a:t>
            </a:r>
          </a:p>
          <a:p>
            <a:r>
              <a:rPr lang="en-US" b="1" dirty="0" smtClean="0"/>
              <a:t>- Checkbox</a:t>
            </a:r>
          </a:p>
          <a:p>
            <a:r>
              <a:rPr lang="en-US" b="1" dirty="0" smtClean="0"/>
              <a:t>- List box</a:t>
            </a:r>
          </a:p>
          <a:p>
            <a:r>
              <a:rPr lang="en-US" b="1" dirty="0" smtClean="0"/>
              <a:t>- Radio Button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0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743200"/>
            <a:ext cx="6324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Tools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577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041953"/>
              </p:ext>
            </p:extLst>
          </p:nvPr>
        </p:nvGraphicFramePr>
        <p:xfrm>
          <a:off x="1143000" y="27432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3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8382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Calendar Controls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357247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YUI Calendar Controls Demo</a:t>
            </a:r>
          </a:p>
          <a:p>
            <a:r>
              <a:rPr lang="en-US" b="1" dirty="0" smtClean="0"/>
              <a:t>===========================</a:t>
            </a:r>
          </a:p>
          <a:p>
            <a:r>
              <a:rPr lang="en-US" b="1" dirty="0" smtClean="0"/>
              <a:t>- How to use YUI Calendar control</a:t>
            </a:r>
            <a:endParaRPr lang="en-US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33800" y="1752600"/>
            <a:ext cx="4191000" cy="883686"/>
          </a:xfrm>
          <a:prstGeom prst="cloudCallout">
            <a:avLst>
              <a:gd name="adj1" fmla="val -85969"/>
              <a:gd name="adj2" fmla="val 13939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Calendar control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5980" y="5193268"/>
            <a:ext cx="286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WF.widget.Calendar</a:t>
            </a:r>
            <a:r>
              <a:rPr lang="en-US" b="1" dirty="0" smtClean="0">
                <a:solidFill>
                  <a:srgbClr val="FF0000"/>
                </a:solidFill>
              </a:rPr>
              <a:t>(…)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862304"/>
              </p:ext>
            </p:extLst>
          </p:nvPr>
        </p:nvGraphicFramePr>
        <p:xfrm>
          <a:off x="1143000" y="27432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8382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YUI Tab Controls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35724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YUI Tab Controls Demo</a:t>
            </a:r>
          </a:p>
          <a:p>
            <a:r>
              <a:rPr lang="en-US" b="1" dirty="0" smtClean="0"/>
              <a:t>========================</a:t>
            </a:r>
          </a:p>
          <a:p>
            <a:r>
              <a:rPr lang="en-US" b="1" dirty="0" smtClean="0"/>
              <a:t>How to use YUI tab control</a:t>
            </a:r>
            <a:endParaRPr lang="en-US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33800" y="1752600"/>
            <a:ext cx="3657600" cy="838200"/>
          </a:xfrm>
          <a:prstGeom prst="cloudCallout">
            <a:avLst>
              <a:gd name="adj1" fmla="val -85969"/>
              <a:gd name="adj2" fmla="val 13939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 Tab control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8195" y="5029200"/>
            <a:ext cx="322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YAHOO.widget.TabView</a:t>
            </a:r>
            <a:r>
              <a:rPr lang="en-US" b="1" dirty="0" smtClean="0">
                <a:solidFill>
                  <a:srgbClr val="FF0000"/>
                </a:solidFill>
              </a:rPr>
              <a:t>(...)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25457"/>
              </p:ext>
            </p:extLst>
          </p:nvPr>
        </p:nvGraphicFramePr>
        <p:xfrm>
          <a:off x="1143000" y="27432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8382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Overlay Controls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357247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YUI Overlay Controls Demo</a:t>
            </a:r>
          </a:p>
          <a:p>
            <a:r>
              <a:rPr lang="en-US" b="1" dirty="0" smtClean="0"/>
              <a:t>===========================</a:t>
            </a:r>
          </a:p>
          <a:p>
            <a:r>
              <a:rPr lang="en-US" b="1" dirty="0" smtClean="0"/>
              <a:t>How to use YUI overlay control</a:t>
            </a:r>
            <a:endParaRPr lang="en-US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33800" y="1752600"/>
            <a:ext cx="4191000" cy="883686"/>
          </a:xfrm>
          <a:prstGeom prst="cloudCallout">
            <a:avLst>
              <a:gd name="adj1" fmla="val -85969"/>
              <a:gd name="adj2" fmla="val 13939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Overlay control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02708" y="5105400"/>
            <a:ext cx="31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sp.common.panel.getPanel</a:t>
            </a:r>
            <a:r>
              <a:rPr lang="en-US" b="1" dirty="0" smtClean="0">
                <a:solidFill>
                  <a:srgbClr val="FF0000"/>
                </a:solidFill>
              </a:rPr>
              <a:t>(...)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36041"/>
              </p:ext>
            </p:extLst>
          </p:nvPr>
        </p:nvGraphicFramePr>
        <p:xfrm>
          <a:off x="1143000" y="27432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7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8382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YUI Data Table Control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357247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YUI Data Table Controls Demo</a:t>
            </a:r>
          </a:p>
          <a:p>
            <a:r>
              <a:rPr lang="en-US" b="1" dirty="0" smtClean="0"/>
              <a:t>============================</a:t>
            </a:r>
          </a:p>
          <a:p>
            <a:r>
              <a:rPr lang="en-US" b="1" dirty="0" smtClean="0"/>
              <a:t>How to use YUI data table control</a:t>
            </a:r>
            <a:endParaRPr lang="en-US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33800" y="1752600"/>
            <a:ext cx="4800600" cy="883686"/>
          </a:xfrm>
          <a:prstGeom prst="cloudCallout">
            <a:avLst>
              <a:gd name="adj1" fmla="val -85969"/>
              <a:gd name="adj2" fmla="val 13939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Data table control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4554" y="5117068"/>
            <a:ext cx="3387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YAHOO.widget.DataTable</a:t>
            </a:r>
            <a:r>
              <a:rPr lang="en-US" b="1" dirty="0" smtClean="0">
                <a:solidFill>
                  <a:srgbClr val="FF0000"/>
                </a:solidFill>
              </a:rPr>
              <a:t>(...)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52860"/>
              </p:ext>
            </p:extLst>
          </p:nvPr>
        </p:nvGraphicFramePr>
        <p:xfrm>
          <a:off x="457200" y="2738735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2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38735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838200" y="5334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YUI Scrollable Data Table Control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372487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WRIA Data Table Controls Demo</a:t>
            </a:r>
          </a:p>
          <a:p>
            <a:r>
              <a:rPr lang="en-US" b="1" dirty="0" smtClean="0"/>
              <a:t>================================</a:t>
            </a:r>
          </a:p>
          <a:p>
            <a:r>
              <a:rPr lang="en-US" b="1" dirty="0" smtClean="0"/>
              <a:t>How to use YUI scrollable data table control</a:t>
            </a:r>
            <a:endParaRPr lang="en-US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57400" y="1676400"/>
            <a:ext cx="6934200" cy="838200"/>
          </a:xfrm>
          <a:prstGeom prst="cloudCallout">
            <a:avLst>
              <a:gd name="adj1" fmla="val -58390"/>
              <a:gd name="adj2" fmla="val 175193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Scrollable data table control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5040868"/>
            <a:ext cx="419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YAHOO.widget.ScrollingDataTable</a:t>
            </a:r>
            <a:r>
              <a:rPr lang="en-US" b="1" dirty="0" smtClean="0">
                <a:solidFill>
                  <a:srgbClr val="FF0000"/>
                </a:solidFill>
              </a:rPr>
              <a:t>(...)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32455"/>
              </p:ext>
            </p:extLst>
          </p:nvPr>
        </p:nvGraphicFramePr>
        <p:xfrm>
          <a:off x="457200" y="2738735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0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38735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838200" y="5334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WRIA Nested Data Table Control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372487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WRIA Data Table Controls Demo</a:t>
            </a:r>
          </a:p>
          <a:p>
            <a:r>
              <a:rPr lang="en-US" b="1" dirty="0" smtClean="0"/>
              <a:t>=============================</a:t>
            </a:r>
          </a:p>
          <a:p>
            <a:r>
              <a:rPr lang="en-US" b="1" dirty="0" smtClean="0"/>
              <a:t>How to use WRIA nested data table control</a:t>
            </a:r>
            <a:endParaRPr lang="en-US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38400" y="1752600"/>
            <a:ext cx="6553200" cy="838200"/>
          </a:xfrm>
          <a:prstGeom prst="cloudCallout">
            <a:avLst>
              <a:gd name="adj1" fmla="val -61809"/>
              <a:gd name="adj2" fmla="val 14590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Nested Data table control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1369" y="5117068"/>
            <a:ext cx="304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rgbClr val="FF0000"/>
                </a:solidFill>
              </a:rPr>
              <a:t>WF.widget.DataTable</a:t>
            </a:r>
            <a:r>
              <a:rPr lang="en-US" b="1" dirty="0" smtClean="0">
                <a:solidFill>
                  <a:srgbClr val="FF0000"/>
                </a:solidFill>
              </a:rPr>
              <a:t>(...)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121"/>
              </p:ext>
            </p:extLst>
          </p:nvPr>
        </p:nvGraphicFramePr>
        <p:xfrm>
          <a:off x="685800" y="28956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838200" y="5334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WRIA Pagination Widget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38010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YUI </a:t>
            </a:r>
            <a:r>
              <a:rPr lang="en-US" b="1" dirty="0"/>
              <a:t>P</a:t>
            </a:r>
            <a:r>
              <a:rPr lang="en-US" b="1" dirty="0" smtClean="0"/>
              <a:t>agination Widget Demo</a:t>
            </a:r>
          </a:p>
          <a:p>
            <a:r>
              <a:rPr lang="en-US" b="1" dirty="0" smtClean="0"/>
              <a:t>==============================</a:t>
            </a:r>
          </a:p>
          <a:p>
            <a:r>
              <a:rPr lang="en-US" b="1" dirty="0" smtClean="0"/>
              <a:t>How to use YUI pagination widget</a:t>
            </a:r>
            <a:endParaRPr lang="en-US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19400" y="1752600"/>
            <a:ext cx="6096000" cy="914399"/>
          </a:xfrm>
          <a:prstGeom prst="cloudCallout">
            <a:avLst>
              <a:gd name="adj1" fmla="val -65697"/>
              <a:gd name="adj2" fmla="val 14963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WRIA Pagination widget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4435" y="5117068"/>
            <a:ext cx="295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 WF.widget.Paginator</a:t>
            </a:r>
            <a:r>
              <a:rPr lang="en-US" b="1" dirty="0" smtClean="0">
                <a:solidFill>
                  <a:srgbClr val="FF0000"/>
                </a:solidFill>
              </a:rPr>
              <a:t>(...)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743200"/>
            <a:ext cx="6248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Tiles Definitions</a:t>
            </a:r>
          </a:p>
        </p:txBody>
      </p:sp>
    </p:spTree>
    <p:extLst>
      <p:ext uri="{BB962C8B-B14F-4D97-AF65-F5344CB8AC3E}">
        <p14:creationId xmlns:p14="http://schemas.microsoft.com/office/powerpoint/2010/main" val="34942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7818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Tiles definitions - Demo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4" name="Picture 5" descr="Thinking-Lady-1-SM-312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09800"/>
            <a:ext cx="152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09600" y="3276600"/>
            <a:ext cx="4495800" cy="1066800"/>
          </a:xfrm>
          <a:prstGeom prst="cloudCallout">
            <a:avLst>
              <a:gd name="adj1" fmla="val 84032"/>
              <a:gd name="adj2" fmla="val -124483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STG Tiles Definitions</a:t>
            </a:r>
          </a:p>
          <a:p>
            <a:pPr algn="ctr"/>
            <a:r>
              <a:rPr lang="en-US" sz="2400" b="1" dirty="0" smtClean="0"/>
              <a:t>Demo Examples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7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581400" y="2743200"/>
            <a:ext cx="4648200" cy="1752600"/>
          </a:xfrm>
        </p:spPr>
        <p:txBody>
          <a:bodyPr>
            <a:normAutofit/>
          </a:bodyPr>
          <a:lstStyle/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YUI and WRIA widgets</a:t>
            </a:r>
          </a:p>
          <a:p>
            <a:pPr marL="0" indent="0">
              <a:lnSpc>
                <a:spcPts val="2200"/>
              </a:lnSpc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Tiles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</p:txBody>
      </p:sp>
      <p:pic>
        <p:nvPicPr>
          <p:cNvPr id="22531" name="Picture 2" descr="http://bodyacnespray.com/information/wp-content/uploads/2010/06/questions-and-answ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124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47800" y="685800"/>
            <a:ext cx="632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32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Take a little Breath …..</a:t>
            </a:r>
          </a:p>
        </p:txBody>
      </p:sp>
    </p:spTree>
    <p:extLst>
      <p:ext uri="{BB962C8B-B14F-4D97-AF65-F5344CB8AC3E}">
        <p14:creationId xmlns:p14="http://schemas.microsoft.com/office/powerpoint/2010/main" val="31299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JDK Version</a:t>
            </a:r>
          </a:p>
          <a:p>
            <a:pPr lvl="1"/>
            <a:r>
              <a:rPr lang="en-US" dirty="0" smtClean="0"/>
              <a:t>JDK 1.6 and above</a:t>
            </a:r>
          </a:p>
          <a:p>
            <a:endParaRPr lang="en-US" dirty="0" smtClean="0"/>
          </a:p>
          <a:p>
            <a:r>
              <a:rPr lang="en-US" b="1" dirty="0" smtClean="0"/>
              <a:t>View Layer</a:t>
            </a:r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JSTL</a:t>
            </a:r>
          </a:p>
          <a:p>
            <a:pPr lvl="1"/>
            <a:r>
              <a:rPr lang="en-US" dirty="0" smtClean="0"/>
              <a:t>Java Script</a:t>
            </a:r>
          </a:p>
          <a:p>
            <a:pPr lvl="1"/>
            <a:r>
              <a:rPr lang="en-US" dirty="0" smtClean="0"/>
              <a:t>YUI and WRIA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Controller Layer</a:t>
            </a:r>
          </a:p>
          <a:p>
            <a:pPr lvl="1"/>
            <a:r>
              <a:rPr lang="en-US" dirty="0" smtClean="0"/>
              <a:t>Spring-MVC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4797" y="268069"/>
            <a:ext cx="679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Technologies used in development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38400"/>
            <a:ext cx="67056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Controller Layer Technologies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Spring-MVC</a:t>
            </a:r>
          </a:p>
        </p:txBody>
      </p:sp>
    </p:spTree>
    <p:extLst>
      <p:ext uri="{BB962C8B-B14F-4D97-AF65-F5344CB8AC3E}">
        <p14:creationId xmlns:p14="http://schemas.microsoft.com/office/powerpoint/2010/main" val="37642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27038"/>
            <a:ext cx="6248401" cy="6397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JSP to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DAO Flow 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647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62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960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2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764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3787676"/>
            <a:ext cx="144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View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JSP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JSTL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Java Script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YUI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WRIA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Ajax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3787676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Controller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Spring-MVC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3787676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Service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POJO’s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3426" y="3787676"/>
            <a:ext cx="1945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DAO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Spring-JDBC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Hibernate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Oracle Database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914400" y="2720876"/>
            <a:ext cx="76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95600" y="2720876"/>
            <a:ext cx="76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29200" y="2720876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39000" y="2720876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7848600" cy="685801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Spring framework is a marathon, not a sprint</a:t>
            </a:r>
          </a:p>
        </p:txBody>
      </p:sp>
      <p:pic>
        <p:nvPicPr>
          <p:cNvPr id="31749" name="Picture 5" descr="C:\backup\Training\IMG_59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772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Java-based MVC Frameworks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57200" y="1524000"/>
            <a:ext cx="3276600" cy="838200"/>
          </a:xfrm>
          <a:prstGeom prst="cloudCallout">
            <a:avLst>
              <a:gd name="adj1" fmla="val 49771"/>
              <a:gd name="adj2" fmla="val 107511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Spring-MVC</a:t>
            </a:r>
            <a:endParaRPr lang="en-US" sz="2400" b="1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81000" y="3886200"/>
            <a:ext cx="2819400" cy="838200"/>
          </a:xfrm>
          <a:prstGeom prst="cloudCallout">
            <a:avLst>
              <a:gd name="adj1" fmla="val 71980"/>
              <a:gd name="adj2" fmla="val -133903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Struts</a:t>
            </a:r>
            <a:endParaRPr lang="en-US" sz="2400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57800" y="1524000"/>
            <a:ext cx="3276600" cy="838200"/>
          </a:xfrm>
          <a:prstGeom prst="cloudCallout">
            <a:avLst>
              <a:gd name="adj1" fmla="val -62632"/>
              <a:gd name="adj2" fmla="val 120642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Webworks</a:t>
            </a:r>
            <a:endParaRPr lang="en-US" sz="2400" b="1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867400" y="3733800"/>
            <a:ext cx="2667000" cy="838200"/>
          </a:xfrm>
          <a:prstGeom prst="cloudCallout">
            <a:avLst>
              <a:gd name="adj1" fmla="val -89070"/>
              <a:gd name="adj2" fmla="val -109660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JSF</a:t>
            </a:r>
            <a:endParaRPr lang="en-US" sz="2400" b="1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00400" y="5486400"/>
            <a:ext cx="2667000" cy="838200"/>
          </a:xfrm>
          <a:prstGeom prst="cloudCallout">
            <a:avLst>
              <a:gd name="adj1" fmla="val -2085"/>
              <a:gd name="adj2" fmla="val -155115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Tapestry</a:t>
            </a:r>
            <a:endParaRPr lang="en-US" sz="24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012859"/>
              </p:ext>
            </p:extLst>
          </p:nvPr>
        </p:nvGraphicFramePr>
        <p:xfrm>
          <a:off x="3657600" y="2514600"/>
          <a:ext cx="1371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6"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1371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9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91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Introduction to MVC Architecture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13314" name="Picture 2" descr="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914400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598075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Model: Model consists of application data or business data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0"/>
            <a:endParaRPr lang="en-US" dirty="0">
              <a:solidFill>
                <a:srgbClr val="C00000"/>
              </a:solidFill>
            </a:endParaRPr>
          </a:p>
          <a:p>
            <a:pPr lvl="0"/>
            <a:r>
              <a:rPr lang="en-US" dirty="0">
                <a:solidFill>
                  <a:srgbClr val="C00000"/>
                </a:solidFill>
              </a:rPr>
              <a:t>View: Displays the model information on a web page, chart, or diagram. Views are used for presenting the model data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0"/>
            <a:endParaRPr lang="en-US" dirty="0">
              <a:solidFill>
                <a:srgbClr val="C00000"/>
              </a:solidFill>
            </a:endParaRPr>
          </a:p>
          <a:p>
            <a:pPr lvl="0"/>
            <a:r>
              <a:rPr lang="en-US" dirty="0">
                <a:solidFill>
                  <a:srgbClr val="C00000"/>
                </a:solidFill>
              </a:rPr>
              <a:t>Controller: Manipulates the model information to update the views. Controller manipulates the model data and updates the view with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277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Spring-MVC Terminology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4" name="Picture 5" descr="Thinking-Lady-1-SM-312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8267"/>
            <a:ext cx="152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85800" y="3276600"/>
            <a:ext cx="4267200" cy="1143000"/>
          </a:xfrm>
          <a:prstGeom prst="cloudCallout">
            <a:avLst>
              <a:gd name="adj1" fmla="val 78453"/>
              <a:gd name="adj2" fmla="val -119762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Spring-MVC terminology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34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104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Spring-MVC Annotations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81000" y="1524000"/>
            <a:ext cx="3276600" cy="685800"/>
          </a:xfrm>
          <a:prstGeom prst="cloudCallout">
            <a:avLst>
              <a:gd name="adj1" fmla="val 59073"/>
              <a:gd name="adj2" fmla="val 205042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@Controller</a:t>
            </a:r>
            <a:endParaRPr lang="en-US" sz="2400" b="1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8600" y="4876800"/>
            <a:ext cx="3733800" cy="838200"/>
          </a:xfrm>
          <a:prstGeom prst="cloudCallout">
            <a:avLst>
              <a:gd name="adj1" fmla="val 55427"/>
              <a:gd name="adj2" fmla="val -125822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@ModelAttribute</a:t>
            </a:r>
            <a:endParaRPr lang="en-US" sz="2400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53000" y="1524000"/>
            <a:ext cx="4038600" cy="838200"/>
          </a:xfrm>
          <a:prstGeom prst="cloudCallout">
            <a:avLst>
              <a:gd name="adj1" fmla="val -57810"/>
              <a:gd name="adj2" fmla="val 162056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@RequestMapping</a:t>
            </a:r>
            <a:endParaRPr lang="en-US" sz="2400" b="1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34000" y="4953000"/>
            <a:ext cx="3657600" cy="762000"/>
          </a:xfrm>
          <a:prstGeom prst="cloudCallout">
            <a:avLst>
              <a:gd name="adj1" fmla="val -67774"/>
              <a:gd name="adj2" fmla="val -217438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@RequestParam</a:t>
            </a:r>
            <a:endParaRPr lang="en-US" sz="24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20280"/>
              </p:ext>
            </p:extLst>
          </p:nvPr>
        </p:nvGraphicFramePr>
        <p:xfrm>
          <a:off x="3733800" y="2819400"/>
          <a:ext cx="1371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2"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19400"/>
                        <a:ext cx="1371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524500" y="3200400"/>
            <a:ext cx="3276600" cy="762000"/>
          </a:xfrm>
          <a:prstGeom prst="cloudCallout">
            <a:avLst>
              <a:gd name="adj1" fmla="val -77423"/>
              <a:gd name="adj2" fmla="val -6935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@RequestBody</a:t>
            </a:r>
            <a:endParaRPr lang="en-US" sz="2400" b="1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52400" y="3200400"/>
            <a:ext cx="3581400" cy="762000"/>
          </a:xfrm>
          <a:prstGeom prst="cloudCallout">
            <a:avLst>
              <a:gd name="adj1" fmla="val 74257"/>
              <a:gd name="adj2" fmla="val 48621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@ResponseBody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58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@Controller and @RequestMapping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@Controller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@RequestMapping("/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actionplan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/>
              <a:t>public class ActionPlanController extends BaseController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...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RequestMapping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= "/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createactionplans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/>
              <a:t>public ModelAndView view() {</a:t>
            </a:r>
          </a:p>
          <a:p>
            <a:pPr marL="400050" lvl="1" indent="0">
              <a:buNone/>
            </a:pPr>
            <a:r>
              <a:rPr lang="en-US" sz="2000" dirty="0" err="1"/>
              <a:t>ModelMap</a:t>
            </a:r>
            <a:r>
              <a:rPr lang="en-US" sz="2000" dirty="0"/>
              <a:t> mm = new </a:t>
            </a:r>
            <a:r>
              <a:rPr lang="en-US" sz="2000" dirty="0" err="1"/>
              <a:t>ModelMap</a:t>
            </a:r>
            <a:r>
              <a:rPr lang="en-US" sz="2000" dirty="0"/>
              <a:t>();</a:t>
            </a:r>
          </a:p>
          <a:p>
            <a:pPr marL="400050" lvl="1" indent="0">
              <a:buNone/>
            </a:pPr>
            <a:r>
              <a:rPr lang="en-US" sz="2000" dirty="0" err="1"/>
              <a:t>mm.addAttribute</a:t>
            </a:r>
            <a:r>
              <a:rPr lang="en-US" sz="2000" dirty="0"/>
              <a:t>("</a:t>
            </a:r>
            <a:r>
              <a:rPr lang="en-US" sz="2000" dirty="0" err="1"/>
              <a:t>actionPlanId</a:t>
            </a:r>
            <a:r>
              <a:rPr lang="en-US" sz="2000" dirty="0"/>
              <a:t>", </a:t>
            </a:r>
            <a:r>
              <a:rPr lang="en-US" sz="2000" dirty="0" smtClean="0"/>
              <a:t>“12");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err="1"/>
              <a:t>mm.addAttribute</a:t>
            </a:r>
            <a:r>
              <a:rPr lang="en-US" sz="2000" dirty="0"/>
              <a:t>("action", "create");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Map&lt;String, String&gt; </a:t>
            </a:r>
            <a:r>
              <a:rPr lang="en-US" sz="2000" dirty="0" err="1"/>
              <a:t>actionPlanTypeMap</a:t>
            </a:r>
            <a:r>
              <a:rPr lang="en-US" sz="2000" dirty="0"/>
              <a:t> = </a:t>
            </a:r>
            <a:r>
              <a:rPr lang="en-US" sz="2000" dirty="0" err="1"/>
              <a:t>getActioPlanTypeDataMap</a:t>
            </a:r>
            <a:r>
              <a:rPr lang="en-US" sz="2000" dirty="0"/>
              <a:t>();</a:t>
            </a:r>
          </a:p>
          <a:p>
            <a:pPr marL="400050" lvl="1" indent="0">
              <a:buNone/>
            </a:pPr>
            <a:r>
              <a:rPr lang="en-US" sz="2000" dirty="0" err="1"/>
              <a:t>mm.addAttribute</a:t>
            </a:r>
            <a:r>
              <a:rPr lang="en-US" sz="2000" dirty="0"/>
              <a:t>("</a:t>
            </a:r>
            <a:r>
              <a:rPr lang="en-US" sz="2000" dirty="0" err="1"/>
              <a:t>actionPlanTypeMap</a:t>
            </a:r>
            <a:r>
              <a:rPr lang="en-US" sz="2000" dirty="0"/>
              <a:t>", </a:t>
            </a:r>
            <a:r>
              <a:rPr lang="en-US" sz="2000" dirty="0" err="1"/>
              <a:t>actionPlanTypeMap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return new ModelAndView("</a:t>
            </a:r>
            <a:r>
              <a:rPr lang="en-US" sz="2000" b="1" dirty="0" err="1">
                <a:solidFill>
                  <a:srgbClr val="FF0000"/>
                </a:solidFill>
              </a:rPr>
              <a:t>actionplan.createactionplans</a:t>
            </a:r>
            <a:r>
              <a:rPr lang="en-US" sz="2000" b="1" dirty="0">
                <a:solidFill>
                  <a:srgbClr val="FF0000"/>
                </a:solidFill>
              </a:rPr>
              <a:t>", mm);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3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@RequestMapping and @RequestBody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@</a:t>
            </a:r>
            <a:r>
              <a:rPr lang="en-US" sz="2000" b="1" dirty="0" err="1">
                <a:solidFill>
                  <a:srgbClr val="FF0000"/>
                </a:solidFill>
              </a:rPr>
              <a:t>RequestMapping</a:t>
            </a:r>
            <a:r>
              <a:rPr lang="en-US" sz="2000" b="1" dirty="0">
                <a:solidFill>
                  <a:srgbClr val="FF0000"/>
                </a:solidFill>
              </a:rPr>
              <a:t>(value="/</a:t>
            </a:r>
            <a:r>
              <a:rPr lang="en-US" sz="2000" b="1" dirty="0" err="1">
                <a:solidFill>
                  <a:srgbClr val="FF0000"/>
                </a:solidFill>
              </a:rPr>
              <a:t>viewactionplandata</a:t>
            </a:r>
            <a:r>
              <a:rPr lang="en-US" sz="2000" b="1" dirty="0">
                <a:solidFill>
                  <a:srgbClr val="FF0000"/>
                </a:solidFill>
              </a:rPr>
              <a:t>",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     method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err="1">
                <a:solidFill>
                  <a:srgbClr val="FF0000"/>
                </a:solidFill>
              </a:rPr>
              <a:t>RequestMethod.POST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public ModelAndView </a:t>
            </a:r>
            <a:r>
              <a:rPr lang="en-US" sz="2000" dirty="0" err="1"/>
              <a:t>viewActionPlan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@RequestBody </a:t>
            </a:r>
            <a:r>
              <a:rPr lang="en-US" sz="2000" dirty="0" err="1"/>
              <a:t>ActionPlanDto</a:t>
            </a:r>
            <a:r>
              <a:rPr lang="en-US" sz="2000" dirty="0"/>
              <a:t> </a:t>
            </a:r>
            <a:r>
              <a:rPr lang="en-US" sz="2000" dirty="0" err="1"/>
              <a:t>actionPlanDto</a:t>
            </a:r>
            <a:r>
              <a:rPr lang="en-US" sz="2000" dirty="0"/>
              <a:t>) {</a:t>
            </a:r>
          </a:p>
          <a:p>
            <a:pPr marL="400050" lvl="1" indent="0">
              <a:buNone/>
            </a:pPr>
            <a:r>
              <a:rPr lang="en-US" sz="2000" dirty="0" err="1"/>
              <a:t>ModelMap</a:t>
            </a:r>
            <a:r>
              <a:rPr lang="en-US" sz="2000" dirty="0"/>
              <a:t> mm = new </a:t>
            </a:r>
            <a:r>
              <a:rPr lang="en-US" sz="2000" dirty="0" err="1"/>
              <a:t>ModelMap</a:t>
            </a:r>
            <a:r>
              <a:rPr lang="en-US" sz="2000" dirty="0"/>
              <a:t>();</a:t>
            </a:r>
          </a:p>
          <a:p>
            <a:pPr marL="400050" lvl="1" indent="0">
              <a:buNone/>
            </a:pPr>
            <a:r>
              <a:rPr lang="en-US" sz="2000" dirty="0" err="1"/>
              <a:t>mm.addAttribute</a:t>
            </a:r>
            <a:r>
              <a:rPr lang="en-US" sz="2000" dirty="0"/>
              <a:t>("</a:t>
            </a:r>
            <a:r>
              <a:rPr lang="en-US" sz="2000" dirty="0" err="1"/>
              <a:t>actionPlanId</a:t>
            </a:r>
            <a:r>
              <a:rPr lang="en-US" sz="2000" dirty="0"/>
              <a:t>", </a:t>
            </a:r>
            <a:r>
              <a:rPr lang="en-US" sz="2000" dirty="0" err="1"/>
              <a:t>actionPlanDto.getPlanId</a:t>
            </a:r>
            <a:r>
              <a:rPr lang="en-US" sz="2000" dirty="0"/>
              <a:t>());</a:t>
            </a:r>
          </a:p>
          <a:p>
            <a:pPr marL="400050" lvl="1" indent="0">
              <a:buNone/>
            </a:pPr>
            <a:r>
              <a:rPr lang="en-US" sz="2000" dirty="0" err="1"/>
              <a:t>mm.addAttribute</a:t>
            </a:r>
            <a:r>
              <a:rPr lang="en-US" sz="2000" dirty="0"/>
              <a:t>("action", "view</a:t>
            </a:r>
            <a:r>
              <a:rPr lang="en-US" sz="2000" dirty="0" smtClean="0"/>
              <a:t>");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b="1" dirty="0"/>
              <a:t>return new ModelAndView("actionplan.viewactionplandata", mm);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4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@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RequestMapping and @ResponseBody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@RequestMapping(value = "/displayRiskData",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    method </a:t>
            </a:r>
            <a:r>
              <a:rPr lang="en-US" sz="2000" b="1" dirty="0">
                <a:solidFill>
                  <a:srgbClr val="FF0000"/>
                </a:solidFill>
              </a:rPr>
              <a:t>= RequestMethod.</a:t>
            </a:r>
            <a:r>
              <a:rPr lang="en-US" sz="2000" b="1" i="1" dirty="0">
                <a:solidFill>
                  <a:srgbClr val="FF0000"/>
                </a:solidFill>
              </a:rPr>
              <a:t>GET)</a:t>
            </a:r>
          </a:p>
          <a:p>
            <a:pPr marL="0" indent="0">
              <a:buNone/>
            </a:pPr>
            <a:r>
              <a:rPr lang="en-US" sz="2000" dirty="0"/>
              <a:t>public </a:t>
            </a:r>
            <a:r>
              <a:rPr lang="en-US" sz="2000" b="1" dirty="0">
                <a:solidFill>
                  <a:srgbClr val="FF0000"/>
                </a:solidFill>
              </a:rPr>
              <a:t>@ResponseBody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JsonResponse&lt;List&lt;</a:t>
            </a:r>
            <a:r>
              <a:rPr lang="en-US" sz="2000" dirty="0" err="1" smtClean="0"/>
              <a:t>RiskDto</a:t>
            </a:r>
            <a:r>
              <a:rPr lang="en-US" sz="2000" dirty="0"/>
              <a:t>&gt;&gt; displayRiskData</a:t>
            </a:r>
            <a:r>
              <a:rPr lang="en-US" sz="2000" dirty="0" smtClean="0"/>
              <a:t>(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HttpServletResponse </a:t>
            </a:r>
            <a:r>
              <a:rPr lang="en-US" sz="2000" dirty="0"/>
              <a:t>response, HttpServletRequest request) </a:t>
            </a:r>
            <a:r>
              <a:rPr lang="en-US" sz="2000" dirty="0" smtClean="0"/>
              <a:t>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...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/>
              <a:t>new JsonResponse&lt;List&lt;</a:t>
            </a:r>
            <a:r>
              <a:rPr lang="en-US" sz="2000" dirty="0" err="1"/>
              <a:t>RiskDto</a:t>
            </a:r>
            <a:r>
              <a:rPr lang="en-US" sz="2000" dirty="0"/>
              <a:t>&gt;&gt;(</a:t>
            </a:r>
            <a:r>
              <a:rPr lang="en-US" sz="2000" dirty="0" err="1"/>
              <a:t>riskDataList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3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Service Layer</a:t>
            </a:r>
          </a:p>
          <a:p>
            <a:pPr lvl="1"/>
            <a:r>
              <a:rPr lang="en-US" dirty="0" smtClean="0"/>
              <a:t>POJO classes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DAO Layer</a:t>
            </a:r>
          </a:p>
          <a:p>
            <a:pPr lvl="1"/>
            <a:r>
              <a:rPr lang="en-US" dirty="0" smtClean="0"/>
              <a:t>Spring-JDBC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Oracle/Oracle Express: PL/SQL</a:t>
            </a:r>
          </a:p>
          <a:p>
            <a:pPr lvl="1"/>
            <a:endParaRPr lang="en-US" dirty="0"/>
          </a:p>
          <a:p>
            <a:r>
              <a:rPr lang="en-US" b="1" dirty="0" smtClean="0"/>
              <a:t>Rule Engines</a:t>
            </a:r>
          </a:p>
          <a:p>
            <a:pPr lvl="1"/>
            <a:r>
              <a:rPr lang="en-US" dirty="0" smtClean="0"/>
              <a:t>Drools</a:t>
            </a:r>
          </a:p>
          <a:p>
            <a:pPr lvl="1"/>
            <a:r>
              <a:rPr lang="en-US" dirty="0" smtClean="0"/>
              <a:t>CoBRRa and ARGenT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4797" y="304800"/>
            <a:ext cx="679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Technologies used in development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String show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(@RequestParam("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 String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RequestParam("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passCode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 String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ModelMap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"demo/success";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String updateAccountData(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@ModelAttribute("customer")  Customer customer,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@ModelAttribute("loan") Loan loan,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@ModelAttribute("line") Line line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ModelMap model)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"demo/success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@RequestParam and @ModelAttribute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Spring-MVC Examples - Demo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4" name="Picture 5" descr="Thinking-Lady-1-SM-312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152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62000" y="3276600"/>
            <a:ext cx="3886200" cy="1143000"/>
          </a:xfrm>
          <a:prstGeom prst="cloudCallout">
            <a:avLst>
              <a:gd name="adj1" fmla="val 78453"/>
              <a:gd name="adj2" fmla="val -119762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Spring-MVC Demo Examples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26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Spring-MVC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Advantages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>
            <a:noAutofit/>
          </a:bodyPr>
          <a:lstStyle/>
          <a:p>
            <a:pPr lvl="0"/>
            <a:r>
              <a:rPr lang="en-US" sz="2000" b="1" dirty="0" smtClean="0"/>
              <a:t>Provides </a:t>
            </a:r>
            <a:r>
              <a:rPr lang="en-US" sz="2000" b="1" dirty="0"/>
              <a:t>annotations to bind the web request data to model objects</a:t>
            </a:r>
            <a:r>
              <a:rPr lang="en-US" sz="2000" b="1" dirty="0" smtClean="0"/>
              <a:t>.</a:t>
            </a:r>
          </a:p>
          <a:p>
            <a:pPr lvl="0"/>
            <a:endParaRPr lang="en-US" sz="2000" b="1" dirty="0"/>
          </a:p>
          <a:p>
            <a:pPr lvl="0"/>
            <a:r>
              <a:rPr lang="en-US" sz="2000" b="1" dirty="0" smtClean="0"/>
              <a:t>Spring </a:t>
            </a:r>
            <a:r>
              <a:rPr lang="en-US" sz="2000" b="1" dirty="0"/>
              <a:t>controller methods are flexible and can be used with various method signatures. Supports various method parameters and return values.</a:t>
            </a:r>
          </a:p>
          <a:p>
            <a:pPr lvl="0"/>
            <a:endParaRPr lang="en-US" sz="2000" b="1" dirty="0" smtClean="0"/>
          </a:p>
          <a:p>
            <a:pPr lvl="0"/>
            <a:r>
              <a:rPr lang="en-US" sz="2000" b="1" dirty="0" smtClean="0"/>
              <a:t>Provides </a:t>
            </a:r>
            <a:r>
              <a:rPr lang="en-US" sz="2000" b="1" dirty="0"/>
              <a:t>support for configuring various view resolvers such as Velocity, Freemarker, JSTL, JSF, and so forth. It is easy to switch from one view resolver to another.</a:t>
            </a:r>
          </a:p>
          <a:p>
            <a:pPr lvl="0"/>
            <a:endParaRPr lang="en-US" sz="2000" b="1" dirty="0" smtClean="0"/>
          </a:p>
          <a:p>
            <a:pPr lvl="0"/>
            <a:r>
              <a:rPr lang="en-US" sz="2000" b="1" dirty="0" smtClean="0"/>
              <a:t>Spring-MVC </a:t>
            </a:r>
            <a:r>
              <a:rPr lang="en-US" sz="2000" b="1" dirty="0"/>
              <a:t>provides a cleaner separation between views, controllers, and models.</a:t>
            </a:r>
          </a:p>
          <a:p>
            <a:pPr lvl="0"/>
            <a:endParaRPr lang="en-US" sz="2000" b="1" dirty="0" smtClean="0"/>
          </a:p>
          <a:p>
            <a:pPr lvl="0"/>
            <a:r>
              <a:rPr lang="en-US" sz="2000" b="1" dirty="0" smtClean="0"/>
              <a:t>Spring </a:t>
            </a:r>
            <a:r>
              <a:rPr lang="en-US" sz="2000" b="1" dirty="0"/>
              <a:t>provides integration with other web frameworks such as JSF, Struts, </a:t>
            </a:r>
            <a:r>
              <a:rPr lang="en-US" sz="2000" b="1" dirty="0" err="1"/>
              <a:t>WebWorks</a:t>
            </a:r>
            <a:r>
              <a:rPr lang="en-US" sz="2000" b="1" dirty="0"/>
              <a:t>, and so forth.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50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524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YUI - Ajax</a:t>
            </a:r>
          </a:p>
        </p:txBody>
      </p:sp>
    </p:spTree>
    <p:extLst>
      <p:ext uri="{BB962C8B-B14F-4D97-AF65-F5344CB8AC3E}">
        <p14:creationId xmlns:p14="http://schemas.microsoft.com/office/powerpoint/2010/main" val="18940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4770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Introduction to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YUI Ajax 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4" name="Picture 5" descr="Thinking-Lady-1-SM-312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152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83733" y="2133600"/>
            <a:ext cx="3657600" cy="990600"/>
          </a:xfrm>
          <a:prstGeom prst="cloudCallout">
            <a:avLst>
              <a:gd name="adj1" fmla="val 88814"/>
              <a:gd name="adj2" fmla="val -53664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YUI Ajax Demo Examples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0666" y="3635276"/>
            <a:ext cx="3699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Save Button Demo: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====================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Build request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Action URL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onSuccess(...)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onComplete(...)</a:t>
            </a:r>
          </a:p>
        </p:txBody>
      </p:sp>
    </p:spTree>
    <p:extLst>
      <p:ext uri="{BB962C8B-B14F-4D97-AF65-F5344CB8AC3E}">
        <p14:creationId xmlns:p14="http://schemas.microsoft.com/office/powerpoint/2010/main" val="21890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Fiddler</a:t>
            </a:r>
          </a:p>
        </p:txBody>
      </p:sp>
    </p:spTree>
    <p:extLst>
      <p:ext uri="{BB962C8B-B14F-4D97-AF65-F5344CB8AC3E}">
        <p14:creationId xmlns:p14="http://schemas.microsoft.com/office/powerpoint/2010/main" val="29425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7038"/>
            <a:ext cx="64770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How to use Fiddler - Debugging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4" name="Picture 5" descr="Thinking-Lady-1-SM-312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03120"/>
            <a:ext cx="1752600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62000" y="3276600"/>
            <a:ext cx="3886200" cy="838200"/>
          </a:xfrm>
          <a:prstGeom prst="cloudCallout">
            <a:avLst>
              <a:gd name="adj1" fmla="val 83900"/>
              <a:gd name="adj2" fmla="val -154105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Fiddler Demo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7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581400" y="2057400"/>
            <a:ext cx="4876800" cy="2895600"/>
          </a:xfrm>
        </p:spPr>
        <p:txBody>
          <a:bodyPr>
            <a:normAutofit/>
          </a:bodyPr>
          <a:lstStyle/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Spring-MVC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JSON </a:t>
            </a:r>
            <a:r>
              <a:rPr lang="en-US" sz="2800" b="1" dirty="0">
                <a:solidFill>
                  <a:srgbClr val="7030A0"/>
                </a:solidFill>
              </a:rPr>
              <a:t>Request and </a:t>
            </a:r>
            <a:r>
              <a:rPr lang="en-US" sz="2800" b="1" dirty="0" smtClean="0">
                <a:solidFill>
                  <a:srgbClr val="7030A0"/>
                </a:solidFill>
              </a:rPr>
              <a:t>Response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YUI-Ajax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Fiddler</a:t>
            </a:r>
          </a:p>
        </p:txBody>
      </p:sp>
      <p:pic>
        <p:nvPicPr>
          <p:cNvPr id="22531" name="Picture 2" descr="http://bodyacnespray.com/information/wp-content/uploads/2010/06/questions-and-answ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533400"/>
            <a:ext cx="7010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32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Take a little Breath …..</a:t>
            </a:r>
          </a:p>
        </p:txBody>
      </p:sp>
    </p:spTree>
    <p:extLst>
      <p:ext uri="{BB962C8B-B14F-4D97-AF65-F5344CB8AC3E}">
        <p14:creationId xmlns:p14="http://schemas.microsoft.com/office/powerpoint/2010/main" val="33566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27038"/>
            <a:ext cx="6248401" cy="6397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JSP to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DAO Flow 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647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62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960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2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764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3787676"/>
            <a:ext cx="144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View Layer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JSP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JSTL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Java Script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YUI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WRIA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Ajax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CSS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3787676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Controller Layer</a:t>
            </a:r>
          </a:p>
          <a:p>
            <a:endParaRPr lang="en-US" dirty="0"/>
          </a:p>
          <a:p>
            <a:r>
              <a:rPr lang="en-US" dirty="0"/>
              <a:t>Spring-MVC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3787676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Service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POJO’s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3426" y="3787676"/>
            <a:ext cx="1945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DAO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Spring-JDBC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Hibernate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Oracle Database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914400" y="2720876"/>
            <a:ext cx="76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95600" y="2720876"/>
            <a:ext cx="76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29200" y="2720876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39000" y="2720876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/>
          <p:cNvSpPr>
            <a:spLocks noChangeArrowheads="1"/>
          </p:cNvSpPr>
          <p:nvPr/>
        </p:nvSpPr>
        <p:spPr bwMode="auto">
          <a:xfrm>
            <a:off x="381000" y="3048000"/>
            <a:ext cx="2895600" cy="609600"/>
          </a:xfrm>
          <a:prstGeom prst="cloudCallout">
            <a:avLst>
              <a:gd name="adj1" fmla="val 82069"/>
              <a:gd name="adj2" fmla="val 5148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2000" b="1" dirty="0" smtClean="0">
                <a:latin typeface="Times New Roman" pitchFamily="18" charset="0"/>
              </a:rPr>
              <a:t>POJO’s</a:t>
            </a:r>
            <a:endParaRPr lang="en-US" sz="2000" b="1" dirty="0">
              <a:latin typeface="Times New Roman" pitchFamily="18" charset="0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3657600" y="2590800"/>
          <a:ext cx="1674813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1674813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5486400" y="1752600"/>
            <a:ext cx="2971800" cy="685800"/>
          </a:xfrm>
          <a:prstGeom prst="cloudCallout">
            <a:avLst>
              <a:gd name="adj1" fmla="val -73720"/>
              <a:gd name="adj2" fmla="val 138005"/>
            </a:avLst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EJB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3317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Service Layer Technologies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8800" y="3886200"/>
            <a:ext cx="2971800" cy="685800"/>
          </a:xfrm>
          <a:prstGeom prst="cloudCallout">
            <a:avLst>
              <a:gd name="adj1" fmla="val -82694"/>
              <a:gd name="adj2" fmla="val -110884"/>
            </a:avLst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2000" b="1" dirty="0" smtClean="0">
                <a:latin typeface="Times New Roman" pitchFamily="18" charset="0"/>
              </a:rPr>
              <a:t>COM/DCOM</a:t>
            </a:r>
            <a:endParaRPr lang="en-US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Security</a:t>
            </a:r>
          </a:p>
          <a:p>
            <a:pPr lvl="1"/>
            <a:r>
              <a:rPr lang="en-US" dirty="0" smtClean="0"/>
              <a:t>Channel Secure – Authorization and Authentication</a:t>
            </a:r>
          </a:p>
          <a:p>
            <a:pPr lvl="1"/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STG security framework overview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Code Repository and Build Tool</a:t>
            </a:r>
          </a:p>
          <a:p>
            <a:pPr lvl="1"/>
            <a:r>
              <a:rPr lang="en-US" dirty="0" smtClean="0"/>
              <a:t>SVN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endParaRPr lang="en-US" dirty="0"/>
          </a:p>
          <a:p>
            <a:r>
              <a:rPr lang="en-US" b="1" dirty="0" smtClean="0"/>
              <a:t>Deployment</a:t>
            </a:r>
          </a:p>
          <a:p>
            <a:pPr lvl="1"/>
            <a:r>
              <a:rPr lang="en-US" dirty="0" smtClean="0"/>
              <a:t>Tomcat servlet container</a:t>
            </a:r>
          </a:p>
          <a:p>
            <a:pPr lvl="1"/>
            <a:r>
              <a:rPr lang="en-US" dirty="0" smtClean="0"/>
              <a:t>Jenkins build tool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4797" y="304800"/>
            <a:ext cx="679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Technologies used in development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438400"/>
            <a:ext cx="6934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Service Layer Technologies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POJO’s</a:t>
            </a:r>
          </a:p>
        </p:txBody>
      </p:sp>
    </p:spTree>
    <p:extLst>
      <p:ext uri="{BB962C8B-B14F-4D97-AF65-F5344CB8AC3E}">
        <p14:creationId xmlns:p14="http://schemas.microsoft.com/office/powerpoint/2010/main" val="6995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10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Service Layer – POJO’s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26720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Service Layer classes – </a:t>
            </a:r>
            <a:r>
              <a:rPr lang="en-US" dirty="0"/>
              <a:t>POJO’s –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DAO Layer Technologies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Spring JDBC &amp; Hibernate</a:t>
            </a:r>
          </a:p>
        </p:txBody>
      </p:sp>
    </p:spTree>
    <p:extLst>
      <p:ext uri="{BB962C8B-B14F-4D97-AF65-F5344CB8AC3E}">
        <p14:creationId xmlns:p14="http://schemas.microsoft.com/office/powerpoint/2010/main" val="39643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/>
          <p:cNvSpPr>
            <a:spLocks noChangeArrowheads="1"/>
          </p:cNvSpPr>
          <p:nvPr/>
        </p:nvSpPr>
        <p:spPr bwMode="auto">
          <a:xfrm>
            <a:off x="228600" y="4521200"/>
            <a:ext cx="3124200" cy="838200"/>
          </a:xfrm>
          <a:prstGeom prst="cloudCallout">
            <a:avLst>
              <a:gd name="adj1" fmla="val 77257"/>
              <a:gd name="adj2" fmla="val -128526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Hibernate</a:t>
            </a:r>
            <a:endParaRPr lang="en-US" sz="2400" b="1" dirty="0">
              <a:latin typeface="Times New Roman" pitchFamily="18" charset="0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711470"/>
              </p:ext>
            </p:extLst>
          </p:nvPr>
        </p:nvGraphicFramePr>
        <p:xfrm>
          <a:off x="3657600" y="2921000"/>
          <a:ext cx="1674813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0"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21000"/>
                        <a:ext cx="1674813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5638800" y="1930400"/>
            <a:ext cx="3124200" cy="838200"/>
          </a:xfrm>
          <a:prstGeom prst="cloudCallout">
            <a:avLst>
              <a:gd name="adj1" fmla="val -70716"/>
              <a:gd name="adj2" fmla="val 135177"/>
            </a:avLst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Spring-JDBC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3317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Java-based Data Access Frameworks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5000" y="4597400"/>
            <a:ext cx="3124200" cy="762000"/>
          </a:xfrm>
          <a:prstGeom prst="cloudCallout">
            <a:avLst>
              <a:gd name="adj1" fmla="val -77220"/>
              <a:gd name="adj2" fmla="val -105632"/>
            </a:avLst>
          </a:prstGeom>
          <a:solidFill>
            <a:srgbClr val="FFC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MyBatis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28600" y="2006600"/>
            <a:ext cx="2971800" cy="838200"/>
          </a:xfrm>
          <a:prstGeom prst="cloudCallout">
            <a:avLst>
              <a:gd name="adj1" fmla="val 78101"/>
              <a:gd name="adj2" fmla="val 14250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JPA</a:t>
            </a:r>
            <a:endParaRPr 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362200"/>
            <a:ext cx="6858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Data Access Frameworks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Spring-JDBC</a:t>
            </a:r>
          </a:p>
        </p:txBody>
      </p:sp>
    </p:spTree>
    <p:extLst>
      <p:ext uri="{BB962C8B-B14F-4D97-AF65-F5344CB8AC3E}">
        <p14:creationId xmlns:p14="http://schemas.microsoft.com/office/powerpoint/2010/main" val="37246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Spring-JDBC </a:t>
            </a:r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C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onfigurations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830763"/>
          </a:xfrm>
        </p:spPr>
        <p:txBody>
          <a:bodyPr/>
          <a:lstStyle/>
          <a:p>
            <a:r>
              <a:rPr lang="en-US" dirty="0" smtClean="0"/>
              <a:t>Tomcat </a:t>
            </a:r>
            <a:r>
              <a:rPr lang="en-US" dirty="0"/>
              <a:t>data source </a:t>
            </a:r>
            <a:r>
              <a:rPr lang="en-US" dirty="0" smtClean="0"/>
              <a:t>configurations -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</a:p>
          <a:p>
            <a:endParaRPr lang="en-US" dirty="0" smtClean="0"/>
          </a:p>
          <a:p>
            <a:r>
              <a:rPr lang="en-US" dirty="0" smtClean="0"/>
              <a:t>Spring data source configurations -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</a:p>
          <a:p>
            <a:endParaRPr lang="en-US" dirty="0" smtClean="0"/>
          </a:p>
          <a:p>
            <a:r>
              <a:rPr lang="en-US" dirty="0" smtClean="0"/>
              <a:t>Spring application context files walk through -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The use of JdbcTemplate class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&lt;!—- </a:t>
            </a:r>
            <a:r>
              <a:rPr lang="en-US" dirty="0">
                <a:solidFill>
                  <a:srgbClr val="FF0000"/>
                </a:solidFill>
              </a:rPr>
              <a:t>Using JNDI look-up for datasource --&gt;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jee:jndi-lookup</a:t>
            </a:r>
            <a:r>
              <a:rPr lang="en-US" dirty="0"/>
              <a:t> </a:t>
            </a:r>
            <a:r>
              <a:rPr lang="en-US" dirty="0" smtClean="0"/>
              <a:t> id</a:t>
            </a:r>
            <a:r>
              <a:rPr lang="en-US" dirty="0"/>
              <a:t>="mySQLDataSource"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</a:t>
            </a:r>
            <a:r>
              <a:rPr lang="en-US" dirty="0" smtClean="0"/>
              <a:t>      </a:t>
            </a:r>
            <a:r>
              <a:rPr lang="en-US" dirty="0" err="1" smtClean="0"/>
              <a:t>jndi</a:t>
            </a:r>
            <a:r>
              <a:rPr lang="en-US" dirty="0" smtClean="0"/>
              <a:t>-name</a:t>
            </a:r>
            <a:r>
              <a:rPr lang="en-US" dirty="0"/>
              <a:t>="</a:t>
            </a:r>
            <a:r>
              <a:rPr lang="en-US" dirty="0" err="1"/>
              <a:t>jdbc</a:t>
            </a:r>
            <a:r>
              <a:rPr lang="en-US" dirty="0"/>
              <a:t>/</a:t>
            </a:r>
            <a:r>
              <a:rPr lang="en-US" dirty="0" err="1"/>
              <a:t>mysqltestdb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&lt;!-- </a:t>
            </a:r>
            <a:r>
              <a:rPr lang="en-US" dirty="0">
                <a:solidFill>
                  <a:srgbClr val="FF0000"/>
                </a:solidFill>
              </a:rPr>
              <a:t>JDBC access to the datasource --&gt;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bean id=" j</a:t>
            </a:r>
            <a:r>
              <a:rPr lang="en-US" dirty="0" smtClean="0"/>
              <a:t>dbcTemplate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	class="org.springframework.jdbc.core.JdbcTemplate"&gt;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constructor-</a:t>
            </a:r>
            <a:r>
              <a:rPr lang="en-US" dirty="0" err="1"/>
              <a:t>arg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&lt;ref bean="mySQLDataSource"/&gt;</a:t>
            </a:r>
          </a:p>
          <a:p>
            <a:pPr marL="0" indent="0">
              <a:buNone/>
            </a:pPr>
            <a:r>
              <a:rPr lang="en-US" dirty="0"/>
              <a:t>	&lt;/constructor-</a:t>
            </a:r>
            <a:r>
              <a:rPr lang="en-US" dirty="0" err="1"/>
              <a:t>arg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bean&gt;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86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The use of JdbcTemplate class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@</a:t>
            </a:r>
            <a:r>
              <a:rPr lang="en-US" sz="2400" dirty="0">
                <a:solidFill>
                  <a:srgbClr val="FF0000"/>
                </a:solidFill>
              </a:rPr>
              <a:t>Autowired</a:t>
            </a:r>
          </a:p>
          <a:p>
            <a:pPr marL="0" indent="0">
              <a:buNone/>
            </a:pPr>
            <a:r>
              <a:rPr lang="en-US" sz="2400" dirty="0"/>
              <a:t>public JdbcTemplate jdbcTemplate;</a:t>
            </a:r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Querying the 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jdbcTemplate.query(...)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Insert-delete-update data:</a:t>
            </a:r>
          </a:p>
          <a:p>
            <a:pPr marL="0" indent="0">
              <a:buNone/>
            </a:pPr>
            <a:r>
              <a:rPr lang="en-US" sz="2400" dirty="0"/>
              <a:t>jdbcTemplate.update(...)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Select-insert-delete-update operations – </a:t>
            </a:r>
            <a:r>
              <a:rPr lang="en-US" sz="2400" b="1" dirty="0" smtClean="0">
                <a:solidFill>
                  <a:srgbClr val="FF0000"/>
                </a:solidFill>
              </a:rPr>
              <a:t>Demo</a:t>
            </a:r>
          </a:p>
          <a:p>
            <a:pPr lvl="1" indent="-342900">
              <a:buFont typeface="Symbol" panose="05050102010706020507" pitchFamily="18" charset="2"/>
              <a:buChar char=""/>
            </a:pPr>
            <a:r>
              <a:rPr lang="en-US" sz="2000" dirty="0" smtClean="0"/>
              <a:t>ActionItemDAOImpl.java</a:t>
            </a:r>
          </a:p>
          <a:p>
            <a:pPr lvl="1" indent="-342900">
              <a:buFont typeface="Symbol" panose="05050102010706020507" pitchFamily="18" charset="2"/>
              <a:buChar char=""/>
            </a:pPr>
            <a:r>
              <a:rPr lang="en-US" sz="2000" dirty="0" smtClean="0"/>
              <a:t>ActionPlanUpdateDAOImpl.java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623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362200"/>
            <a:ext cx="6858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Data Access Frameworks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24406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Hibernate Configurations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/>
          <a:lstStyle/>
          <a:p>
            <a:r>
              <a:rPr lang="en-US" dirty="0" smtClean="0"/>
              <a:t>Tomcat </a:t>
            </a:r>
            <a:r>
              <a:rPr lang="en-US" dirty="0"/>
              <a:t>data source </a:t>
            </a:r>
            <a:r>
              <a:rPr lang="en-US" dirty="0" smtClean="0"/>
              <a:t>configurations -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</a:p>
          <a:p>
            <a:endParaRPr lang="en-US" dirty="0" smtClean="0"/>
          </a:p>
          <a:p>
            <a:r>
              <a:rPr lang="en-US" dirty="0" smtClean="0"/>
              <a:t>Hibernate data source configurations - </a:t>
            </a:r>
            <a:r>
              <a:rPr lang="en-US" b="1" dirty="0">
                <a:solidFill>
                  <a:srgbClr val="FF0000"/>
                </a:solidFill>
              </a:rPr>
              <a:t>Demo</a:t>
            </a:r>
          </a:p>
          <a:p>
            <a:endParaRPr lang="en-US" dirty="0" smtClean="0"/>
          </a:p>
          <a:p>
            <a:r>
              <a:rPr lang="en-US" dirty="0" smtClean="0"/>
              <a:t>Spring application context files walk through -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Work Flow Tools</a:t>
            </a:r>
          </a:p>
          <a:p>
            <a:pPr lvl="1"/>
            <a:r>
              <a:rPr lang="en-US" dirty="0" smtClean="0"/>
              <a:t>Lombardi Team Works and JBPM</a:t>
            </a:r>
          </a:p>
          <a:p>
            <a:pPr lvl="1"/>
            <a:endParaRPr lang="en-US" dirty="0"/>
          </a:p>
          <a:p>
            <a:r>
              <a:rPr lang="en-US" b="1" dirty="0" smtClean="0"/>
              <a:t>Debugging Tools</a:t>
            </a:r>
          </a:p>
          <a:p>
            <a:pPr lvl="1"/>
            <a:r>
              <a:rPr lang="en-US" dirty="0" smtClean="0"/>
              <a:t>Firefox and Chrome</a:t>
            </a:r>
          </a:p>
          <a:p>
            <a:pPr lvl="1"/>
            <a:r>
              <a:rPr lang="en-US" dirty="0" smtClean="0"/>
              <a:t>Fiddler</a:t>
            </a:r>
          </a:p>
          <a:p>
            <a:pPr lvl="1"/>
            <a:r>
              <a:rPr lang="en-US" dirty="0" smtClean="0"/>
              <a:t>TCP Monitor</a:t>
            </a:r>
          </a:p>
          <a:p>
            <a:pPr lvl="1"/>
            <a:r>
              <a:rPr lang="en-US" dirty="0" smtClean="0"/>
              <a:t>SOAP UI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Coding Standards and Best practices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4797" y="304800"/>
            <a:ext cx="679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Technologies used in development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The use of HibernateTemplate class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84582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bean id="</a:t>
            </a:r>
            <a:r>
              <a:rPr lang="en-US" sz="2000" b="1" dirty="0" err="1"/>
              <a:t>hibernateTemplate</a:t>
            </a:r>
            <a:r>
              <a:rPr lang="en-US" sz="2000" b="1" dirty="0"/>
              <a:t>" 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class</a:t>
            </a:r>
            <a:r>
              <a:rPr lang="en-US" sz="2000" b="1" dirty="0"/>
              <a:t>="org.springframework.orm.hibernate3.HibernateTemplate"&gt;</a:t>
            </a:r>
          </a:p>
          <a:p>
            <a:pPr marL="0" indent="0">
              <a:buNone/>
            </a:pPr>
            <a:r>
              <a:rPr lang="en-US" sz="2000" b="1" dirty="0"/>
              <a:t>        &lt;property name="</a:t>
            </a:r>
            <a:r>
              <a:rPr lang="en-US" sz="2000" b="1" dirty="0" err="1"/>
              <a:t>sessionFactory</a:t>
            </a:r>
            <a:r>
              <a:rPr lang="en-US" sz="2000" b="1" dirty="0"/>
              <a:t>"&gt;</a:t>
            </a:r>
          </a:p>
          <a:p>
            <a:pPr marL="0" indent="0">
              <a:buNone/>
            </a:pPr>
            <a:r>
              <a:rPr lang="en-US" sz="2000" b="1" dirty="0"/>
              <a:t>            &lt;ref bean="</a:t>
            </a:r>
            <a:r>
              <a:rPr lang="en-US" sz="2000" b="1" dirty="0" err="1"/>
              <a:t>sessionFactory</a:t>
            </a:r>
            <a:r>
              <a:rPr lang="en-US" sz="2000" b="1" dirty="0"/>
              <a:t>"/&gt;</a:t>
            </a:r>
          </a:p>
          <a:p>
            <a:pPr marL="0" indent="0">
              <a:buNone/>
            </a:pPr>
            <a:r>
              <a:rPr lang="en-US" sz="2000" b="1" dirty="0"/>
              <a:t>        &lt;/property&gt;</a:t>
            </a:r>
          </a:p>
          <a:p>
            <a:pPr marL="0" indent="0">
              <a:buNone/>
            </a:pPr>
            <a:r>
              <a:rPr lang="en-US" sz="2000" b="1" dirty="0" smtClean="0"/>
              <a:t>&lt;/</a:t>
            </a:r>
            <a:r>
              <a:rPr lang="en-US" sz="2000" b="1" dirty="0"/>
              <a:t>bean</a:t>
            </a:r>
            <a:r>
              <a:rPr lang="en-US" sz="2000" b="1" dirty="0" smtClean="0"/>
              <a:t>&gt;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72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The use of HibernateTemplate class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9144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@Autowired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public HibernateTemplate hibernateTemplate;</a:t>
            </a:r>
          </a:p>
          <a:p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Querying the data:</a:t>
            </a:r>
          </a:p>
          <a:p>
            <a:pPr marL="0" indent="0">
              <a:buNone/>
            </a:pPr>
            <a:r>
              <a:rPr lang="en-US" sz="2000" dirty="0" smtClean="0"/>
              <a:t>hibernateTemplate.find(...)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Insert-delete-update data:</a:t>
            </a:r>
          </a:p>
          <a:p>
            <a:pPr marL="0" indent="0">
              <a:buNone/>
            </a:pPr>
            <a:r>
              <a:rPr lang="en-US" sz="2000" dirty="0" smtClean="0"/>
              <a:t>hibernateTemplate.execute(...)</a:t>
            </a:r>
          </a:p>
          <a:p>
            <a:pPr marL="0" indent="0">
              <a:buNone/>
            </a:pPr>
            <a:r>
              <a:rPr lang="en-US" sz="2000" dirty="0" smtClean="0"/>
              <a:t>hibernateTemplate.saveOrUpdateAll(...)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hibernateTemplate.deleteAll(...)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Select-insert-delete-update operations – </a:t>
            </a:r>
            <a:r>
              <a:rPr lang="en-US" sz="2000" b="1" dirty="0" smtClean="0">
                <a:solidFill>
                  <a:srgbClr val="FF0000"/>
                </a:solidFill>
              </a:rPr>
              <a:t>Demo</a:t>
            </a:r>
          </a:p>
          <a:p>
            <a:pPr lvl="1" indent="-342900">
              <a:buFont typeface="Symbol" panose="05050102010706020507" pitchFamily="18" charset="2"/>
              <a:buChar char=""/>
            </a:pPr>
            <a:r>
              <a:rPr lang="en-US" sz="2000" dirty="0" smtClean="0"/>
              <a:t>PetDAOImpl.java</a:t>
            </a:r>
          </a:p>
        </p:txBody>
      </p:sp>
    </p:spTree>
    <p:extLst>
      <p:ext uri="{BB962C8B-B14F-4D97-AF65-F5344CB8AC3E}">
        <p14:creationId xmlns:p14="http://schemas.microsoft.com/office/powerpoint/2010/main" val="10101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27038"/>
            <a:ext cx="6248401" cy="6397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JSP to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DAO Flow 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80647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1806476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62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9588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960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2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76400" y="2492276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3787676"/>
            <a:ext cx="144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View Layer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JSP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JSTL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Java Script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YUI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WRIA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Ajax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CSS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3787676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Controller Layer</a:t>
            </a:r>
          </a:p>
          <a:p>
            <a:endParaRPr lang="en-US" dirty="0"/>
          </a:p>
          <a:p>
            <a:r>
              <a:rPr lang="en-US" dirty="0"/>
              <a:t>Spring-MVC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3787676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Service Layer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POJO’s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3426" y="3787676"/>
            <a:ext cx="1945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DAO Layer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Spring-JDBC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Hibernate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Oracle Database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914400" y="2720876"/>
            <a:ext cx="76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95600" y="2720876"/>
            <a:ext cx="76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29200" y="2720876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39000" y="2720876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962400" y="2362200"/>
            <a:ext cx="4419600" cy="2438400"/>
          </a:xfrm>
        </p:spPr>
        <p:txBody>
          <a:bodyPr>
            <a:normAutofit/>
          </a:bodyPr>
          <a:lstStyle/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Service Layer POJO’s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Spring-JDBC</a:t>
            </a:r>
          </a:p>
          <a:p>
            <a:pPr marL="273050">
              <a:lnSpc>
                <a:spcPts val="2200"/>
              </a:lnSpc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73050">
              <a:lnSpc>
                <a:spcPts val="22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Hibernate</a:t>
            </a:r>
          </a:p>
        </p:txBody>
      </p:sp>
      <p:pic>
        <p:nvPicPr>
          <p:cNvPr id="22531" name="Picture 2" descr="http://bodyacnespray.com/information/wp-content/uploads/2010/06/questions-and-answ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47800" y="533400"/>
            <a:ext cx="6553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32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Take a little Breath …..</a:t>
            </a:r>
          </a:p>
        </p:txBody>
      </p:sp>
    </p:spTree>
    <p:extLst>
      <p:ext uri="{BB962C8B-B14F-4D97-AF65-F5344CB8AC3E}">
        <p14:creationId xmlns:p14="http://schemas.microsoft.com/office/powerpoint/2010/main" val="8188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362200"/>
            <a:ext cx="69342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Security Framework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Channel Secure &amp;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1070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/>
          <p:cNvSpPr>
            <a:spLocks noChangeArrowheads="1"/>
          </p:cNvSpPr>
          <p:nvPr/>
        </p:nvSpPr>
        <p:spPr bwMode="auto">
          <a:xfrm>
            <a:off x="304800" y="4343400"/>
            <a:ext cx="3429000" cy="914400"/>
          </a:xfrm>
          <a:prstGeom prst="cloudCallout">
            <a:avLst>
              <a:gd name="adj1" fmla="val 79112"/>
              <a:gd name="adj2" fmla="val -148324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Channel Secure</a:t>
            </a:r>
            <a:endParaRPr lang="en-US" sz="2400" b="1" dirty="0">
              <a:latin typeface="Times New Roman" pitchFamily="18" charset="0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3657600" y="2590800"/>
          <a:ext cx="1674813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1674813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5334000" y="1828800"/>
            <a:ext cx="3429000" cy="838200"/>
          </a:xfrm>
          <a:prstGeom prst="cloudCallout">
            <a:avLst>
              <a:gd name="adj1" fmla="val -64670"/>
              <a:gd name="adj2" fmla="val 134167"/>
            </a:avLst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Spring-security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3317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1143000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Introduction to </a:t>
            </a: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Channel Secure and Spring-security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3152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Security Framework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Channel Secure</a:t>
            </a:r>
          </a:p>
        </p:txBody>
      </p:sp>
    </p:spTree>
    <p:extLst>
      <p:ext uri="{BB962C8B-B14F-4D97-AF65-F5344CB8AC3E}">
        <p14:creationId xmlns:p14="http://schemas.microsoft.com/office/powerpoint/2010/main" val="7827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How to add Groups(Roles) and Users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8600" y="4343400"/>
            <a:ext cx="3733800" cy="990600"/>
          </a:xfrm>
          <a:prstGeom prst="cloudCallout">
            <a:avLst>
              <a:gd name="adj1" fmla="val 61198"/>
              <a:gd name="adj2" fmla="val -133795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Engage Channel Secure team</a:t>
            </a:r>
            <a:endParaRPr lang="en-US" sz="2400" b="1" dirty="0">
              <a:latin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83720"/>
              </p:ext>
            </p:extLst>
          </p:nvPr>
        </p:nvGraphicFramePr>
        <p:xfrm>
          <a:off x="3811587" y="2616200"/>
          <a:ext cx="1674813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0"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7" y="2616200"/>
                        <a:ext cx="1674813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6400" y="1600200"/>
            <a:ext cx="3429000" cy="838200"/>
          </a:xfrm>
          <a:prstGeom prst="cloudCallout">
            <a:avLst>
              <a:gd name="adj1" fmla="val -64670"/>
              <a:gd name="adj2" fmla="val 147298"/>
            </a:avLst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latin typeface="Times New Roman" pitchFamily="18" charset="0"/>
              </a:rPr>
              <a:t>Create an ART request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6732" y="5726668"/>
            <a:ext cx="479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Opening an ART Request for Channel </a:t>
            </a:r>
            <a:r>
              <a:rPr lang="en-US" dirty="0" smtClean="0">
                <a:solidFill>
                  <a:srgbClr val="FF0000"/>
                </a:solidFill>
              </a:rPr>
              <a:t>Secure.doc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91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Apache web server to Tomcat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3620869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Apache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3620869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Tomcat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 Container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505200"/>
            <a:ext cx="1752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Enter userid and password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078069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4078069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95800" y="1868269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Channel Secure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 Agents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162800" y="1944469"/>
            <a:ext cx="1295400" cy="68884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24600" y="2325469"/>
            <a:ext cx="838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0"/>
            <a:endCxn id="12" idx="1"/>
          </p:cNvCxnSpPr>
          <p:nvPr/>
        </p:nvCxnSpPr>
        <p:spPr>
          <a:xfrm rot="5400000" flipH="1" flipV="1">
            <a:off x="3600450" y="2725519"/>
            <a:ext cx="1295400" cy="4953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88056" y="5297269"/>
            <a:ext cx="327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Applications deployed in Tomcat</a:t>
            </a:r>
          </a:p>
          <a:p>
            <a:r>
              <a:rPr lang="en-US" b="1" dirty="0" smtClean="0"/>
              <a:t>- apta.war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781800" y="4459069"/>
            <a:ext cx="381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" y="5939135"/>
            <a:ext cx="54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hlinkClick r:id="rId2"/>
              </a:rPr>
              <a:t>https://haces-sit.wellsfargo.com/haces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6294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bri" pitchFamily="34" charset="0"/>
              </a:rPr>
              <a:t>Channel Secure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257800"/>
          </a:xfrm>
        </p:spPr>
        <p:txBody>
          <a:bodyPr/>
          <a:lstStyle/>
          <a:p>
            <a:r>
              <a:rPr lang="en-US" dirty="0" smtClean="0"/>
              <a:t>Channel Secure simulation in your local environment –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haces-sit.wellsfargo.com/haces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Document:</a:t>
            </a:r>
          </a:p>
          <a:p>
            <a:pPr marL="400050" lvl="1" indent="0">
              <a:buNone/>
            </a:pPr>
            <a:r>
              <a:rPr lang="en-US" sz="2400" dirty="0" smtClean="0"/>
              <a:t>- Apache </a:t>
            </a:r>
            <a:r>
              <a:rPr lang="en-US" sz="2400" dirty="0"/>
              <a:t>HTTP Server configurations with </a:t>
            </a:r>
            <a:r>
              <a:rPr lang="en-US" sz="2400" dirty="0" smtClean="0"/>
              <a:t>Tomcat.doc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How to configure </a:t>
            </a:r>
            <a:r>
              <a:rPr lang="en-US" dirty="0"/>
              <a:t>Channel Secure </a:t>
            </a:r>
            <a:r>
              <a:rPr lang="en-US" dirty="0" smtClean="0"/>
              <a:t>filter </a:t>
            </a:r>
            <a:r>
              <a:rPr lang="en-US" dirty="0"/>
              <a:t>in your </a:t>
            </a:r>
            <a:r>
              <a:rPr lang="en-US" dirty="0" smtClean="0"/>
              <a:t>application 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Demo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953000" y="1561040"/>
            <a:ext cx="3886200" cy="883686"/>
          </a:xfrm>
          <a:prstGeom prst="cloudCallout">
            <a:avLst>
              <a:gd name="adj1" fmla="val -61120"/>
              <a:gd name="adj2" fmla="val 175805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SQL Developer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flipH="1">
            <a:off x="381000" y="4922837"/>
            <a:ext cx="3124200" cy="807486"/>
          </a:xfrm>
          <a:prstGeom prst="cloudCallout">
            <a:avLst>
              <a:gd name="adj1" fmla="val -70855"/>
              <a:gd name="adj2" fmla="val -149915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Firefox and Chrome</a:t>
            </a:r>
            <a:endParaRPr lang="en-US" sz="2400" dirty="0">
              <a:ln>
                <a:solidFill>
                  <a:srgbClr val="FF0000"/>
                </a:solidFill>
              </a:ln>
              <a:latin typeface="Verdana" pitchFamily="34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 flipH="1">
            <a:off x="5638800" y="5029200"/>
            <a:ext cx="3048000" cy="731286"/>
          </a:xfrm>
          <a:prstGeom prst="cloudCallout">
            <a:avLst>
              <a:gd name="adj1" fmla="val 73782"/>
              <a:gd name="adj2" fmla="val -180847"/>
            </a:avLst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  Maven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flipH="1">
            <a:off x="381000" y="1493837"/>
            <a:ext cx="3657600" cy="838200"/>
          </a:xfrm>
          <a:prstGeom prst="cloudCallout">
            <a:avLst>
              <a:gd name="adj1" fmla="val -67669"/>
              <a:gd name="adj2" fmla="val 199297"/>
            </a:avLst>
          </a:prstGeom>
          <a:solidFill>
            <a:srgbClr val="FFC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en-US" sz="24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sz="2400" dirty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  Eclipse-IDE</a:t>
            </a:r>
            <a:endParaRPr lang="en-US" sz="2400" dirty="0">
              <a:latin typeface="Verdana" pitchFamily="34" charset="0"/>
            </a:endParaRPr>
          </a:p>
          <a:p>
            <a:pPr>
              <a:lnSpc>
                <a:spcPct val="70000"/>
              </a:lnSpc>
              <a:defRPr/>
            </a:pP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988676"/>
              </p:ext>
            </p:extLst>
          </p:nvPr>
        </p:nvGraphicFramePr>
        <p:xfrm>
          <a:off x="3657600" y="3048000"/>
          <a:ext cx="16748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9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16748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9"/>
          <p:cNvSpPr>
            <a:spLocks noChangeArrowheads="1"/>
          </p:cNvSpPr>
          <p:nvPr/>
        </p:nvSpPr>
        <p:spPr bwMode="auto">
          <a:xfrm flipH="1">
            <a:off x="152400" y="3170237"/>
            <a:ext cx="3505200" cy="838200"/>
          </a:xfrm>
          <a:prstGeom prst="cloudCallout">
            <a:avLst>
              <a:gd name="adj1" fmla="val -64911"/>
              <a:gd name="adj2" fmla="val 49803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Verdana" pitchFamily="34" charset="0"/>
              </a:rPr>
              <a:t>TortoiseSVN</a:t>
            </a:r>
            <a:endParaRPr lang="en-US" sz="2400" dirty="0">
              <a:ln>
                <a:solidFill>
                  <a:srgbClr val="FF0000"/>
                </a:solidFill>
              </a:ln>
              <a:latin typeface="Verdana" pitchFamily="34" charset="0"/>
            </a:endParaRPr>
          </a:p>
          <a:p>
            <a:pPr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H="1">
            <a:off x="5791200" y="3352800"/>
            <a:ext cx="3048000" cy="762000"/>
          </a:xfrm>
          <a:prstGeom prst="cloudCallout">
            <a:avLst>
              <a:gd name="adj1" fmla="val 87140"/>
              <a:gd name="adj2" fmla="val 17292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0" hangingPunct="0"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 eaLnBrk="0" hangingPunct="0">
              <a:lnSpc>
                <a:spcPct val="70000"/>
              </a:lnSpc>
              <a:defRPr/>
            </a:pPr>
            <a:r>
              <a:rPr lang="en-US" sz="2400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</a:rPr>
              <a:t>    Fiddler</a:t>
            </a:r>
            <a:endParaRPr lang="en-US" sz="2400" dirty="0">
              <a:ln>
                <a:solidFill>
                  <a:srgbClr val="FF0000"/>
                </a:solidFill>
              </a:ln>
            </a:endParaRPr>
          </a:p>
          <a:p>
            <a:pPr eaLnBrk="0" hangingPunct="0">
              <a:lnSpc>
                <a:spcPct val="70000"/>
              </a:lnSpc>
              <a:defRPr/>
            </a:pPr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533400" y="30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Tools used for debugging &amp; development</a:t>
            </a:r>
            <a:endParaRPr lang="en-US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10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67056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Security Framework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4031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104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Spring-security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Spring security examples </a:t>
            </a:r>
            <a:r>
              <a:rPr lang="en-US" dirty="0"/>
              <a:t>– </a:t>
            </a:r>
            <a:r>
              <a:rPr lang="en-US" b="1" dirty="0" smtClean="0">
                <a:solidFill>
                  <a:srgbClr val="FF0000"/>
                </a:solidFill>
              </a:rPr>
              <a:t>Demo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Spring </a:t>
            </a:r>
            <a:r>
              <a:rPr lang="en-US" dirty="0"/>
              <a:t>security XML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 smtClean="0"/>
              <a:t>Security-config.xml</a:t>
            </a:r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Reference:  Servicing </a:t>
            </a:r>
            <a:r>
              <a:rPr lang="en-US" sz="2000" dirty="0">
                <a:solidFill>
                  <a:srgbClr val="FF0000"/>
                </a:solidFill>
              </a:rPr>
              <a:t>Platform Reference Guide-New.doc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010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alibri" pitchFamily="34" charset="0"/>
              </a:rPr>
              <a:t>View Layer Authorization Using JSP Tag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263465" cy="4495800"/>
          </a:xfrm>
        </p:spPr>
        <p:txBody>
          <a:bodyPr/>
          <a:lstStyle/>
          <a:p>
            <a:r>
              <a:rPr lang="en-US" dirty="0" smtClean="0"/>
              <a:t>JSP </a:t>
            </a:r>
            <a:r>
              <a:rPr lang="en-US" dirty="0"/>
              <a:t>tags for authorization – </a:t>
            </a:r>
            <a:r>
              <a:rPr lang="en-US" b="1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en-US" dirty="0"/>
              <a:t>commonNav.jsp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/>
              <a:t>&lt;sec:authorize access=</a:t>
            </a:r>
            <a:r>
              <a:rPr lang="en-US" sz="2000" i="1" dirty="0"/>
              <a:t>"hasRole(</a:t>
            </a:r>
            <a:r>
              <a:rPr lang="en-US" sz="2000" i="1" dirty="0" smtClean="0"/>
              <a:t>'</a:t>
            </a:r>
            <a:r>
              <a:rPr lang="en-US" sz="2000" i="1" dirty="0" err="1" smtClean="0"/>
              <a:t>apta.config.view</a:t>
            </a:r>
            <a:r>
              <a:rPr lang="en-US" sz="2000" i="1" dirty="0" smtClean="0"/>
              <a:t>')"&gt;</a:t>
            </a:r>
            <a:endParaRPr lang="en-US" sz="2000" i="1" dirty="0"/>
          </a:p>
          <a:p>
            <a:pPr marL="400050" lvl="1" indent="0">
              <a:buNone/>
            </a:pPr>
            <a:r>
              <a:rPr lang="en-US" sz="2000" i="1" dirty="0"/>
              <a:t>	...</a:t>
            </a:r>
          </a:p>
          <a:p>
            <a:pPr marL="400050" lvl="1" indent="0">
              <a:buNone/>
            </a:pPr>
            <a:r>
              <a:rPr lang="en-US" sz="2000" dirty="0"/>
              <a:t>&lt;/sec:authorize&gt;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010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alibri" pitchFamily="34" charset="0"/>
              </a:rPr>
              <a:t>Annotation-based Authorization for Classes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@PreAuthorize</a:t>
            </a:r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public interface MainService </a:t>
            </a:r>
            <a:r>
              <a:rPr lang="en-US" sz="2400" dirty="0" smtClean="0"/>
              <a:t>{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@PreAuthorize("hasRole(#user.role)")</a:t>
            </a:r>
          </a:p>
          <a:p>
            <a:pPr marL="400050" lvl="1" indent="0">
              <a:buNone/>
            </a:pPr>
            <a:r>
              <a:rPr lang="en-US" sz="2400" dirty="0"/>
              <a:t>	public void deleteAccount(User user);</a:t>
            </a:r>
          </a:p>
          <a:p>
            <a:pPr marL="400050" lvl="1" indent="0">
              <a:buNone/>
            </a:pPr>
            <a:r>
              <a:rPr lang="en-US" sz="2400" dirty="0"/>
              <a:t> 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@PreAuthorize("hasRole('ROLE_ADMIN')")</a:t>
            </a:r>
          </a:p>
          <a:p>
            <a:pPr marL="400050" lvl="1" indent="0">
              <a:buNone/>
            </a:pPr>
            <a:r>
              <a:rPr lang="en-US" sz="2400" dirty="0"/>
              <a:t>	public String getAccountHolderName();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/>
              <a:t>@</a:t>
            </a:r>
            <a:r>
              <a:rPr lang="en-US" sz="2800" b="1" dirty="0" err="1"/>
              <a:t>PostAuthorize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44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@PreAuthorize</a:t>
            </a:r>
          </a:p>
          <a:p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@Controller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@PreAuthorize("hasAnyRole('ROLE_ADMIN', 'ROLE_USER', 'ROLE_SU')")</a:t>
            </a:r>
          </a:p>
          <a:p>
            <a:pPr marL="400050" lvl="1" indent="0">
              <a:buNone/>
            </a:pPr>
            <a:r>
              <a:rPr lang="en-US" sz="2400" dirty="0"/>
              <a:t>public class MainController </a:t>
            </a:r>
            <a:r>
              <a:rPr lang="en-US" sz="2400" dirty="0" smtClean="0"/>
              <a:t>{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...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010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alibri" pitchFamily="34" charset="0"/>
              </a:rPr>
              <a:t>Annotation-based Authorization for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831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7" name="AutoShape 133"/>
          <p:cNvSpPr>
            <a:spLocks noChangeArrowheads="1"/>
          </p:cNvSpPr>
          <p:nvPr/>
        </p:nvSpPr>
        <p:spPr bwMode="auto">
          <a:xfrm>
            <a:off x="2895600" y="990600"/>
            <a:ext cx="2819400" cy="609600"/>
          </a:xfrm>
          <a:prstGeom prst="cloudCallout">
            <a:avLst>
              <a:gd name="adj1" fmla="val 1147"/>
              <a:gd name="adj2" fmla="val 21584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1" dirty="0" smtClean="0"/>
              <a:t>STG Archetype</a:t>
            </a:r>
            <a:endParaRPr lang="en-US" sz="1200" b="1" dirty="0"/>
          </a:p>
        </p:txBody>
      </p:sp>
      <p:sp>
        <p:nvSpPr>
          <p:cNvPr id="31864" name="Rectangle 120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400800" cy="457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Summary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31867" name="Picture 123" descr="KingKong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00250"/>
            <a:ext cx="1905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68" name="AutoShape 124"/>
          <p:cNvSpPr>
            <a:spLocks noChangeArrowheads="1"/>
          </p:cNvSpPr>
          <p:nvPr/>
        </p:nvSpPr>
        <p:spPr bwMode="auto">
          <a:xfrm>
            <a:off x="381000" y="1524000"/>
            <a:ext cx="2362200" cy="685800"/>
          </a:xfrm>
          <a:prstGeom prst="cloudCallout">
            <a:avLst>
              <a:gd name="adj1" fmla="val 115098"/>
              <a:gd name="adj2" fmla="val 104594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1" dirty="0" smtClean="0"/>
              <a:t>JS, YUI, and WRIA</a:t>
            </a:r>
            <a:endParaRPr lang="en-US" sz="1200" b="1" dirty="0"/>
          </a:p>
        </p:txBody>
      </p:sp>
      <p:sp>
        <p:nvSpPr>
          <p:cNvPr id="31869" name="AutoShape 125"/>
          <p:cNvSpPr>
            <a:spLocks noChangeArrowheads="1"/>
          </p:cNvSpPr>
          <p:nvPr/>
        </p:nvSpPr>
        <p:spPr bwMode="auto">
          <a:xfrm>
            <a:off x="228600" y="2667000"/>
            <a:ext cx="2438400" cy="609600"/>
          </a:xfrm>
          <a:prstGeom prst="cloudCallout">
            <a:avLst>
              <a:gd name="adj1" fmla="val 100607"/>
              <a:gd name="adj2" fmla="val 21086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1" dirty="0" smtClean="0"/>
              <a:t>JSP</a:t>
            </a:r>
            <a:endParaRPr lang="en-US" sz="1200" b="1" dirty="0"/>
          </a:p>
        </p:txBody>
      </p:sp>
      <p:sp>
        <p:nvSpPr>
          <p:cNvPr id="31870" name="AutoShape 126"/>
          <p:cNvSpPr>
            <a:spLocks noChangeArrowheads="1"/>
          </p:cNvSpPr>
          <p:nvPr/>
        </p:nvSpPr>
        <p:spPr bwMode="auto">
          <a:xfrm>
            <a:off x="228600" y="3810000"/>
            <a:ext cx="2514600" cy="609600"/>
          </a:xfrm>
          <a:prstGeom prst="cloudCallout">
            <a:avLst>
              <a:gd name="adj1" fmla="val 101592"/>
              <a:gd name="adj2" fmla="val -91196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 dirty="0" smtClean="0"/>
              <a:t>Tiles</a:t>
            </a:r>
            <a:endParaRPr lang="en-US" sz="1400" b="1" dirty="0"/>
          </a:p>
          <a:p>
            <a:pPr algn="ctr"/>
            <a:endParaRPr lang="en-US" sz="1400" b="1" dirty="0">
              <a:cs typeface="Arial" charset="0"/>
            </a:endParaRPr>
          </a:p>
        </p:txBody>
      </p:sp>
      <p:sp>
        <p:nvSpPr>
          <p:cNvPr id="31871" name="AutoShape 127"/>
          <p:cNvSpPr>
            <a:spLocks noChangeArrowheads="1"/>
          </p:cNvSpPr>
          <p:nvPr/>
        </p:nvSpPr>
        <p:spPr bwMode="auto">
          <a:xfrm>
            <a:off x="228600" y="4876800"/>
            <a:ext cx="2590800" cy="609600"/>
          </a:xfrm>
          <a:prstGeom prst="cloudCallout">
            <a:avLst>
              <a:gd name="adj1" fmla="val 88095"/>
              <a:gd name="adj2" fmla="val -146546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1" dirty="0" smtClean="0"/>
              <a:t>Spring-MVC</a:t>
            </a:r>
            <a:endParaRPr lang="en-US" sz="1200" b="1" dirty="0"/>
          </a:p>
        </p:txBody>
      </p:sp>
      <p:sp>
        <p:nvSpPr>
          <p:cNvPr id="31872" name="AutoShape 128"/>
          <p:cNvSpPr>
            <a:spLocks noChangeArrowheads="1"/>
          </p:cNvSpPr>
          <p:nvPr/>
        </p:nvSpPr>
        <p:spPr bwMode="auto">
          <a:xfrm>
            <a:off x="6096000" y="1219200"/>
            <a:ext cx="2590800" cy="781050"/>
          </a:xfrm>
          <a:prstGeom prst="cloudCallout">
            <a:avLst>
              <a:gd name="adj1" fmla="val -104248"/>
              <a:gd name="adj2" fmla="val 116224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 dirty="0" smtClean="0"/>
              <a:t>Spring-JDBC,</a:t>
            </a:r>
          </a:p>
          <a:p>
            <a:pPr algn="ctr"/>
            <a:r>
              <a:rPr lang="en-US" sz="1400" b="1" dirty="0" smtClean="0"/>
              <a:t>Hibernate</a:t>
            </a:r>
            <a:endParaRPr lang="en-US" sz="1400" b="1" dirty="0"/>
          </a:p>
        </p:txBody>
      </p:sp>
      <p:sp>
        <p:nvSpPr>
          <p:cNvPr id="31873" name="AutoShape 129"/>
          <p:cNvSpPr>
            <a:spLocks noChangeArrowheads="1"/>
          </p:cNvSpPr>
          <p:nvPr/>
        </p:nvSpPr>
        <p:spPr bwMode="auto">
          <a:xfrm>
            <a:off x="6248400" y="2514600"/>
            <a:ext cx="2590800" cy="685800"/>
          </a:xfrm>
          <a:prstGeom prst="cloudCallout">
            <a:avLst>
              <a:gd name="adj1" fmla="val -108074"/>
              <a:gd name="adj2" fmla="val 13150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 dirty="0" smtClean="0"/>
              <a:t>Channel Secure,</a:t>
            </a:r>
          </a:p>
          <a:p>
            <a:pPr algn="ctr"/>
            <a:r>
              <a:rPr lang="en-US" sz="1400" b="1" dirty="0" smtClean="0"/>
              <a:t>Spring Security</a:t>
            </a:r>
            <a:endParaRPr lang="en-US" sz="1400" b="1" dirty="0"/>
          </a:p>
        </p:txBody>
      </p:sp>
      <p:sp>
        <p:nvSpPr>
          <p:cNvPr id="31874" name="AutoShape 130"/>
          <p:cNvSpPr>
            <a:spLocks noChangeArrowheads="1"/>
          </p:cNvSpPr>
          <p:nvPr/>
        </p:nvSpPr>
        <p:spPr bwMode="auto">
          <a:xfrm>
            <a:off x="5943600" y="3962400"/>
            <a:ext cx="2819400" cy="533400"/>
          </a:xfrm>
          <a:prstGeom prst="cloudCallout">
            <a:avLst>
              <a:gd name="adj1" fmla="val -93123"/>
              <a:gd name="adj2" fmla="val -10972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1" dirty="0" smtClean="0"/>
              <a:t>JSTL</a:t>
            </a:r>
            <a:endParaRPr lang="en-US" sz="1200" b="1" dirty="0"/>
          </a:p>
        </p:txBody>
      </p:sp>
      <p:sp>
        <p:nvSpPr>
          <p:cNvPr id="31875" name="AutoShape 131"/>
          <p:cNvSpPr>
            <a:spLocks noChangeArrowheads="1"/>
          </p:cNvSpPr>
          <p:nvPr/>
        </p:nvSpPr>
        <p:spPr bwMode="auto">
          <a:xfrm>
            <a:off x="6248400" y="5257800"/>
            <a:ext cx="2438400" cy="533400"/>
          </a:xfrm>
          <a:prstGeom prst="cloudCallout">
            <a:avLst>
              <a:gd name="adj1" fmla="val -113047"/>
              <a:gd name="adj2" fmla="val -245123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1" dirty="0" smtClean="0"/>
              <a:t>Ajax</a:t>
            </a:r>
            <a:endParaRPr lang="en-US" sz="1200" b="1" dirty="0"/>
          </a:p>
        </p:txBody>
      </p:sp>
      <p:sp>
        <p:nvSpPr>
          <p:cNvPr id="31876" name="AutoShape 132"/>
          <p:cNvSpPr>
            <a:spLocks noChangeArrowheads="1"/>
          </p:cNvSpPr>
          <p:nvPr/>
        </p:nvSpPr>
        <p:spPr bwMode="auto">
          <a:xfrm>
            <a:off x="2971800" y="5486400"/>
            <a:ext cx="2895600" cy="685800"/>
          </a:xfrm>
          <a:prstGeom prst="cloudCallout">
            <a:avLst>
              <a:gd name="adj1" fmla="val 40"/>
              <a:gd name="adj2" fmla="val -167370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1" dirty="0" smtClean="0"/>
              <a:t>Eclipse, Fiddler, and</a:t>
            </a:r>
          </a:p>
          <a:p>
            <a:pPr algn="ctr"/>
            <a:r>
              <a:rPr lang="en-US" sz="1200" b="1" dirty="0" smtClean="0"/>
              <a:t>SQL Developer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01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77" grpId="0" animBg="1"/>
      <p:bldP spid="31868" grpId="0" animBg="1"/>
      <p:bldP spid="31869" grpId="0" animBg="1"/>
      <p:bldP spid="31870" grpId="0" animBg="1"/>
      <p:bldP spid="31871" grpId="0" animBg="1"/>
      <p:bldP spid="31872" grpId="0" animBg="1"/>
      <p:bldP spid="31873" grpId="0" animBg="1"/>
      <p:bldP spid="31874" grpId="0" animBg="1"/>
      <p:bldP spid="31875" grpId="0" animBg="1"/>
      <p:bldP spid="3187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248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Servicing </a:t>
            </a:r>
            <a:r>
              <a:rPr lang="en-US" sz="2000" b="1" dirty="0"/>
              <a:t>Platform Reference </a:t>
            </a:r>
            <a:r>
              <a:rPr lang="en-US" sz="2000" b="1" dirty="0" smtClean="0"/>
              <a:t>Guide.doc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SVN Repository.doc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Opening </a:t>
            </a:r>
            <a:r>
              <a:rPr lang="en-US" sz="2000" b="1" dirty="0"/>
              <a:t>an ART Request for Channel </a:t>
            </a:r>
            <a:r>
              <a:rPr lang="en-US" sz="2000" b="1" dirty="0" smtClean="0"/>
              <a:t>Secure.doc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Apache </a:t>
            </a:r>
            <a:r>
              <a:rPr lang="en-US" sz="2000" b="1" dirty="0"/>
              <a:t>HTTP Server configurations with </a:t>
            </a:r>
            <a:r>
              <a:rPr lang="en-US" sz="2000" b="1" dirty="0" smtClean="0"/>
              <a:t>Tomcat.doc</a:t>
            </a:r>
          </a:p>
          <a:p>
            <a:endParaRPr lang="en-US" sz="2000" b="1" dirty="0" smtClean="0">
              <a:hlinkClick r:id="rId2"/>
            </a:endParaRPr>
          </a:p>
          <a:p>
            <a:r>
              <a:rPr lang="en-US" sz="2000" b="1" dirty="0" smtClean="0">
                <a:hlinkClick r:id="rId2"/>
              </a:rPr>
              <a:t>http</a:t>
            </a:r>
            <a:r>
              <a:rPr lang="en-US" sz="2000" b="1" dirty="0">
                <a:hlinkClick r:id="rId2"/>
              </a:rPr>
              <a:t>://</a:t>
            </a:r>
            <a:r>
              <a:rPr lang="en-US" sz="2000" b="1" dirty="0" smtClean="0">
                <a:hlinkClick r:id="rId2"/>
              </a:rPr>
              <a:t>wdrzp3539.wellsfargo.com:9090/wria/1.4.0/js/docs/index.html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APTA code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824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5532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Spring References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r>
              <a:rPr lang="en-US" sz="2000" b="1" dirty="0">
                <a:hlinkClick r:id="rId2"/>
              </a:rPr>
              <a:t>http://docs.spring.io/spring/docs/3.2.x/spring-framework-reference/html/</a:t>
            </a:r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Spring </a:t>
            </a:r>
            <a:r>
              <a:rPr lang="en-US" sz="2000" b="1" dirty="0" smtClean="0"/>
              <a:t>Framework – A </a:t>
            </a:r>
            <a:r>
              <a:rPr lang="en-US" sz="2000" b="1" dirty="0" smtClean="0"/>
              <a:t>step by step Approach for learning Spring </a:t>
            </a:r>
            <a:r>
              <a:rPr lang="en-US" sz="2000" b="1" dirty="0" smtClean="0"/>
              <a:t>Framework</a:t>
            </a:r>
          </a:p>
          <a:p>
            <a:pPr marL="457200" lvl="1" indent="0">
              <a:buNone/>
            </a:pPr>
            <a:r>
              <a:rPr lang="en-US" sz="1600" b="1" dirty="0" smtClean="0"/>
              <a:t>by Srinivas Mudunuri</a:t>
            </a:r>
            <a:endParaRPr lang="en-US" sz="1600" b="1" dirty="0"/>
          </a:p>
          <a:p>
            <a:endParaRPr lang="en-US" sz="2000" b="1" dirty="0" smtClean="0"/>
          </a:p>
          <a:p>
            <a:endParaRPr lang="en-US" b="1" dirty="0" smtClean="0"/>
          </a:p>
        </p:txBody>
      </p:sp>
      <p:pic>
        <p:nvPicPr>
          <p:cNvPr id="34818" name="Picture 2" descr="https://www.createspace.com/Img/T416/T51/T77/BookCoverImage.jpg?random=0.441484702366753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2667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90800"/>
            <a:ext cx="72390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APTA Demo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Action Plan Tracking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3863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libri" pitchFamily="34" charset="0"/>
              </a:rPr>
              <a:t>APTA Demo</a:t>
            </a:r>
            <a:endParaRPr lang="en-US" sz="36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2" y="1219200"/>
            <a:ext cx="8458200" cy="5029200"/>
          </a:xfrm>
        </p:spPr>
        <p:txBody>
          <a:bodyPr/>
          <a:lstStyle/>
          <a:p>
            <a:r>
              <a:rPr lang="en-US" dirty="0" smtClean="0"/>
              <a:t>Action Plan Tracking Application - APTA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STG Archetype </a:t>
            </a:r>
          </a:p>
        </p:txBody>
      </p:sp>
    </p:spTree>
    <p:extLst>
      <p:ext uri="{BB962C8B-B14F-4D97-AF65-F5344CB8AC3E}">
        <p14:creationId xmlns:p14="http://schemas.microsoft.com/office/powerpoint/2010/main" val="16093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:\Documents and Settings\asmudun\Desktop\Apache-cxf\images\thank_you_not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838200"/>
            <a:ext cx="75295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6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1669</Words>
  <Application>Microsoft Office PowerPoint</Application>
  <PresentationFormat>On-screen Show (4:3)</PresentationFormat>
  <Paragraphs>734</Paragraphs>
  <Slides>90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Office Theme</vt:lpstr>
      <vt:lpstr>Clip</vt:lpstr>
      <vt:lpstr>PowerPoint Presentation</vt:lpstr>
      <vt:lpstr>Agenda</vt:lpstr>
      <vt:lpstr>Tools and Technologies</vt:lpstr>
      <vt:lpstr>Technologies used in development</vt:lpstr>
      <vt:lpstr>Technologies used in development</vt:lpstr>
      <vt:lpstr>Technologies used in development</vt:lpstr>
      <vt:lpstr>Technologies used in development</vt:lpstr>
      <vt:lpstr>PowerPoint Presentation</vt:lpstr>
      <vt:lpstr>STG Archetype </vt:lpstr>
      <vt:lpstr>STG Archetype</vt:lpstr>
      <vt:lpstr>JSP to DAO Flow </vt:lpstr>
      <vt:lpstr>SVN Repository</vt:lpstr>
      <vt:lpstr>How to use SVN repository</vt:lpstr>
      <vt:lpstr>PowerPoint Presentation</vt:lpstr>
      <vt:lpstr>View Layer Technologies   JSP and JSTL</vt:lpstr>
      <vt:lpstr>PowerPoint Presentation</vt:lpstr>
      <vt:lpstr>JSP</vt:lpstr>
      <vt:lpstr>JSTL Syntax and Fundamentals</vt:lpstr>
      <vt:lpstr>JSTL Syntax and Fundamentals</vt:lpstr>
      <vt:lpstr>JSTL Syntax and Fundamentals</vt:lpstr>
      <vt:lpstr>JSTL Syntax and Fundamentals</vt:lpstr>
      <vt:lpstr>JSTL Syntax and Fundamentals</vt:lpstr>
      <vt:lpstr>JSTL Syntax and Fundamentals</vt:lpstr>
      <vt:lpstr>JSP and JSTL Examples</vt:lpstr>
      <vt:lpstr>PowerPoint Presentation</vt:lpstr>
      <vt:lpstr>View Layer Technologies   YUI, WRIA, and Java Script</vt:lpstr>
      <vt:lpstr>Introduction to YUI &amp; WRIA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Tiles Definitions</vt:lpstr>
      <vt:lpstr>Tiles definitions - Demo</vt:lpstr>
      <vt:lpstr>PowerPoint Presentation</vt:lpstr>
      <vt:lpstr>Controller Layer Technologies   Spring-MVC</vt:lpstr>
      <vt:lpstr>JSP to DAO Flow </vt:lpstr>
      <vt:lpstr>PowerPoint Presentation</vt:lpstr>
      <vt:lpstr>Java-based MVC Frameworks</vt:lpstr>
      <vt:lpstr>Introduction to MVC Architecture</vt:lpstr>
      <vt:lpstr>Spring-MVC Terminology</vt:lpstr>
      <vt:lpstr>Spring-MVC Annotations</vt:lpstr>
      <vt:lpstr>@Controller and @RequestMapping</vt:lpstr>
      <vt:lpstr>@RequestMapping and @RequestBody</vt:lpstr>
      <vt:lpstr>@RequestMapping and @ResponseBody</vt:lpstr>
      <vt:lpstr>@RequestParam and @ModelAttribute</vt:lpstr>
      <vt:lpstr>Spring-MVC Examples - Demo</vt:lpstr>
      <vt:lpstr>Spring-MVC Advantages</vt:lpstr>
      <vt:lpstr>YUI - Ajax</vt:lpstr>
      <vt:lpstr>Introduction to YUI Ajax </vt:lpstr>
      <vt:lpstr>Fiddler</vt:lpstr>
      <vt:lpstr>How to use Fiddler - Debugging</vt:lpstr>
      <vt:lpstr>PowerPoint Presentation</vt:lpstr>
      <vt:lpstr>JSP to DAO Flow </vt:lpstr>
      <vt:lpstr>Service Layer Technologies</vt:lpstr>
      <vt:lpstr>Service Layer Technologies   POJO’s</vt:lpstr>
      <vt:lpstr>Service Layer – POJO’s</vt:lpstr>
      <vt:lpstr>DAO Layer Technologies   Spring JDBC &amp; Hibernate</vt:lpstr>
      <vt:lpstr>Java-based Data Access Frameworks</vt:lpstr>
      <vt:lpstr>Data Access Frameworks  Spring-JDBC</vt:lpstr>
      <vt:lpstr>Spring-JDBC Configurations</vt:lpstr>
      <vt:lpstr>The use of JdbcTemplate class</vt:lpstr>
      <vt:lpstr>The use of JdbcTemplate class</vt:lpstr>
      <vt:lpstr>Data Access Frameworks  Hibernate</vt:lpstr>
      <vt:lpstr>Hibernate Configurations</vt:lpstr>
      <vt:lpstr>The use of HibernateTemplate class</vt:lpstr>
      <vt:lpstr>The use of HibernateTemplate class</vt:lpstr>
      <vt:lpstr>JSP to DAO Flow </vt:lpstr>
      <vt:lpstr>PowerPoint Presentation</vt:lpstr>
      <vt:lpstr>Security Framework  Channel Secure &amp; Spring Security</vt:lpstr>
      <vt:lpstr>Introduction to Channel Secure and Spring-security</vt:lpstr>
      <vt:lpstr>Security Framework  Channel Secure</vt:lpstr>
      <vt:lpstr>How to add Groups(Roles) and Users</vt:lpstr>
      <vt:lpstr>Apache web server to Tomcat</vt:lpstr>
      <vt:lpstr>Channel Secure</vt:lpstr>
      <vt:lpstr>Security Framework  Spring Security</vt:lpstr>
      <vt:lpstr>Spring-security</vt:lpstr>
      <vt:lpstr>View Layer Authorization Using JSP Tag Libraries</vt:lpstr>
      <vt:lpstr>Annotation-based Authorization for Classes and Methods</vt:lpstr>
      <vt:lpstr>Annotation-based Authorization for Classes and Methods</vt:lpstr>
      <vt:lpstr>Summary</vt:lpstr>
      <vt:lpstr>References</vt:lpstr>
      <vt:lpstr>Spring References</vt:lpstr>
      <vt:lpstr>APTA Demo  Action Plan Tracking Application</vt:lpstr>
      <vt:lpstr>APTA 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Mudunuri, Achyutha S.</dc:creator>
  <cp:lastModifiedBy>Mudunuri, Achyutha S.</cp:lastModifiedBy>
  <cp:revision>627</cp:revision>
  <cp:lastPrinted>2013-12-02T21:51:00Z</cp:lastPrinted>
  <dcterms:created xsi:type="dcterms:W3CDTF">2006-08-16T00:00:00Z</dcterms:created>
  <dcterms:modified xsi:type="dcterms:W3CDTF">2013-12-17T17:03:46Z</dcterms:modified>
</cp:coreProperties>
</file>