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53487" y="519398"/>
            <a:ext cx="3837025" cy="4229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96400" y="1014709"/>
            <a:ext cx="4551199" cy="422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89559" y="1817877"/>
            <a:ext cx="8564880" cy="276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udxssir/projectintel/tree/main/dataset" TargetMode="External"/><Relationship Id="rId3" Type="http://schemas.openxmlformats.org/officeDocument/2006/relationships/hyperlink" Target="https://huggingface.co/meta-llama/Llama-2-7b-chat-hf" TargetMode="Externa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/intel/intel-extension-for-transformers" TargetMode="Externa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mudxssir/projectintel/tree/main/architecture" TargetMode="Externa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3029" y="1414759"/>
            <a:ext cx="3039745" cy="4222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-5" b="1">
                <a:latin typeface="Arial"/>
                <a:cs typeface="Arial"/>
              </a:rPr>
              <a:t>Problem</a:t>
            </a:r>
            <a:r>
              <a:rPr dirty="0" sz="2600" spc="-30" b="1">
                <a:latin typeface="Arial"/>
                <a:cs typeface="Arial"/>
              </a:rPr>
              <a:t> </a:t>
            </a:r>
            <a:r>
              <a:rPr dirty="0" sz="2600" spc="-5" b="1">
                <a:latin typeface="Arial"/>
                <a:cs typeface="Arial"/>
              </a:rPr>
              <a:t>Statement</a:t>
            </a:r>
            <a:endParaRPr sz="2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2757" y="2095098"/>
            <a:ext cx="7550784" cy="57658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412240" marR="5080" indent="-1400175">
              <a:lnSpc>
                <a:spcPct val="100699"/>
              </a:lnSpc>
              <a:spcBef>
                <a:spcPts val="85"/>
              </a:spcBef>
            </a:pPr>
            <a:r>
              <a:rPr dirty="0" sz="1800" spc="-5">
                <a:latin typeface="Arial MT"/>
                <a:cs typeface="Arial MT"/>
              </a:rPr>
              <a:t>Introduction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to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GenAI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and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Simple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LLM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Inference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on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CPU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and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finetuning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of </a:t>
            </a:r>
            <a:r>
              <a:rPr dirty="0" sz="1800" spc="-484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LLM Model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to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create</a:t>
            </a:r>
            <a:r>
              <a:rPr dirty="0" sz="1800">
                <a:latin typeface="Arial MT"/>
                <a:cs typeface="Arial MT"/>
              </a:rPr>
              <a:t> a </a:t>
            </a:r>
            <a:r>
              <a:rPr dirty="0" sz="1800" spc="-5">
                <a:latin typeface="Arial MT"/>
                <a:cs typeface="Arial MT"/>
              </a:rPr>
              <a:t>Custom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Chatbot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8415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Unique</a:t>
            </a:r>
            <a:r>
              <a:rPr dirty="0"/>
              <a:t> </a:t>
            </a:r>
            <a:r>
              <a:rPr dirty="0" spc="-5"/>
              <a:t>Idea</a:t>
            </a:r>
            <a:r>
              <a:rPr dirty="0" spc="5"/>
              <a:t> </a:t>
            </a:r>
            <a:r>
              <a:rPr dirty="0" spc="-5"/>
              <a:t>Brief</a:t>
            </a:r>
            <a:r>
              <a:rPr dirty="0"/>
              <a:t> </a:t>
            </a:r>
            <a:r>
              <a:rPr dirty="0" spc="-5"/>
              <a:t>(Solution)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6764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A </a:t>
            </a:r>
            <a:r>
              <a:rPr dirty="0" spc="-5"/>
              <a:t>chatbot has been created in-order to help common people to understand </a:t>
            </a:r>
            <a:r>
              <a:rPr dirty="0" spc="-545"/>
              <a:t> </a:t>
            </a:r>
            <a:r>
              <a:rPr dirty="0" spc="-5"/>
              <a:t>the banking sector and the financial services </a:t>
            </a:r>
            <a:r>
              <a:rPr dirty="0" spc="-10"/>
              <a:t>offered </a:t>
            </a:r>
            <a:r>
              <a:rPr dirty="0" spc="-5"/>
              <a:t>by the economical </a:t>
            </a:r>
            <a:r>
              <a:rPr dirty="0"/>
              <a:t> </a:t>
            </a:r>
            <a:r>
              <a:rPr dirty="0" spc="-5"/>
              <a:t>institutions.</a:t>
            </a:r>
          </a:p>
          <a:p>
            <a:pPr marL="154940">
              <a:lnSpc>
                <a:spcPct val="100000"/>
              </a:lnSpc>
              <a:spcBef>
                <a:spcPts val="40"/>
              </a:spcBef>
            </a:pPr>
            <a:endParaRPr sz="2050"/>
          </a:p>
          <a:p>
            <a:pPr marL="167640" marR="358775">
              <a:lnSpc>
                <a:spcPct val="100000"/>
              </a:lnSpc>
            </a:pPr>
            <a:r>
              <a:rPr dirty="0"/>
              <a:t>A </a:t>
            </a:r>
            <a:r>
              <a:rPr dirty="0" spc="-5"/>
              <a:t>custom dataset was created for training in </a:t>
            </a:r>
            <a:r>
              <a:rPr dirty="0"/>
              <a:t>a </a:t>
            </a:r>
            <a:r>
              <a:rPr dirty="0" spc="-5"/>
              <a:t>.json file in alpaca format </a:t>
            </a:r>
            <a:r>
              <a:rPr dirty="0" spc="-545"/>
              <a:t> </a:t>
            </a:r>
            <a:r>
              <a:rPr dirty="0" u="heavy" spc="-5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hlinkClick r:id="rId2"/>
              </a:rPr>
              <a:t>https://github.com/mudxssir/projectintel/tree/main/dataset</a:t>
            </a:r>
          </a:p>
          <a:p>
            <a:pPr marL="154940">
              <a:lnSpc>
                <a:spcPct val="100000"/>
              </a:lnSpc>
              <a:spcBef>
                <a:spcPts val="45"/>
              </a:spcBef>
            </a:pPr>
            <a:endParaRPr sz="2050"/>
          </a:p>
          <a:p>
            <a:pPr marL="167640" marR="2362835">
              <a:lnSpc>
                <a:spcPct val="100000"/>
              </a:lnSpc>
            </a:pPr>
            <a:r>
              <a:rPr dirty="0" spc="-5"/>
              <a:t>For finetuning, </a:t>
            </a:r>
            <a:r>
              <a:rPr dirty="0"/>
              <a:t>A </a:t>
            </a:r>
            <a:r>
              <a:rPr dirty="0" spc="-5"/>
              <a:t>huggingface model has been used: </a:t>
            </a:r>
            <a:r>
              <a:rPr dirty="0"/>
              <a:t> </a:t>
            </a:r>
            <a:r>
              <a:rPr dirty="0" u="heavy" spc="-5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hlinkClick r:id="rId3"/>
              </a:rPr>
              <a:t>https://huggingface.co/meta-llama/Llama-2-7b-chat-hf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7395" y="1125834"/>
            <a:ext cx="246824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/>
              <a:t>Features</a:t>
            </a:r>
            <a:r>
              <a:rPr dirty="0" sz="2400" spc="-50"/>
              <a:t> </a:t>
            </a:r>
            <a:r>
              <a:rPr dirty="0" sz="2400" spc="-5"/>
              <a:t>Offered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215900" y="2229971"/>
            <a:ext cx="4850765" cy="711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har char="●"/>
              <a:tabLst>
                <a:tab pos="241300" algn="l"/>
              </a:tabLst>
            </a:pPr>
            <a:r>
              <a:rPr dirty="0" sz="1500" spc="-5">
                <a:latin typeface="Arial MT"/>
                <a:cs typeface="Arial MT"/>
              </a:rPr>
              <a:t>Banking</a:t>
            </a:r>
            <a:r>
              <a:rPr dirty="0" sz="150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and</a:t>
            </a:r>
            <a:r>
              <a:rPr dirty="0" sz="1500" spc="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Financial</a:t>
            </a:r>
            <a:r>
              <a:rPr dirty="0" sz="1500" spc="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Service</a:t>
            </a:r>
            <a:r>
              <a:rPr dirty="0" sz="150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expertise</a:t>
            </a:r>
            <a:r>
              <a:rPr dirty="0" sz="1500" spc="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and</a:t>
            </a:r>
            <a:r>
              <a:rPr dirty="0" sz="1500" spc="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guidance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●"/>
            </a:pPr>
            <a:endParaRPr sz="155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buChar char="●"/>
              <a:tabLst>
                <a:tab pos="241300" algn="l"/>
              </a:tabLst>
            </a:pPr>
            <a:r>
              <a:rPr dirty="0" sz="1500" spc="-5">
                <a:latin typeface="Arial MT"/>
                <a:cs typeface="Arial MT"/>
              </a:rPr>
              <a:t>Contextual/Non-contextual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interaction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9520" y="443196"/>
            <a:ext cx="2067560" cy="422909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Process</a:t>
            </a:r>
            <a:r>
              <a:rPr dirty="0" spc="-55"/>
              <a:t> </a:t>
            </a:r>
            <a:r>
              <a:rPr dirty="0"/>
              <a:t>flow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900" y="1298992"/>
            <a:ext cx="8859520" cy="3211830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265"/>
              </a:spcBef>
              <a:buAutoNum type="arabicPeriod"/>
              <a:tabLst>
                <a:tab pos="333375" algn="l"/>
              </a:tabLst>
            </a:pPr>
            <a:r>
              <a:rPr dirty="0" sz="2000" spc="-5">
                <a:latin typeface="Arial MT"/>
                <a:cs typeface="Arial MT"/>
              </a:rPr>
              <a:t>Create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python3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pip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environment</a:t>
            </a:r>
            <a:endParaRPr sz="2000">
              <a:latin typeface="Arial MT"/>
              <a:cs typeface="Arial MT"/>
            </a:endParaRPr>
          </a:p>
          <a:p>
            <a:pPr marL="311785" indent="-299720">
              <a:lnSpc>
                <a:spcPct val="100000"/>
              </a:lnSpc>
              <a:spcBef>
                <a:spcPts val="170"/>
              </a:spcBef>
              <a:buAutoNum type="arabicPeriod"/>
              <a:tabLst>
                <a:tab pos="312420" algn="l"/>
              </a:tabLst>
            </a:pPr>
            <a:r>
              <a:rPr dirty="0" sz="2000" spc="-5">
                <a:latin typeface="Arial MT"/>
                <a:cs typeface="Arial MT"/>
              </a:rPr>
              <a:t>Activate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the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Environment</a:t>
            </a:r>
            <a:endParaRPr sz="2000">
              <a:latin typeface="Arial MT"/>
              <a:cs typeface="Arial MT"/>
            </a:endParaRPr>
          </a:p>
          <a:p>
            <a:pPr marL="311785" indent="-299720">
              <a:lnSpc>
                <a:spcPct val="100000"/>
              </a:lnSpc>
              <a:buAutoNum type="arabicPeriod"/>
              <a:tabLst>
                <a:tab pos="312420" algn="l"/>
              </a:tabLst>
            </a:pPr>
            <a:r>
              <a:rPr dirty="0" sz="2000" spc="-5">
                <a:latin typeface="Arial MT"/>
                <a:cs typeface="Arial MT"/>
              </a:rPr>
              <a:t>Clone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GitHub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repository:</a:t>
            </a:r>
            <a:endParaRPr sz="2000">
              <a:latin typeface="Arial MT"/>
              <a:cs typeface="Arial MT"/>
            </a:endParaRPr>
          </a:p>
          <a:p>
            <a:pPr marL="241300">
              <a:lnSpc>
                <a:spcPct val="100000"/>
              </a:lnSpc>
            </a:pPr>
            <a:r>
              <a:rPr dirty="0" u="heavy" sz="2000" spc="-5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 MT"/>
                <a:cs typeface="Arial MT"/>
                <a:hlinkClick r:id="rId2"/>
              </a:rPr>
              <a:t>https://github.com//intel/intel-extension-for-transformers</a:t>
            </a:r>
            <a:endParaRPr sz="2000">
              <a:latin typeface="Arial MT"/>
              <a:cs typeface="Arial MT"/>
            </a:endParaRPr>
          </a:p>
          <a:p>
            <a:pPr marL="311785" indent="-299720">
              <a:lnSpc>
                <a:spcPct val="100000"/>
              </a:lnSpc>
              <a:buAutoNum type="arabicPeriod" startAt="4"/>
              <a:tabLst>
                <a:tab pos="312420" algn="l"/>
              </a:tabLst>
            </a:pPr>
            <a:r>
              <a:rPr dirty="0" sz="2000" spc="-5">
                <a:latin typeface="Arial MT"/>
                <a:cs typeface="Arial MT"/>
              </a:rPr>
              <a:t>Change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Directory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to:</a:t>
            </a:r>
            <a:endParaRPr sz="2000">
              <a:latin typeface="Arial MT"/>
              <a:cs typeface="Arial MT"/>
            </a:endParaRPr>
          </a:p>
          <a:p>
            <a:pPr marL="311785">
              <a:lnSpc>
                <a:spcPct val="100000"/>
              </a:lnSpc>
              <a:spcBef>
                <a:spcPts val="200"/>
              </a:spcBef>
            </a:pPr>
            <a:r>
              <a:rPr dirty="0" sz="1800">
                <a:latin typeface="Arial MT"/>
                <a:cs typeface="Arial MT"/>
              </a:rPr>
              <a:t>cd</a:t>
            </a:r>
            <a:r>
              <a:rPr dirty="0" sz="1800" spc="-5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./intel-extension-for-transformers/intel_extension_for_transformers/neural_chat</a:t>
            </a:r>
            <a:endParaRPr sz="1800">
              <a:latin typeface="Arial MT"/>
              <a:cs typeface="Arial MT"/>
            </a:endParaRPr>
          </a:p>
          <a:p>
            <a:pPr marL="332740" indent="-320675">
              <a:lnSpc>
                <a:spcPct val="100000"/>
              </a:lnSpc>
              <a:spcBef>
                <a:spcPts val="620"/>
              </a:spcBef>
              <a:buAutoNum type="arabicPeriod" startAt="5"/>
              <a:tabLst>
                <a:tab pos="333375" algn="l"/>
              </a:tabLst>
            </a:pPr>
            <a:r>
              <a:rPr dirty="0" sz="2000" spc="-5">
                <a:latin typeface="Arial MT"/>
                <a:cs typeface="Arial MT"/>
              </a:rPr>
              <a:t>Install</a:t>
            </a:r>
            <a:r>
              <a:rPr dirty="0" sz="2000" spc="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required</a:t>
            </a:r>
            <a:r>
              <a:rPr dirty="0" sz="2000" spc="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files</a:t>
            </a:r>
            <a:r>
              <a:rPr dirty="0" sz="2000" spc="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as</a:t>
            </a:r>
            <a:r>
              <a:rPr dirty="0" sz="2000" spc="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“</a:t>
            </a:r>
            <a:r>
              <a:rPr dirty="0" sz="1800" spc="-5">
                <a:latin typeface="Arial MT"/>
                <a:cs typeface="Arial MT"/>
              </a:rPr>
              <a:t>requirements-cpu.txt</a:t>
            </a:r>
            <a:r>
              <a:rPr dirty="0" sz="2000" spc="-5">
                <a:latin typeface="Arial MT"/>
                <a:cs typeface="Arial MT"/>
              </a:rPr>
              <a:t>”</a:t>
            </a:r>
            <a:r>
              <a:rPr dirty="0" sz="2000" spc="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and</a:t>
            </a:r>
            <a:r>
              <a:rPr dirty="0" sz="2000" spc="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“</a:t>
            </a:r>
            <a:r>
              <a:rPr dirty="0" sz="1800" spc="-5">
                <a:latin typeface="Arial MT"/>
                <a:cs typeface="Arial MT"/>
              </a:rPr>
              <a:t>requirements.txt</a:t>
            </a:r>
            <a:r>
              <a:rPr dirty="0" sz="2000" spc="-5">
                <a:latin typeface="Arial MT"/>
                <a:cs typeface="Arial MT"/>
              </a:rPr>
              <a:t>”</a:t>
            </a:r>
            <a:endParaRPr sz="2000">
              <a:latin typeface="Arial MT"/>
              <a:cs typeface="Arial MT"/>
            </a:endParaRPr>
          </a:p>
          <a:p>
            <a:pPr marL="311785" indent="-299720">
              <a:lnSpc>
                <a:spcPct val="100000"/>
              </a:lnSpc>
              <a:spcBef>
                <a:spcPts val="175"/>
              </a:spcBef>
              <a:buAutoNum type="arabicPeriod" startAt="5"/>
              <a:tabLst>
                <a:tab pos="312420" algn="l"/>
              </a:tabLst>
            </a:pPr>
            <a:r>
              <a:rPr dirty="0" sz="2000" spc="-5">
                <a:latin typeface="Arial MT"/>
                <a:cs typeface="Arial MT"/>
              </a:rPr>
              <a:t>Login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to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huggingface.co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and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access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“meta-llama/Llama-2-7b-chat-hf”</a:t>
            </a:r>
            <a:r>
              <a:rPr dirty="0" sz="2000" spc="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model</a:t>
            </a:r>
            <a:endParaRPr sz="2000">
              <a:latin typeface="Arial MT"/>
              <a:cs typeface="Arial MT"/>
            </a:endParaRPr>
          </a:p>
          <a:p>
            <a:pPr marL="311785" indent="-299720">
              <a:lnSpc>
                <a:spcPts val="2400"/>
              </a:lnSpc>
              <a:buAutoNum type="arabicPeriod" startAt="5"/>
              <a:tabLst>
                <a:tab pos="312420" algn="l"/>
              </a:tabLst>
            </a:pPr>
            <a:r>
              <a:rPr dirty="0" sz="2000" spc="-5">
                <a:latin typeface="Arial MT"/>
                <a:cs typeface="Arial MT"/>
              </a:rPr>
              <a:t>Finetune</a:t>
            </a:r>
            <a:r>
              <a:rPr dirty="0" sz="2000">
                <a:latin typeface="Arial MT"/>
                <a:cs typeface="Arial MT"/>
              </a:rPr>
              <a:t> with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custom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dataset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of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alpaca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format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of</a:t>
            </a:r>
            <a:r>
              <a:rPr dirty="0" sz="2000">
                <a:latin typeface="Arial MT"/>
                <a:cs typeface="Arial MT"/>
              </a:rPr>
              <a:t> a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.json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file</a:t>
            </a:r>
            <a:endParaRPr sz="2000">
              <a:latin typeface="Arial MT"/>
              <a:cs typeface="Arial MT"/>
            </a:endParaRPr>
          </a:p>
          <a:p>
            <a:pPr marL="311785" indent="-299720">
              <a:lnSpc>
                <a:spcPts val="2400"/>
              </a:lnSpc>
              <a:buAutoNum type="arabicPeriod" startAt="5"/>
              <a:tabLst>
                <a:tab pos="312420" algn="l"/>
              </a:tabLst>
            </a:pPr>
            <a:r>
              <a:rPr dirty="0" sz="2000" spc="-5">
                <a:latin typeface="Arial MT"/>
                <a:cs typeface="Arial MT"/>
              </a:rPr>
              <a:t>Import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fine-tuned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model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to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the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chatbot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interface.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4572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Architecture</a:t>
            </a:r>
            <a:r>
              <a:rPr dirty="0" spc="-35"/>
              <a:t> </a:t>
            </a:r>
            <a:r>
              <a:rPr dirty="0"/>
              <a:t>Diagram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1700" y="1722596"/>
            <a:ext cx="696468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heavy" sz="200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 MT"/>
                <a:cs typeface="Arial MT"/>
                <a:hlinkClick r:id="rId2"/>
              </a:rPr>
              <a:t>https://github.com/mudxssir/projectintel/tree/main/architecture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9273" y="1014709"/>
            <a:ext cx="2996565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0"/>
              <a:t>Technologies</a:t>
            </a:r>
            <a:r>
              <a:rPr dirty="0" spc="-45"/>
              <a:t> </a:t>
            </a:r>
            <a:r>
              <a:rPr dirty="0" spc="-5"/>
              <a:t>used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900" y="1817857"/>
            <a:ext cx="7949565" cy="2159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har char="●"/>
              <a:tabLst>
                <a:tab pos="241300" algn="l"/>
              </a:tabLst>
            </a:pPr>
            <a:r>
              <a:rPr dirty="0" sz="2000" spc="-5">
                <a:latin typeface="Arial MT"/>
                <a:cs typeface="Arial MT"/>
              </a:rPr>
              <a:t>Python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pip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environment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●"/>
            </a:pPr>
            <a:endParaRPr sz="205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buChar char="●"/>
              <a:tabLst>
                <a:tab pos="241300" algn="l"/>
              </a:tabLst>
            </a:pPr>
            <a:r>
              <a:rPr dirty="0" sz="2000" spc="-5">
                <a:latin typeface="Arial MT"/>
                <a:cs typeface="Arial MT"/>
              </a:rPr>
              <a:t>Huggingface</a:t>
            </a:r>
            <a:r>
              <a:rPr dirty="0" sz="2000" spc="6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-</a:t>
            </a:r>
            <a:r>
              <a:rPr dirty="0" sz="2000" spc="6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https://huggingface.co/meta-llama/Llama-2-7b-chat-hf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●"/>
            </a:pPr>
            <a:endParaRPr sz="205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Char char="●"/>
              <a:tabLst>
                <a:tab pos="241300" algn="l"/>
              </a:tabLst>
            </a:pPr>
            <a:r>
              <a:rPr dirty="0" sz="2000" spc="-5">
                <a:latin typeface="Arial MT"/>
                <a:cs typeface="Arial MT"/>
              </a:rPr>
              <a:t>Custom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iPykernel</a:t>
            </a:r>
            <a:r>
              <a:rPr dirty="0" sz="2000" spc="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named</a:t>
            </a:r>
            <a:r>
              <a:rPr dirty="0" sz="2000" spc="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neural_chat_1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●"/>
            </a:pPr>
            <a:endParaRPr sz="205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buChar char="●"/>
              <a:tabLst>
                <a:tab pos="241300" algn="l"/>
              </a:tabLst>
            </a:pPr>
            <a:r>
              <a:rPr dirty="0" sz="2000" spc="-10">
                <a:latin typeface="Arial MT"/>
                <a:cs typeface="Arial MT"/>
              </a:rPr>
              <a:t>Transformers,</a:t>
            </a:r>
            <a:r>
              <a:rPr dirty="0" sz="2000" spc="-5">
                <a:latin typeface="Arial MT"/>
                <a:cs typeface="Arial MT"/>
              </a:rPr>
              <a:t> requirement</a:t>
            </a:r>
            <a:r>
              <a:rPr dirty="0" sz="2000">
                <a:latin typeface="Arial MT"/>
                <a:cs typeface="Arial MT"/>
              </a:rPr>
              <a:t> files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6737" y="1414759"/>
            <a:ext cx="5238115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0"/>
              <a:t>Team</a:t>
            </a:r>
            <a:r>
              <a:rPr dirty="0"/>
              <a:t> </a:t>
            </a:r>
            <a:r>
              <a:rPr dirty="0" spc="-5"/>
              <a:t>members</a:t>
            </a:r>
            <a:r>
              <a:rPr dirty="0"/>
              <a:t> </a:t>
            </a:r>
            <a:r>
              <a:rPr dirty="0" spc="-5"/>
              <a:t>and</a:t>
            </a:r>
            <a:r>
              <a:rPr dirty="0"/>
              <a:t> </a:t>
            </a:r>
            <a:r>
              <a:rPr dirty="0" spc="-5"/>
              <a:t>contribution: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8316" y="2303758"/>
            <a:ext cx="3639185" cy="14878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61315" indent="-349250">
              <a:lnSpc>
                <a:spcPct val="100000"/>
              </a:lnSpc>
              <a:spcBef>
                <a:spcPts val="105"/>
              </a:spcBef>
              <a:buAutoNum type="arabicParenR"/>
              <a:tabLst>
                <a:tab pos="361315" algn="l"/>
                <a:tab pos="361950" algn="l"/>
              </a:tabLst>
            </a:pPr>
            <a:r>
              <a:rPr dirty="0" sz="1900" spc="-5">
                <a:latin typeface="Arial MT"/>
                <a:cs typeface="Arial MT"/>
              </a:rPr>
              <a:t>Mudassir</a:t>
            </a:r>
            <a:r>
              <a:rPr dirty="0" sz="1900" spc="-10">
                <a:latin typeface="Arial MT"/>
                <a:cs typeface="Arial MT"/>
              </a:rPr>
              <a:t> </a:t>
            </a:r>
            <a:r>
              <a:rPr dirty="0" sz="1900" spc="-5">
                <a:latin typeface="Arial MT"/>
                <a:cs typeface="Arial MT"/>
              </a:rPr>
              <a:t>Alam</a:t>
            </a:r>
            <a:r>
              <a:rPr dirty="0" sz="1900" spc="-10">
                <a:latin typeface="Arial MT"/>
                <a:cs typeface="Arial MT"/>
              </a:rPr>
              <a:t> </a:t>
            </a:r>
            <a:r>
              <a:rPr dirty="0" sz="1900">
                <a:latin typeface="Arial MT"/>
                <a:cs typeface="Arial MT"/>
              </a:rPr>
              <a:t>N</a:t>
            </a:r>
            <a:r>
              <a:rPr dirty="0" sz="1900" spc="-10">
                <a:latin typeface="Arial MT"/>
                <a:cs typeface="Arial MT"/>
              </a:rPr>
              <a:t> </a:t>
            </a:r>
            <a:r>
              <a:rPr dirty="0" sz="1900" spc="-45">
                <a:latin typeface="Arial MT"/>
                <a:cs typeface="Arial MT"/>
              </a:rPr>
              <a:t>(Team</a:t>
            </a:r>
            <a:r>
              <a:rPr dirty="0" sz="1900" spc="-10">
                <a:latin typeface="Arial MT"/>
                <a:cs typeface="Arial MT"/>
              </a:rPr>
              <a:t> </a:t>
            </a:r>
            <a:r>
              <a:rPr dirty="0" sz="1900" spc="-5">
                <a:latin typeface="Arial MT"/>
                <a:cs typeface="Arial MT"/>
              </a:rPr>
              <a:t>Lead)</a:t>
            </a:r>
            <a:endParaRPr sz="1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AutoNum type="arabicParenR"/>
            </a:pPr>
            <a:endParaRPr sz="2100">
              <a:latin typeface="Arial MT"/>
              <a:cs typeface="Arial MT"/>
            </a:endParaRPr>
          </a:p>
          <a:p>
            <a:pPr marL="372110" indent="-349885">
              <a:lnSpc>
                <a:spcPct val="100000"/>
              </a:lnSpc>
              <a:buAutoNum type="arabicParenR"/>
              <a:tabLst>
                <a:tab pos="372110" algn="l"/>
                <a:tab pos="372745" algn="l"/>
              </a:tabLst>
            </a:pPr>
            <a:r>
              <a:rPr dirty="0" sz="1900" spc="-5">
                <a:latin typeface="Arial MT"/>
                <a:cs typeface="Arial MT"/>
              </a:rPr>
              <a:t>Alex</a:t>
            </a:r>
            <a:r>
              <a:rPr dirty="0" sz="1900" spc="-35">
                <a:latin typeface="Arial MT"/>
                <a:cs typeface="Arial MT"/>
              </a:rPr>
              <a:t> </a:t>
            </a:r>
            <a:r>
              <a:rPr dirty="0" sz="1900" spc="-5">
                <a:latin typeface="Arial MT"/>
                <a:cs typeface="Arial MT"/>
              </a:rPr>
              <a:t>Kurian</a:t>
            </a:r>
            <a:endParaRPr sz="1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AutoNum type="arabicParenR"/>
            </a:pPr>
            <a:endParaRPr sz="1900">
              <a:latin typeface="Arial MT"/>
              <a:cs typeface="Arial MT"/>
            </a:endParaRPr>
          </a:p>
          <a:p>
            <a:pPr marL="372110" indent="-349885">
              <a:lnSpc>
                <a:spcPct val="100000"/>
              </a:lnSpc>
              <a:buAutoNum type="arabicParenR"/>
              <a:tabLst>
                <a:tab pos="372110" algn="l"/>
                <a:tab pos="372745" algn="l"/>
              </a:tabLst>
            </a:pPr>
            <a:r>
              <a:rPr dirty="0" sz="1900" spc="-5">
                <a:latin typeface="Arial MT"/>
                <a:cs typeface="Arial MT"/>
              </a:rPr>
              <a:t>Dhaksha</a:t>
            </a:r>
            <a:r>
              <a:rPr dirty="0" sz="1900" spc="-35">
                <a:latin typeface="Arial MT"/>
                <a:cs typeface="Arial MT"/>
              </a:rPr>
              <a:t> </a:t>
            </a:r>
            <a:r>
              <a:rPr dirty="0" sz="1900">
                <a:latin typeface="Arial MT"/>
                <a:cs typeface="Arial MT"/>
              </a:rPr>
              <a:t>D</a:t>
            </a:r>
            <a:endParaRPr sz="1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6786" y="214609"/>
            <a:ext cx="1826260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1227327"/>
            <a:ext cx="8578850" cy="3378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35814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Arial MT"/>
                <a:cs typeface="Arial MT"/>
              </a:rPr>
              <a:t>Basically we learn about Generative AI and Large Language Models and 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their working on the platform of Intel Developer Core Cloud and the Xeon </a:t>
            </a:r>
            <a:r>
              <a:rPr dirty="0" sz="2000" spc="-54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Scalable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GPUs</a:t>
            </a:r>
            <a:endParaRPr sz="2000">
              <a:latin typeface="Arial MT"/>
              <a:cs typeface="Arial MT"/>
            </a:endParaRPr>
          </a:p>
          <a:p>
            <a:pPr marL="12700" marR="122555">
              <a:lnSpc>
                <a:spcPct val="100000"/>
              </a:lnSpc>
              <a:spcBef>
                <a:spcPts val="1200"/>
              </a:spcBef>
            </a:pPr>
            <a:r>
              <a:rPr dirty="0" sz="2000" spc="-20">
                <a:latin typeface="Arial MT"/>
                <a:cs typeface="Arial MT"/>
              </a:rPr>
              <a:t>We </a:t>
            </a:r>
            <a:r>
              <a:rPr dirty="0" sz="2000" spc="-5">
                <a:latin typeface="Arial MT"/>
                <a:cs typeface="Arial MT"/>
              </a:rPr>
              <a:t>ran codes and and obtained outputs for multiple inputs for </a:t>
            </a:r>
            <a:r>
              <a:rPr dirty="0" sz="2000">
                <a:latin typeface="Arial MT"/>
                <a:cs typeface="Arial MT"/>
              </a:rPr>
              <a:t>a </a:t>
            </a:r>
            <a:r>
              <a:rPr dirty="0" sz="2000" spc="-5">
                <a:latin typeface="Arial MT"/>
                <a:cs typeface="Arial MT"/>
              </a:rPr>
              <a:t>pre-trained </a:t>
            </a:r>
            <a:r>
              <a:rPr dirty="0" sz="2000" spc="-54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model and the outputs have been provided in pdf format in the github 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20">
                <a:latin typeface="Arial MT"/>
                <a:cs typeface="Arial MT"/>
              </a:rPr>
              <a:t>repository.</a:t>
            </a:r>
            <a:endParaRPr sz="20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spcBef>
                <a:spcPts val="1200"/>
              </a:spcBef>
            </a:pPr>
            <a:r>
              <a:rPr dirty="0" sz="2000" spc="-5">
                <a:latin typeface="Arial MT"/>
                <a:cs typeface="Arial MT"/>
              </a:rPr>
              <a:t>The fine-tuning has been performed which took quite </a:t>
            </a:r>
            <a:r>
              <a:rPr dirty="0" sz="2000">
                <a:latin typeface="Arial MT"/>
                <a:cs typeface="Arial MT"/>
              </a:rPr>
              <a:t>a </a:t>
            </a:r>
            <a:r>
              <a:rPr dirty="0" sz="2000" spc="-5">
                <a:latin typeface="Arial MT"/>
                <a:cs typeface="Arial MT"/>
              </a:rPr>
              <a:t>considerable time on </a:t>
            </a:r>
            <a:r>
              <a:rPr dirty="0" sz="2000" spc="-5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 </a:t>
            </a:r>
            <a:r>
              <a:rPr dirty="0" sz="2000" spc="-5">
                <a:latin typeface="Arial MT"/>
                <a:cs typeface="Arial MT"/>
              </a:rPr>
              <a:t>custom dataset created for </a:t>
            </a:r>
            <a:r>
              <a:rPr dirty="0" sz="2000">
                <a:latin typeface="Arial MT"/>
                <a:cs typeface="Arial MT"/>
              </a:rPr>
              <a:t>a </a:t>
            </a:r>
            <a:r>
              <a:rPr dirty="0" sz="2000" spc="-5">
                <a:latin typeface="Arial MT"/>
                <a:cs typeface="Arial MT"/>
              </a:rPr>
              <a:t>domain specific sector to help out regular 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people to understand the terms and information about the banking and 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financial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services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154C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</dc:title>
  <dcterms:created xsi:type="dcterms:W3CDTF">2024-07-15T15:07:14Z</dcterms:created>
  <dcterms:modified xsi:type="dcterms:W3CDTF">2024-07-15T15:07:14Z</dcterms:modified>
</cp:coreProperties>
</file>