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sldIdLst>
    <p:sldId id="257" r:id="rId5"/>
    <p:sldId id="259" r:id="rId6"/>
    <p:sldId id="260" r:id="rId7"/>
    <p:sldId id="261" r:id="rId8"/>
    <p:sldId id="288" r:id="rId9"/>
    <p:sldId id="262" r:id="rId10"/>
    <p:sldId id="265" r:id="rId11"/>
    <p:sldId id="264" r:id="rId12"/>
    <p:sldId id="283" r:id="rId13"/>
    <p:sldId id="282" r:id="rId14"/>
    <p:sldId id="263" r:id="rId15"/>
    <p:sldId id="266" r:id="rId16"/>
    <p:sldId id="268" r:id="rId17"/>
    <p:sldId id="269" r:id="rId18"/>
    <p:sldId id="270" r:id="rId19"/>
    <p:sldId id="271" r:id="rId20"/>
    <p:sldId id="272" r:id="rId21"/>
    <p:sldId id="285" r:id="rId22"/>
    <p:sldId id="286" r:id="rId23"/>
    <p:sldId id="287" r:id="rId24"/>
    <p:sldId id="273" r:id="rId25"/>
    <p:sldId id="267" r:id="rId26"/>
    <p:sldId id="275" r:id="rId27"/>
    <p:sldId id="276" r:id="rId28"/>
    <p:sldId id="277" r:id="rId29"/>
    <p:sldId id="278" r:id="rId30"/>
    <p:sldId id="279" r:id="rId31"/>
    <p:sldId id="284"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CUSTOMER CHURN PREDICTION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MAHMUD M. NYAKO</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0963-5ADD-4616-A5FB-238075678B75}"/>
              </a:ext>
            </a:extLst>
          </p:cNvPr>
          <p:cNvSpPr>
            <a:spLocks noGrp="1"/>
          </p:cNvSpPr>
          <p:nvPr>
            <p:ph type="title"/>
          </p:nvPr>
        </p:nvSpPr>
        <p:spPr/>
        <p:txBody>
          <a:bodyPr/>
          <a:lstStyle/>
          <a:p>
            <a:r>
              <a:rPr lang="en-US" b="1" dirty="0"/>
              <a:t>Feature Engineering</a:t>
            </a:r>
            <a:r>
              <a:rPr lang="en-US" dirty="0"/>
              <a:t>:</a:t>
            </a:r>
            <a:endParaRPr lang="en-NG" dirty="0"/>
          </a:p>
        </p:txBody>
      </p:sp>
      <p:sp>
        <p:nvSpPr>
          <p:cNvPr id="6" name="Content Placeholder 5">
            <a:extLst>
              <a:ext uri="{FF2B5EF4-FFF2-40B4-BE49-F238E27FC236}">
                <a16:creationId xmlns:a16="http://schemas.microsoft.com/office/drawing/2014/main" id="{5F636967-F3F1-40D9-9003-014979410BF7}"/>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Handle Missing Data: by dropping missing values. </a:t>
            </a:r>
          </a:p>
          <a:p>
            <a:pPr>
              <a:buFont typeface="Wingdings" panose="05000000000000000000" pitchFamily="2" charset="2"/>
              <a:buChar char="§"/>
            </a:pPr>
            <a:r>
              <a:rPr lang="en-US" dirty="0"/>
              <a:t>Converted ‘No internet service’ and ‘No Phone Service’ to ‘No’.</a:t>
            </a:r>
          </a:p>
          <a:p>
            <a:pPr>
              <a:buFont typeface="Wingdings" panose="05000000000000000000" pitchFamily="2" charset="2"/>
              <a:buChar char="§"/>
            </a:pPr>
            <a:r>
              <a:rPr lang="en-US" dirty="0"/>
              <a:t>Performed EDA to visualize and understand the data set.</a:t>
            </a:r>
          </a:p>
          <a:p>
            <a:pPr>
              <a:buFont typeface="Wingdings" panose="05000000000000000000" pitchFamily="2" charset="2"/>
              <a:buChar char="§"/>
            </a:pPr>
            <a:r>
              <a:rPr lang="en-US" dirty="0"/>
              <a:t>Encode Categorical Variables: Converted categorical variables (i.e., gender, contract type) into numerical representations using label encoding. This will allow machine learning algorithms to work with categorical data.</a:t>
            </a:r>
          </a:p>
          <a:p>
            <a:pPr>
              <a:buFont typeface="Wingdings" panose="05000000000000000000" pitchFamily="2" charset="2"/>
              <a:buChar char="§"/>
            </a:pPr>
            <a:r>
              <a:rPr lang="en-US" dirty="0"/>
              <a:t>Scaling of Numerical Features: Standardizing/normalizing numerical features to ensure they have similar scales, which can improve the performance of some machine learning algorithms.</a:t>
            </a:r>
          </a:p>
          <a:p>
            <a:pPr>
              <a:buFont typeface="Wingdings" panose="05000000000000000000" pitchFamily="2" charset="2"/>
              <a:buChar char="§"/>
            </a:pPr>
            <a:r>
              <a:rPr lang="en-US" dirty="0"/>
              <a:t>I revisited my feature engineering after model evaluation to refine and improve the predictive performance of the model.</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endParaRPr lang="en-NG" dirty="0"/>
          </a:p>
        </p:txBody>
      </p:sp>
    </p:spTree>
    <p:extLst>
      <p:ext uri="{BB962C8B-B14F-4D97-AF65-F5344CB8AC3E}">
        <p14:creationId xmlns:p14="http://schemas.microsoft.com/office/powerpoint/2010/main" val="64313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CDD7-2596-43FD-A644-26B7F5B7CBDC}"/>
              </a:ext>
            </a:extLst>
          </p:cNvPr>
          <p:cNvSpPr>
            <a:spLocks noGrp="1"/>
          </p:cNvSpPr>
          <p:nvPr>
            <p:ph type="title"/>
          </p:nvPr>
        </p:nvSpPr>
        <p:spPr>
          <a:xfrm>
            <a:off x="1097280" y="246847"/>
            <a:ext cx="10058400" cy="1528944"/>
          </a:xfrm>
        </p:spPr>
        <p:txBody>
          <a:bodyPr>
            <a:normAutofit/>
          </a:bodyPr>
          <a:lstStyle/>
          <a:p>
            <a:r>
              <a:rPr lang="en-US" dirty="0"/>
              <a:t>Feature Information</a:t>
            </a:r>
            <a:endParaRPr lang="en-NG" dirty="0"/>
          </a:p>
        </p:txBody>
      </p:sp>
      <p:sp>
        <p:nvSpPr>
          <p:cNvPr id="3" name="Content Placeholder 2">
            <a:extLst>
              <a:ext uri="{FF2B5EF4-FFF2-40B4-BE49-F238E27FC236}">
                <a16:creationId xmlns:a16="http://schemas.microsoft.com/office/drawing/2014/main" id="{EDA39A71-2508-4B27-B63A-FF30BB1D573E}"/>
              </a:ext>
            </a:extLst>
          </p:cNvPr>
          <p:cNvSpPr>
            <a:spLocks noGrp="1"/>
          </p:cNvSpPr>
          <p:nvPr>
            <p:ph sz="half" idx="1"/>
          </p:nvPr>
        </p:nvSpPr>
        <p:spPr>
          <a:xfrm>
            <a:off x="198784" y="1934817"/>
            <a:ext cx="5473146" cy="4412973"/>
          </a:xfrm>
        </p:spPr>
        <p:txBody>
          <a:bodyPr numCol="3">
            <a:normAutofit fontScale="25000" lnSpcReduction="20000"/>
          </a:bodyPr>
          <a:lstStyle/>
          <a:p>
            <a:pPr>
              <a:lnSpc>
                <a:spcPct val="120000"/>
              </a:lnSpc>
            </a:pPr>
            <a:r>
              <a:rPr lang="en-US" sz="4400" b="1" dirty="0"/>
              <a:t>gender</a:t>
            </a:r>
          </a:p>
          <a:p>
            <a:pPr>
              <a:lnSpc>
                <a:spcPct val="120000"/>
              </a:lnSpc>
            </a:pPr>
            <a:r>
              <a:rPr lang="en-US" sz="4400" dirty="0"/>
              <a:t>['Female' 'Male']</a:t>
            </a:r>
          </a:p>
          <a:p>
            <a:pPr>
              <a:lnSpc>
                <a:spcPct val="120000"/>
              </a:lnSpc>
            </a:pPr>
            <a:r>
              <a:rPr lang="en-US" sz="4400" dirty="0"/>
              <a:t>2</a:t>
            </a:r>
          </a:p>
          <a:p>
            <a:pPr>
              <a:lnSpc>
                <a:spcPct val="120000"/>
              </a:lnSpc>
            </a:pPr>
            <a:r>
              <a:rPr lang="en-US" sz="4400" b="1" dirty="0"/>
              <a:t>SeniorCitizen</a:t>
            </a:r>
          </a:p>
          <a:p>
            <a:pPr>
              <a:lnSpc>
                <a:spcPct val="120000"/>
              </a:lnSpc>
            </a:pPr>
            <a:r>
              <a:rPr lang="en-US" sz="4400" dirty="0"/>
              <a:t>[0 1]</a:t>
            </a:r>
          </a:p>
          <a:p>
            <a:pPr>
              <a:lnSpc>
                <a:spcPct val="120000"/>
              </a:lnSpc>
            </a:pPr>
            <a:r>
              <a:rPr lang="en-US" sz="4400" dirty="0"/>
              <a:t>2</a:t>
            </a:r>
          </a:p>
          <a:p>
            <a:pPr>
              <a:lnSpc>
                <a:spcPct val="120000"/>
              </a:lnSpc>
            </a:pPr>
            <a:r>
              <a:rPr lang="en-US" sz="4400" b="1" dirty="0"/>
              <a:t>Partner</a:t>
            </a:r>
          </a:p>
          <a:p>
            <a:pPr>
              <a:lnSpc>
                <a:spcPct val="120000"/>
              </a:lnSpc>
            </a:pPr>
            <a:r>
              <a:rPr lang="en-US" sz="4400" dirty="0"/>
              <a:t>['Yes' 'No']</a:t>
            </a:r>
          </a:p>
          <a:p>
            <a:pPr>
              <a:lnSpc>
                <a:spcPct val="120000"/>
              </a:lnSpc>
            </a:pPr>
            <a:r>
              <a:rPr lang="en-US" sz="4400" dirty="0"/>
              <a:t>2</a:t>
            </a:r>
          </a:p>
          <a:p>
            <a:pPr>
              <a:lnSpc>
                <a:spcPct val="120000"/>
              </a:lnSpc>
            </a:pPr>
            <a:r>
              <a:rPr lang="en-US" sz="4400" b="1" dirty="0"/>
              <a:t>Dependents</a:t>
            </a:r>
          </a:p>
          <a:p>
            <a:pPr>
              <a:lnSpc>
                <a:spcPct val="120000"/>
              </a:lnSpc>
            </a:pPr>
            <a:r>
              <a:rPr lang="en-US" sz="4400" dirty="0"/>
              <a:t>['No' 'Yes']</a:t>
            </a:r>
          </a:p>
          <a:p>
            <a:pPr>
              <a:lnSpc>
                <a:spcPct val="120000"/>
              </a:lnSpc>
            </a:pPr>
            <a:r>
              <a:rPr lang="en-US" sz="4400" dirty="0"/>
              <a:t>2</a:t>
            </a:r>
          </a:p>
          <a:p>
            <a:pPr marL="0" indent="0">
              <a:lnSpc>
                <a:spcPct val="120000"/>
              </a:lnSpc>
              <a:buNone/>
            </a:pPr>
            <a:r>
              <a:rPr lang="en-US" sz="4400" b="1" dirty="0"/>
              <a:t> </a:t>
            </a:r>
          </a:p>
          <a:p>
            <a:pPr>
              <a:lnSpc>
                <a:spcPct val="120000"/>
              </a:lnSpc>
            </a:pPr>
            <a:r>
              <a:rPr lang="en-US" sz="4400" b="1" dirty="0"/>
              <a:t>PhoneService</a:t>
            </a:r>
          </a:p>
          <a:p>
            <a:pPr>
              <a:lnSpc>
                <a:spcPct val="120000"/>
              </a:lnSpc>
            </a:pPr>
            <a:r>
              <a:rPr lang="en-US" sz="4400" dirty="0"/>
              <a:t>['No' 'Yes']</a:t>
            </a:r>
          </a:p>
          <a:p>
            <a:pPr>
              <a:lnSpc>
                <a:spcPct val="120000"/>
              </a:lnSpc>
            </a:pPr>
            <a:r>
              <a:rPr lang="en-US" sz="4400" dirty="0"/>
              <a:t>2</a:t>
            </a:r>
          </a:p>
          <a:p>
            <a:pPr>
              <a:lnSpc>
                <a:spcPct val="120000"/>
              </a:lnSpc>
            </a:pPr>
            <a:r>
              <a:rPr lang="en-US" sz="4400" b="1" dirty="0"/>
              <a:t>MultipleLines</a:t>
            </a:r>
          </a:p>
          <a:p>
            <a:pPr>
              <a:lnSpc>
                <a:spcPct val="120000"/>
              </a:lnSpc>
            </a:pPr>
            <a:r>
              <a:rPr lang="en-US" sz="4400" dirty="0"/>
              <a:t>['No phone service' 'No' 'Yes']</a:t>
            </a:r>
          </a:p>
          <a:p>
            <a:pPr>
              <a:lnSpc>
                <a:spcPct val="120000"/>
              </a:lnSpc>
            </a:pPr>
            <a:r>
              <a:rPr lang="en-US" sz="4400" dirty="0"/>
              <a:t>3</a:t>
            </a:r>
          </a:p>
          <a:p>
            <a:pPr>
              <a:lnSpc>
                <a:spcPct val="120000"/>
              </a:lnSpc>
            </a:pPr>
            <a:r>
              <a:rPr lang="en-US" sz="4400" b="1" dirty="0"/>
              <a:t>InternetService</a:t>
            </a:r>
          </a:p>
          <a:p>
            <a:pPr>
              <a:lnSpc>
                <a:spcPct val="120000"/>
              </a:lnSpc>
            </a:pPr>
            <a:r>
              <a:rPr lang="en-US" sz="4400" dirty="0"/>
              <a:t>['DSL' 'Fiber optic' 'No']</a:t>
            </a:r>
          </a:p>
          <a:p>
            <a:pPr>
              <a:lnSpc>
                <a:spcPct val="120000"/>
              </a:lnSpc>
            </a:pPr>
            <a:r>
              <a:rPr lang="en-US" sz="4400" dirty="0"/>
              <a:t>3</a:t>
            </a:r>
          </a:p>
          <a:p>
            <a:r>
              <a:rPr lang="en-US" sz="4400" b="1" dirty="0"/>
              <a:t>OnlineSecurity</a:t>
            </a:r>
          </a:p>
          <a:p>
            <a:r>
              <a:rPr lang="en-US" sz="4400" dirty="0"/>
              <a:t>['No' 'Yes' 'No internet service']</a:t>
            </a:r>
          </a:p>
          <a:p>
            <a:r>
              <a:rPr lang="en-US" sz="4400" dirty="0"/>
              <a:t>3</a:t>
            </a:r>
          </a:p>
          <a:p>
            <a:r>
              <a:rPr lang="en-US" sz="4400" b="1" dirty="0"/>
              <a:t>OnlineBackup</a:t>
            </a:r>
          </a:p>
          <a:p>
            <a:r>
              <a:rPr lang="en-US" sz="4400" dirty="0"/>
              <a:t>['Yes' 'No' 'No internet service']</a:t>
            </a:r>
          </a:p>
          <a:p>
            <a:r>
              <a:rPr lang="en-US" sz="4400" dirty="0"/>
              <a:t>3</a:t>
            </a:r>
          </a:p>
          <a:p>
            <a:r>
              <a:rPr lang="en-US" sz="4400" b="1" dirty="0"/>
              <a:t>DeviceProtection</a:t>
            </a:r>
          </a:p>
          <a:p>
            <a:r>
              <a:rPr lang="en-US" sz="4400" dirty="0"/>
              <a:t>['No' 'Yes' 'No internet service']</a:t>
            </a:r>
          </a:p>
          <a:p>
            <a:r>
              <a:rPr lang="en-US" sz="4400" dirty="0"/>
              <a:t>3</a:t>
            </a:r>
          </a:p>
          <a:p>
            <a:r>
              <a:rPr lang="en-US" sz="4400" b="1" dirty="0"/>
              <a:t>TechSupport</a:t>
            </a:r>
          </a:p>
          <a:p>
            <a:r>
              <a:rPr lang="en-US" sz="4400" dirty="0"/>
              <a:t>['No' 'Yes' 'No internet service']</a:t>
            </a:r>
          </a:p>
          <a:p>
            <a:r>
              <a:rPr lang="en-US" sz="4400" dirty="0"/>
              <a:t>3</a:t>
            </a:r>
          </a:p>
          <a:p>
            <a:endParaRPr lang="en-NG" sz="4000" dirty="0"/>
          </a:p>
        </p:txBody>
      </p:sp>
      <p:sp>
        <p:nvSpPr>
          <p:cNvPr id="4" name="Content Placeholder 3">
            <a:extLst>
              <a:ext uri="{FF2B5EF4-FFF2-40B4-BE49-F238E27FC236}">
                <a16:creationId xmlns:a16="http://schemas.microsoft.com/office/drawing/2014/main" id="{123F3E8F-054E-49D3-A1A2-7A585E1EEAEF}"/>
              </a:ext>
            </a:extLst>
          </p:cNvPr>
          <p:cNvSpPr>
            <a:spLocks noGrp="1"/>
          </p:cNvSpPr>
          <p:nvPr>
            <p:ph sz="half" idx="2"/>
          </p:nvPr>
        </p:nvSpPr>
        <p:spPr>
          <a:xfrm>
            <a:off x="5804452" y="1934817"/>
            <a:ext cx="5580640" cy="4412973"/>
          </a:xfrm>
        </p:spPr>
        <p:txBody>
          <a:bodyPr numCol="3">
            <a:noAutofit/>
          </a:bodyPr>
          <a:lstStyle/>
          <a:p>
            <a:pPr marL="0" indent="0">
              <a:buNone/>
            </a:pPr>
            <a:r>
              <a:rPr lang="en-US" sz="900" dirty="0"/>
              <a:t> </a:t>
            </a:r>
            <a:r>
              <a:rPr lang="en-US" sz="1100" b="1" dirty="0"/>
              <a:t>StreamingTV</a:t>
            </a:r>
          </a:p>
          <a:p>
            <a:r>
              <a:rPr lang="en-US" sz="1100" dirty="0"/>
              <a:t>['No' 'Yes' 'No internet service']</a:t>
            </a:r>
          </a:p>
          <a:p>
            <a:r>
              <a:rPr lang="en-US" sz="1100" dirty="0"/>
              <a:t>3</a:t>
            </a:r>
          </a:p>
          <a:p>
            <a:r>
              <a:rPr lang="en-US" sz="1100" b="1" dirty="0"/>
              <a:t>StreamingMovies</a:t>
            </a:r>
          </a:p>
          <a:p>
            <a:r>
              <a:rPr lang="en-US" sz="1100" dirty="0"/>
              <a:t>['No' 'Yes' 'No internet service']</a:t>
            </a:r>
          </a:p>
          <a:p>
            <a:r>
              <a:rPr lang="en-US" sz="1100" dirty="0"/>
              <a:t>3</a:t>
            </a:r>
          </a:p>
          <a:p>
            <a:r>
              <a:rPr lang="en-US" sz="1100" b="1" dirty="0"/>
              <a:t>Contract</a:t>
            </a:r>
          </a:p>
          <a:p>
            <a:r>
              <a:rPr lang="en-US" sz="1100" dirty="0"/>
              <a:t>['Month-to-month' 'One year' 'Two year']</a:t>
            </a:r>
          </a:p>
          <a:p>
            <a:r>
              <a:rPr lang="en-US" sz="1100" dirty="0"/>
              <a:t>3</a:t>
            </a:r>
          </a:p>
          <a:p>
            <a:endParaRPr lang="en-US" sz="1100" b="1" dirty="0"/>
          </a:p>
          <a:p>
            <a:r>
              <a:rPr lang="en-US" sz="1100" b="1" dirty="0"/>
              <a:t>PaperlessBilling</a:t>
            </a:r>
          </a:p>
          <a:p>
            <a:r>
              <a:rPr lang="en-US" sz="1100" dirty="0"/>
              <a:t>['Yes' 'No']</a:t>
            </a:r>
          </a:p>
          <a:p>
            <a:r>
              <a:rPr lang="en-US" sz="1100" dirty="0"/>
              <a:t>2</a:t>
            </a:r>
          </a:p>
          <a:p>
            <a:r>
              <a:rPr lang="en-US" sz="1100" b="1" dirty="0"/>
              <a:t>PaymentMethod</a:t>
            </a:r>
          </a:p>
          <a:p>
            <a:r>
              <a:rPr lang="en-US" sz="1100" dirty="0"/>
              <a:t>['Electronic check' 'Mailed check' 'Bank transfer (automatic)'</a:t>
            </a:r>
          </a:p>
          <a:p>
            <a:r>
              <a:rPr lang="en-US" sz="1100" dirty="0"/>
              <a:t> 'Credit card (automatic)']</a:t>
            </a:r>
          </a:p>
          <a:p>
            <a:r>
              <a:rPr lang="en-US" sz="1100" dirty="0"/>
              <a:t>4</a:t>
            </a:r>
          </a:p>
          <a:p>
            <a:r>
              <a:rPr lang="en-US" sz="1100" b="1" dirty="0"/>
              <a:t>MonthlyCharges</a:t>
            </a:r>
          </a:p>
          <a:p>
            <a:r>
              <a:rPr lang="en-US" sz="1100" dirty="0"/>
              <a:t>[29.85 56.95 53.85 ... 63.1  44.2  78.7 ]</a:t>
            </a:r>
          </a:p>
          <a:p>
            <a:r>
              <a:rPr lang="en-US" sz="1100" dirty="0"/>
              <a:t>1585</a:t>
            </a:r>
          </a:p>
          <a:p>
            <a:r>
              <a:rPr lang="en-US" sz="1100" b="1" dirty="0"/>
              <a:t>TotalCharges</a:t>
            </a:r>
          </a:p>
          <a:p>
            <a:r>
              <a:rPr lang="en-US" sz="1100" dirty="0"/>
              <a:t>[  29.85 1889.5   108.15 ...  346.45  306.6  6844.5 ]</a:t>
            </a:r>
          </a:p>
          <a:p>
            <a:r>
              <a:rPr lang="en-US" sz="1100" dirty="0"/>
              <a:t>6530</a:t>
            </a:r>
          </a:p>
          <a:p>
            <a:r>
              <a:rPr lang="en-US" sz="1100" b="1" dirty="0"/>
              <a:t>Churn</a:t>
            </a:r>
          </a:p>
          <a:p>
            <a:r>
              <a:rPr lang="en-US" sz="1100" dirty="0"/>
              <a:t>['No' 'Yes']</a:t>
            </a:r>
          </a:p>
          <a:p>
            <a:r>
              <a:rPr lang="en-US" sz="1100" dirty="0"/>
              <a:t>2</a:t>
            </a:r>
            <a:endParaRPr lang="en-NG" sz="1100" dirty="0"/>
          </a:p>
        </p:txBody>
      </p:sp>
    </p:spTree>
    <p:extLst>
      <p:ext uri="{BB962C8B-B14F-4D97-AF65-F5344CB8AC3E}">
        <p14:creationId xmlns:p14="http://schemas.microsoft.com/office/powerpoint/2010/main" val="168377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FC2B-00E2-43F0-B527-BB552A0831A9}"/>
              </a:ext>
            </a:extLst>
          </p:cNvPr>
          <p:cNvSpPr>
            <a:spLocks noGrp="1"/>
          </p:cNvSpPr>
          <p:nvPr>
            <p:ph type="title"/>
          </p:nvPr>
        </p:nvSpPr>
        <p:spPr/>
        <p:txBody>
          <a:bodyPr/>
          <a:lstStyle/>
          <a:p>
            <a:r>
              <a:rPr lang="en-US" dirty="0"/>
              <a:t>Exploratory Data Analysis - Customer Churn Visualization</a:t>
            </a:r>
            <a:endParaRPr lang="en-NG" dirty="0"/>
          </a:p>
        </p:txBody>
      </p:sp>
      <p:pic>
        <p:nvPicPr>
          <p:cNvPr id="5" name="Content Placeholder 4">
            <a:extLst>
              <a:ext uri="{FF2B5EF4-FFF2-40B4-BE49-F238E27FC236}">
                <a16:creationId xmlns:a16="http://schemas.microsoft.com/office/drawing/2014/main" id="{E51B0774-E3A4-4401-B02E-D3A625481F1C}"/>
              </a:ext>
            </a:extLst>
          </p:cNvPr>
          <p:cNvPicPr>
            <a:picLocks noGrp="1" noChangeAspect="1"/>
          </p:cNvPicPr>
          <p:nvPr>
            <p:ph sz="half" idx="1"/>
          </p:nvPr>
        </p:nvPicPr>
        <p:blipFill>
          <a:blip r:embed="rId2"/>
          <a:stretch>
            <a:fillRect/>
          </a:stretch>
        </p:blipFill>
        <p:spPr>
          <a:xfrm>
            <a:off x="119270" y="2120899"/>
            <a:ext cx="6718851" cy="4173883"/>
          </a:xfrm>
          <a:prstGeom prst="rect">
            <a:avLst/>
          </a:prstGeom>
        </p:spPr>
      </p:pic>
      <p:sp>
        <p:nvSpPr>
          <p:cNvPr id="4" name="Content Placeholder 3">
            <a:extLst>
              <a:ext uri="{FF2B5EF4-FFF2-40B4-BE49-F238E27FC236}">
                <a16:creationId xmlns:a16="http://schemas.microsoft.com/office/drawing/2014/main" id="{4001E932-0A91-4881-897F-45FEC9F70EF5}"/>
              </a:ext>
            </a:extLst>
          </p:cNvPr>
          <p:cNvSpPr>
            <a:spLocks noGrp="1"/>
          </p:cNvSpPr>
          <p:nvPr>
            <p:ph sz="half" idx="2"/>
          </p:nvPr>
        </p:nvSpPr>
        <p:spPr>
          <a:xfrm>
            <a:off x="6096000" y="2160656"/>
            <a:ext cx="5976728" cy="3748194"/>
          </a:xfrm>
        </p:spPr>
        <p:txBody>
          <a:bodyPr>
            <a:normAutofit/>
          </a:bodyPr>
          <a:lstStyle/>
          <a:p>
            <a:r>
              <a:rPr lang="en-US" sz="1600" dirty="0"/>
              <a:t>Churn Rate = </a:t>
            </a:r>
            <a:r>
              <a:rPr lang="en-US" sz="1600" u="sng" dirty="0"/>
              <a:t>No. of users @ beginning – No. of users @ end</a:t>
            </a:r>
            <a:r>
              <a:rPr lang="en-US" sz="1600" dirty="0"/>
              <a:t>  x 100% 			Number of users at the beginning</a:t>
            </a:r>
          </a:p>
          <a:p>
            <a:r>
              <a:rPr lang="en-US" sz="1600" dirty="0"/>
              <a:t>Hence, 26.54% of customers churned, signifying huge losses i.e. 1869 customers. </a:t>
            </a:r>
          </a:p>
          <a:p>
            <a:r>
              <a:rPr lang="en-US" sz="1600" dirty="0"/>
              <a:t>Churn Rate of 26.54% is high especially if there are no new customers subscribing.</a:t>
            </a:r>
          </a:p>
          <a:p>
            <a:r>
              <a:rPr lang="en-US" sz="1600" dirty="0"/>
              <a:t>Usually, a churn rate of around 2% is considered good and at 8% and above is considered bad.</a:t>
            </a:r>
            <a:endParaRPr lang="en-NG" sz="1600" dirty="0"/>
          </a:p>
        </p:txBody>
      </p:sp>
    </p:spTree>
    <p:extLst>
      <p:ext uri="{BB962C8B-B14F-4D97-AF65-F5344CB8AC3E}">
        <p14:creationId xmlns:p14="http://schemas.microsoft.com/office/powerpoint/2010/main" val="126135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4D0A-F95F-4CE4-BF76-A035B704FEC1}"/>
              </a:ext>
            </a:extLst>
          </p:cNvPr>
          <p:cNvSpPr>
            <a:spLocks noGrp="1"/>
          </p:cNvSpPr>
          <p:nvPr>
            <p:ph type="title"/>
          </p:nvPr>
        </p:nvSpPr>
        <p:spPr/>
        <p:txBody>
          <a:bodyPr/>
          <a:lstStyle/>
          <a:p>
            <a:r>
              <a:rPr lang="en-US" dirty="0"/>
              <a:t>Churn Rate by Gender</a:t>
            </a:r>
            <a:endParaRPr lang="en-NG" dirty="0"/>
          </a:p>
        </p:txBody>
      </p:sp>
      <p:pic>
        <p:nvPicPr>
          <p:cNvPr id="5" name="Content Placeholder 4">
            <a:extLst>
              <a:ext uri="{FF2B5EF4-FFF2-40B4-BE49-F238E27FC236}">
                <a16:creationId xmlns:a16="http://schemas.microsoft.com/office/drawing/2014/main" id="{78D05156-408E-4F47-9667-223988567380}"/>
              </a:ext>
            </a:extLst>
          </p:cNvPr>
          <p:cNvPicPr>
            <a:picLocks noGrp="1" noChangeAspect="1"/>
          </p:cNvPicPr>
          <p:nvPr>
            <p:ph sz="half" idx="1"/>
          </p:nvPr>
        </p:nvPicPr>
        <p:blipFill>
          <a:blip r:embed="rId2"/>
          <a:stretch>
            <a:fillRect/>
          </a:stretch>
        </p:blipFill>
        <p:spPr>
          <a:xfrm>
            <a:off x="92765" y="2001079"/>
            <a:ext cx="8706678" cy="4359965"/>
          </a:xfrm>
          <a:prstGeom prst="rect">
            <a:avLst/>
          </a:prstGeom>
        </p:spPr>
      </p:pic>
      <p:sp>
        <p:nvSpPr>
          <p:cNvPr id="4" name="Content Placeholder 3">
            <a:extLst>
              <a:ext uri="{FF2B5EF4-FFF2-40B4-BE49-F238E27FC236}">
                <a16:creationId xmlns:a16="http://schemas.microsoft.com/office/drawing/2014/main" id="{EDD5F443-9FC0-48A7-94B6-5D50192B6E16}"/>
              </a:ext>
            </a:extLst>
          </p:cNvPr>
          <p:cNvSpPr>
            <a:spLocks noGrp="1"/>
          </p:cNvSpPr>
          <p:nvPr>
            <p:ph sz="half" idx="2"/>
          </p:nvPr>
        </p:nvSpPr>
        <p:spPr>
          <a:xfrm>
            <a:off x="8799443" y="2120900"/>
            <a:ext cx="2356236" cy="3748194"/>
          </a:xfrm>
        </p:spPr>
        <p:txBody>
          <a:bodyPr/>
          <a:lstStyle/>
          <a:p>
            <a:r>
              <a:rPr lang="en-US" dirty="0"/>
              <a:t>The churn rate for females is slightly more than the churn rate for males.</a:t>
            </a:r>
            <a:endParaRPr lang="en-NG" dirty="0"/>
          </a:p>
        </p:txBody>
      </p:sp>
    </p:spTree>
    <p:extLst>
      <p:ext uri="{BB962C8B-B14F-4D97-AF65-F5344CB8AC3E}">
        <p14:creationId xmlns:p14="http://schemas.microsoft.com/office/powerpoint/2010/main" val="204563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EEC-0D75-4B8F-8370-6C3B0394BF0D}"/>
              </a:ext>
            </a:extLst>
          </p:cNvPr>
          <p:cNvSpPr>
            <a:spLocks noGrp="1"/>
          </p:cNvSpPr>
          <p:nvPr>
            <p:ph type="title"/>
          </p:nvPr>
        </p:nvSpPr>
        <p:spPr/>
        <p:txBody>
          <a:bodyPr/>
          <a:lstStyle/>
          <a:p>
            <a:r>
              <a:rPr lang="en-US" dirty="0"/>
              <a:t> Churn Rate by Tech Support</a:t>
            </a:r>
            <a:endParaRPr lang="en-NG" dirty="0"/>
          </a:p>
        </p:txBody>
      </p:sp>
      <p:pic>
        <p:nvPicPr>
          <p:cNvPr id="5" name="Content Placeholder 4">
            <a:extLst>
              <a:ext uri="{FF2B5EF4-FFF2-40B4-BE49-F238E27FC236}">
                <a16:creationId xmlns:a16="http://schemas.microsoft.com/office/drawing/2014/main" id="{9F9733C8-A3D5-4478-9F71-2A63F58F49AF}"/>
              </a:ext>
            </a:extLst>
          </p:cNvPr>
          <p:cNvPicPr>
            <a:picLocks noGrp="1" noChangeAspect="1"/>
          </p:cNvPicPr>
          <p:nvPr>
            <p:ph sz="half" idx="1"/>
          </p:nvPr>
        </p:nvPicPr>
        <p:blipFill>
          <a:blip r:embed="rId2"/>
          <a:stretch>
            <a:fillRect/>
          </a:stretch>
        </p:blipFill>
        <p:spPr>
          <a:xfrm>
            <a:off x="0" y="1945639"/>
            <a:ext cx="8945217" cy="4388900"/>
          </a:xfrm>
          <a:prstGeom prst="rect">
            <a:avLst/>
          </a:prstGeom>
        </p:spPr>
      </p:pic>
      <p:sp>
        <p:nvSpPr>
          <p:cNvPr id="4" name="Content Placeholder 3">
            <a:extLst>
              <a:ext uri="{FF2B5EF4-FFF2-40B4-BE49-F238E27FC236}">
                <a16:creationId xmlns:a16="http://schemas.microsoft.com/office/drawing/2014/main" id="{5872E827-CEF1-46A4-AEDE-0A74E1E6F719}"/>
              </a:ext>
            </a:extLst>
          </p:cNvPr>
          <p:cNvSpPr>
            <a:spLocks noGrp="1"/>
          </p:cNvSpPr>
          <p:nvPr>
            <p:ph sz="half" idx="2"/>
          </p:nvPr>
        </p:nvSpPr>
        <p:spPr>
          <a:xfrm>
            <a:off x="8945217" y="2120900"/>
            <a:ext cx="2210462" cy="3748194"/>
          </a:xfrm>
        </p:spPr>
        <p:txBody>
          <a:bodyPr/>
          <a:lstStyle/>
          <a:p>
            <a:r>
              <a:rPr lang="en-US" dirty="0"/>
              <a:t>Customers that do not contact Tech Support are more likely to churn.</a:t>
            </a:r>
            <a:endParaRPr lang="en-NG" dirty="0"/>
          </a:p>
        </p:txBody>
      </p:sp>
    </p:spTree>
    <p:extLst>
      <p:ext uri="{BB962C8B-B14F-4D97-AF65-F5344CB8AC3E}">
        <p14:creationId xmlns:p14="http://schemas.microsoft.com/office/powerpoint/2010/main" val="285839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5190-C471-4CD6-AF76-ACC5EF655885}"/>
              </a:ext>
            </a:extLst>
          </p:cNvPr>
          <p:cNvSpPr>
            <a:spLocks noGrp="1"/>
          </p:cNvSpPr>
          <p:nvPr>
            <p:ph type="title"/>
          </p:nvPr>
        </p:nvSpPr>
        <p:spPr/>
        <p:txBody>
          <a:bodyPr/>
          <a:lstStyle/>
          <a:p>
            <a:r>
              <a:rPr lang="en-US" dirty="0"/>
              <a:t>Churn Rate by Internet Service</a:t>
            </a:r>
            <a:endParaRPr lang="en-NG" dirty="0"/>
          </a:p>
        </p:txBody>
      </p:sp>
      <p:pic>
        <p:nvPicPr>
          <p:cNvPr id="5" name="Content Placeholder 4">
            <a:extLst>
              <a:ext uri="{FF2B5EF4-FFF2-40B4-BE49-F238E27FC236}">
                <a16:creationId xmlns:a16="http://schemas.microsoft.com/office/drawing/2014/main" id="{EBD3BFCA-1ACC-4F20-ACC2-3FC150AF6D1C}"/>
              </a:ext>
            </a:extLst>
          </p:cNvPr>
          <p:cNvPicPr>
            <a:picLocks noGrp="1" noChangeAspect="1"/>
          </p:cNvPicPr>
          <p:nvPr>
            <p:ph sz="half" idx="1"/>
          </p:nvPr>
        </p:nvPicPr>
        <p:blipFill>
          <a:blip r:embed="rId2"/>
          <a:stretch>
            <a:fillRect/>
          </a:stretch>
        </p:blipFill>
        <p:spPr>
          <a:xfrm>
            <a:off x="1" y="1961322"/>
            <a:ext cx="8468138" cy="4386468"/>
          </a:xfrm>
          <a:prstGeom prst="rect">
            <a:avLst/>
          </a:prstGeom>
        </p:spPr>
      </p:pic>
      <p:sp>
        <p:nvSpPr>
          <p:cNvPr id="4" name="Content Placeholder 3">
            <a:extLst>
              <a:ext uri="{FF2B5EF4-FFF2-40B4-BE49-F238E27FC236}">
                <a16:creationId xmlns:a16="http://schemas.microsoft.com/office/drawing/2014/main" id="{A2510F74-2DE0-41F6-A3EC-D0189C9CC845}"/>
              </a:ext>
            </a:extLst>
          </p:cNvPr>
          <p:cNvSpPr>
            <a:spLocks noGrp="1"/>
          </p:cNvSpPr>
          <p:nvPr>
            <p:ph sz="half" idx="2"/>
          </p:nvPr>
        </p:nvSpPr>
        <p:spPr>
          <a:xfrm>
            <a:off x="8468139" y="2120900"/>
            <a:ext cx="2687540" cy="3748194"/>
          </a:xfrm>
        </p:spPr>
        <p:txBody>
          <a:bodyPr/>
          <a:lstStyle/>
          <a:p>
            <a:r>
              <a:rPr lang="en-US" dirty="0"/>
              <a:t>Customers with fiber optic internet service are more likely to churn. This could be due to competition or the price differences of competitors.</a:t>
            </a:r>
            <a:endParaRPr lang="en-NG" dirty="0"/>
          </a:p>
        </p:txBody>
      </p:sp>
    </p:spTree>
    <p:extLst>
      <p:ext uri="{BB962C8B-B14F-4D97-AF65-F5344CB8AC3E}">
        <p14:creationId xmlns:p14="http://schemas.microsoft.com/office/powerpoint/2010/main" val="323740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7836-0153-4EDB-A877-50FE6EC6B54E}"/>
              </a:ext>
            </a:extLst>
          </p:cNvPr>
          <p:cNvSpPr>
            <a:spLocks noGrp="1"/>
          </p:cNvSpPr>
          <p:nvPr>
            <p:ph type="title"/>
          </p:nvPr>
        </p:nvSpPr>
        <p:spPr/>
        <p:txBody>
          <a:bodyPr/>
          <a:lstStyle/>
          <a:p>
            <a:r>
              <a:rPr lang="en-US" dirty="0"/>
              <a:t>Churn Rate by Payment Method</a:t>
            </a:r>
            <a:endParaRPr lang="en-NG" dirty="0"/>
          </a:p>
        </p:txBody>
      </p:sp>
      <p:pic>
        <p:nvPicPr>
          <p:cNvPr id="5" name="Content Placeholder 4">
            <a:extLst>
              <a:ext uri="{FF2B5EF4-FFF2-40B4-BE49-F238E27FC236}">
                <a16:creationId xmlns:a16="http://schemas.microsoft.com/office/drawing/2014/main" id="{A2649C2D-5657-437F-AF3F-C075EA92CF46}"/>
              </a:ext>
            </a:extLst>
          </p:cNvPr>
          <p:cNvPicPr>
            <a:picLocks noGrp="1" noChangeAspect="1"/>
          </p:cNvPicPr>
          <p:nvPr>
            <p:ph sz="half" idx="1"/>
          </p:nvPr>
        </p:nvPicPr>
        <p:blipFill>
          <a:blip r:embed="rId2"/>
          <a:stretch>
            <a:fillRect/>
          </a:stretch>
        </p:blipFill>
        <p:spPr>
          <a:xfrm>
            <a:off x="0" y="1974573"/>
            <a:ext cx="8971721" cy="4267201"/>
          </a:xfrm>
          <a:prstGeom prst="rect">
            <a:avLst/>
          </a:prstGeom>
        </p:spPr>
      </p:pic>
      <p:sp>
        <p:nvSpPr>
          <p:cNvPr id="4" name="Content Placeholder 3">
            <a:extLst>
              <a:ext uri="{FF2B5EF4-FFF2-40B4-BE49-F238E27FC236}">
                <a16:creationId xmlns:a16="http://schemas.microsoft.com/office/drawing/2014/main" id="{65306629-5EBB-4B0C-8803-003A57F08D0A}"/>
              </a:ext>
            </a:extLst>
          </p:cNvPr>
          <p:cNvSpPr>
            <a:spLocks noGrp="1"/>
          </p:cNvSpPr>
          <p:nvPr>
            <p:ph sz="half" idx="2"/>
          </p:nvPr>
        </p:nvSpPr>
        <p:spPr>
          <a:xfrm>
            <a:off x="8971722" y="2120900"/>
            <a:ext cx="2183957" cy="3748194"/>
          </a:xfrm>
        </p:spPr>
        <p:txBody>
          <a:bodyPr/>
          <a:lstStyle/>
          <a:p>
            <a:r>
              <a:rPr lang="en-US" dirty="0"/>
              <a:t>Customers making payment using the electronic check are more likely to churn.</a:t>
            </a:r>
            <a:endParaRPr lang="en-NG" dirty="0"/>
          </a:p>
        </p:txBody>
      </p:sp>
    </p:spTree>
    <p:extLst>
      <p:ext uri="{BB962C8B-B14F-4D97-AF65-F5344CB8AC3E}">
        <p14:creationId xmlns:p14="http://schemas.microsoft.com/office/powerpoint/2010/main" val="681069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0A27-6FA2-48A4-A600-29A7D9D57D62}"/>
              </a:ext>
            </a:extLst>
          </p:cNvPr>
          <p:cNvSpPr>
            <a:spLocks noGrp="1"/>
          </p:cNvSpPr>
          <p:nvPr>
            <p:ph type="title"/>
          </p:nvPr>
        </p:nvSpPr>
        <p:spPr/>
        <p:txBody>
          <a:bodyPr/>
          <a:lstStyle/>
          <a:p>
            <a:r>
              <a:rPr lang="en-US" dirty="0"/>
              <a:t>Churn Rate by Contract Duration</a:t>
            </a:r>
            <a:endParaRPr lang="en-NG" dirty="0"/>
          </a:p>
        </p:txBody>
      </p:sp>
      <p:pic>
        <p:nvPicPr>
          <p:cNvPr id="5" name="Content Placeholder 4">
            <a:extLst>
              <a:ext uri="{FF2B5EF4-FFF2-40B4-BE49-F238E27FC236}">
                <a16:creationId xmlns:a16="http://schemas.microsoft.com/office/drawing/2014/main" id="{2227DD9C-E74F-42F2-B412-F5C13F32CB19}"/>
              </a:ext>
            </a:extLst>
          </p:cNvPr>
          <p:cNvPicPr>
            <a:picLocks noGrp="1" noChangeAspect="1"/>
          </p:cNvPicPr>
          <p:nvPr>
            <p:ph sz="half" idx="1"/>
          </p:nvPr>
        </p:nvPicPr>
        <p:blipFill>
          <a:blip r:embed="rId2"/>
          <a:stretch>
            <a:fillRect/>
          </a:stretch>
        </p:blipFill>
        <p:spPr>
          <a:xfrm>
            <a:off x="1" y="2014330"/>
            <a:ext cx="8865704" cy="4240696"/>
          </a:xfrm>
          <a:prstGeom prst="rect">
            <a:avLst/>
          </a:prstGeom>
        </p:spPr>
      </p:pic>
      <p:sp>
        <p:nvSpPr>
          <p:cNvPr id="4" name="Content Placeholder 3">
            <a:extLst>
              <a:ext uri="{FF2B5EF4-FFF2-40B4-BE49-F238E27FC236}">
                <a16:creationId xmlns:a16="http://schemas.microsoft.com/office/drawing/2014/main" id="{092F388C-3137-4E73-A44A-81EFE170523D}"/>
              </a:ext>
            </a:extLst>
          </p:cNvPr>
          <p:cNvSpPr>
            <a:spLocks noGrp="1"/>
          </p:cNvSpPr>
          <p:nvPr>
            <p:ph sz="half" idx="2"/>
          </p:nvPr>
        </p:nvSpPr>
        <p:spPr>
          <a:xfrm>
            <a:off x="8865704" y="2120900"/>
            <a:ext cx="2289975" cy="3748194"/>
          </a:xfrm>
        </p:spPr>
        <p:txBody>
          <a:bodyPr/>
          <a:lstStyle/>
          <a:p>
            <a:r>
              <a:rPr lang="en-US" dirty="0"/>
              <a:t>Customers with lower duration of contract i.e. month to month, are more likely to churn. While those with longer duration are less likely to churn.</a:t>
            </a:r>
            <a:endParaRPr lang="en-NG" dirty="0"/>
          </a:p>
        </p:txBody>
      </p:sp>
    </p:spTree>
    <p:extLst>
      <p:ext uri="{BB962C8B-B14F-4D97-AF65-F5344CB8AC3E}">
        <p14:creationId xmlns:p14="http://schemas.microsoft.com/office/powerpoint/2010/main" val="3091550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39ED9E-DECA-4E18-967B-25D57A455A98}"/>
              </a:ext>
            </a:extLst>
          </p:cNvPr>
          <p:cNvSpPr>
            <a:spLocks noGrp="1"/>
          </p:cNvSpPr>
          <p:nvPr>
            <p:ph type="title"/>
          </p:nvPr>
        </p:nvSpPr>
        <p:spPr/>
        <p:txBody>
          <a:bodyPr/>
          <a:lstStyle/>
          <a:p>
            <a:r>
              <a:rPr lang="en-US" dirty="0"/>
              <a:t>Univariate Analysis: Distribution of MonthlyCharges</a:t>
            </a:r>
            <a:endParaRPr lang="en-NG" dirty="0"/>
          </a:p>
        </p:txBody>
      </p:sp>
      <p:pic>
        <p:nvPicPr>
          <p:cNvPr id="7" name="Content Placeholder 6">
            <a:extLst>
              <a:ext uri="{FF2B5EF4-FFF2-40B4-BE49-F238E27FC236}">
                <a16:creationId xmlns:a16="http://schemas.microsoft.com/office/drawing/2014/main" id="{CC0650EE-9EC8-49FA-8214-519A7A0FDED5}"/>
              </a:ext>
            </a:extLst>
          </p:cNvPr>
          <p:cNvPicPr>
            <a:picLocks noGrp="1" noChangeAspect="1"/>
          </p:cNvPicPr>
          <p:nvPr>
            <p:ph idx="1"/>
          </p:nvPr>
        </p:nvPicPr>
        <p:blipFill>
          <a:blip r:embed="rId2"/>
          <a:stretch>
            <a:fillRect/>
          </a:stretch>
        </p:blipFill>
        <p:spPr>
          <a:xfrm>
            <a:off x="530087" y="2068442"/>
            <a:ext cx="11171583" cy="4279349"/>
          </a:xfrm>
          <a:prstGeom prst="rect">
            <a:avLst/>
          </a:prstGeom>
        </p:spPr>
      </p:pic>
    </p:spTree>
    <p:extLst>
      <p:ext uri="{BB962C8B-B14F-4D97-AF65-F5344CB8AC3E}">
        <p14:creationId xmlns:p14="http://schemas.microsoft.com/office/powerpoint/2010/main" val="952146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E724-73F1-4FD7-9DE6-E3A76B1A5A5B}"/>
              </a:ext>
            </a:extLst>
          </p:cNvPr>
          <p:cNvSpPr>
            <a:spLocks noGrp="1"/>
          </p:cNvSpPr>
          <p:nvPr>
            <p:ph type="title"/>
          </p:nvPr>
        </p:nvSpPr>
        <p:spPr>
          <a:xfrm>
            <a:off x="609600" y="286603"/>
            <a:ext cx="10959548" cy="1450757"/>
          </a:xfrm>
        </p:spPr>
        <p:txBody>
          <a:bodyPr>
            <a:normAutofit fontScale="90000"/>
          </a:bodyPr>
          <a:lstStyle/>
          <a:p>
            <a:r>
              <a:rPr lang="en-US" dirty="0"/>
              <a:t>Bivariate Analysis: Scatter plot between MonthlyCharges and TotalCharges</a:t>
            </a:r>
            <a:endParaRPr lang="en-NG" dirty="0"/>
          </a:p>
        </p:txBody>
      </p:sp>
      <p:pic>
        <p:nvPicPr>
          <p:cNvPr id="4" name="Content Placeholder 3">
            <a:extLst>
              <a:ext uri="{FF2B5EF4-FFF2-40B4-BE49-F238E27FC236}">
                <a16:creationId xmlns:a16="http://schemas.microsoft.com/office/drawing/2014/main" id="{D6E11987-E316-4B1F-8EFA-92D6E9F84ECA}"/>
              </a:ext>
            </a:extLst>
          </p:cNvPr>
          <p:cNvPicPr>
            <a:picLocks noGrp="1" noChangeAspect="1"/>
          </p:cNvPicPr>
          <p:nvPr>
            <p:ph idx="1"/>
          </p:nvPr>
        </p:nvPicPr>
        <p:blipFill>
          <a:blip r:embed="rId2"/>
          <a:stretch>
            <a:fillRect/>
          </a:stretch>
        </p:blipFill>
        <p:spPr>
          <a:xfrm>
            <a:off x="384314" y="2108200"/>
            <a:ext cx="11184834" cy="3760788"/>
          </a:xfrm>
          <a:prstGeom prst="rect">
            <a:avLst/>
          </a:prstGeom>
        </p:spPr>
      </p:pic>
    </p:spTree>
    <p:extLst>
      <p:ext uri="{BB962C8B-B14F-4D97-AF65-F5344CB8AC3E}">
        <p14:creationId xmlns:p14="http://schemas.microsoft.com/office/powerpoint/2010/main" val="263633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3DBF-9E80-4AEA-BAD0-0E9ADB77C945}"/>
              </a:ext>
            </a:extLst>
          </p:cNvPr>
          <p:cNvSpPr>
            <a:spLocks noGrp="1"/>
          </p:cNvSpPr>
          <p:nvPr>
            <p:ph type="title"/>
          </p:nvPr>
        </p:nvSpPr>
        <p:spPr/>
        <p:txBody>
          <a:bodyPr/>
          <a:lstStyle/>
          <a:p>
            <a:r>
              <a:rPr lang="en-US" b="1" dirty="0"/>
              <a:t>INTRODUCTION</a:t>
            </a:r>
            <a:endParaRPr lang="en-NG" b="1" dirty="0"/>
          </a:p>
        </p:txBody>
      </p:sp>
      <p:sp>
        <p:nvSpPr>
          <p:cNvPr id="3" name="Content Placeholder 2">
            <a:extLst>
              <a:ext uri="{FF2B5EF4-FFF2-40B4-BE49-F238E27FC236}">
                <a16:creationId xmlns:a16="http://schemas.microsoft.com/office/drawing/2014/main" id="{53EEB96A-659A-4CB1-BF55-2726F11B901D}"/>
              </a:ext>
            </a:extLst>
          </p:cNvPr>
          <p:cNvSpPr>
            <a:spLocks noGrp="1"/>
          </p:cNvSpPr>
          <p:nvPr>
            <p:ph idx="1"/>
          </p:nvPr>
        </p:nvSpPr>
        <p:spPr/>
        <p:txBody>
          <a:bodyPr/>
          <a:lstStyle/>
          <a:p>
            <a:r>
              <a:rPr lang="en-NG" dirty="0"/>
              <a:t>ConnectTel Telecom Company faces the pressing need to address customer churn, which poses a significant threat to its business sustainability and growth. </a:t>
            </a:r>
            <a:r>
              <a:rPr lang="en-NG" b="1" dirty="0"/>
              <a:t>The company's current customer retention strategies lack precision and effectiveness, resulting in the loss of valuable customers to competitors</a:t>
            </a:r>
            <a:r>
              <a:rPr lang="en-NG" dirty="0"/>
              <a:t>. To overcome this challenge, ConnectTel aims to develop a robust customer churn prediction, </a:t>
            </a:r>
            <a:r>
              <a:rPr lang="en-US" dirty="0"/>
              <a:t>and also</a:t>
            </a:r>
            <a:r>
              <a:rPr lang="en-NG" dirty="0"/>
              <a:t> seek to accurately forecast customer churn and implement targeted retention initiatives</a:t>
            </a:r>
            <a:r>
              <a:rPr lang="en-US" dirty="0"/>
              <a:t>.</a:t>
            </a:r>
          </a:p>
          <a:p>
            <a:r>
              <a:rPr lang="en-US" dirty="0"/>
              <a:t>If at the beginning of the month the company had 7000 + customers, 2000 left. That represents a 28.6% customer churn for the month. </a:t>
            </a:r>
          </a:p>
          <a:p>
            <a:r>
              <a:rPr lang="en-US" dirty="0"/>
              <a:t>Customer Churn (our target variable) is an important metric to look at since its more expensive to acquire new customers than to retain one.  </a:t>
            </a:r>
            <a:endParaRPr lang="en-NG" dirty="0"/>
          </a:p>
        </p:txBody>
      </p:sp>
    </p:spTree>
    <p:extLst>
      <p:ext uri="{BB962C8B-B14F-4D97-AF65-F5344CB8AC3E}">
        <p14:creationId xmlns:p14="http://schemas.microsoft.com/office/powerpoint/2010/main" val="338958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3A31-C7EC-4A44-B0A7-49EC22FC2ECC}"/>
              </a:ext>
            </a:extLst>
          </p:cNvPr>
          <p:cNvSpPr>
            <a:spLocks noGrp="1"/>
          </p:cNvSpPr>
          <p:nvPr>
            <p:ph type="title"/>
          </p:nvPr>
        </p:nvSpPr>
        <p:spPr>
          <a:xfrm>
            <a:off x="898498" y="286603"/>
            <a:ext cx="10257182" cy="1450757"/>
          </a:xfrm>
        </p:spPr>
        <p:txBody>
          <a:bodyPr/>
          <a:lstStyle/>
          <a:p>
            <a:r>
              <a:rPr lang="en-US" dirty="0"/>
              <a:t>Multivariate Analysis: Pair plot for selected features</a:t>
            </a:r>
            <a:endParaRPr lang="en-NG" dirty="0"/>
          </a:p>
        </p:txBody>
      </p:sp>
      <p:pic>
        <p:nvPicPr>
          <p:cNvPr id="4" name="Content Placeholder 3">
            <a:extLst>
              <a:ext uri="{FF2B5EF4-FFF2-40B4-BE49-F238E27FC236}">
                <a16:creationId xmlns:a16="http://schemas.microsoft.com/office/drawing/2014/main" id="{DFBA9A81-CA8F-49D5-86E2-8612AF11CFB6}"/>
              </a:ext>
            </a:extLst>
          </p:cNvPr>
          <p:cNvPicPr>
            <a:picLocks noGrp="1" noChangeAspect="1"/>
          </p:cNvPicPr>
          <p:nvPr>
            <p:ph idx="1"/>
          </p:nvPr>
        </p:nvPicPr>
        <p:blipFill>
          <a:blip r:embed="rId2"/>
          <a:stretch>
            <a:fillRect/>
          </a:stretch>
        </p:blipFill>
        <p:spPr>
          <a:xfrm>
            <a:off x="993914" y="2108200"/>
            <a:ext cx="10257182" cy="3760788"/>
          </a:xfrm>
          <a:prstGeom prst="rect">
            <a:avLst/>
          </a:prstGeom>
        </p:spPr>
      </p:pic>
    </p:spTree>
    <p:extLst>
      <p:ext uri="{BB962C8B-B14F-4D97-AF65-F5344CB8AC3E}">
        <p14:creationId xmlns:p14="http://schemas.microsoft.com/office/powerpoint/2010/main" val="113542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8DB599-8E98-4244-800D-BCF9C2075B7D}"/>
              </a:ext>
            </a:extLst>
          </p:cNvPr>
          <p:cNvSpPr>
            <a:spLocks noGrp="1"/>
          </p:cNvSpPr>
          <p:nvPr>
            <p:ph type="title"/>
          </p:nvPr>
        </p:nvSpPr>
        <p:spPr/>
        <p:txBody>
          <a:bodyPr>
            <a:normAutofit fontScale="90000"/>
          </a:bodyPr>
          <a:lstStyle/>
          <a:p>
            <a:r>
              <a:rPr lang="en-US" dirty="0"/>
              <a:t>Relationship between Tenure and Churn Rate – </a:t>
            </a:r>
            <a:r>
              <a:rPr lang="en-US" sz="2700" dirty="0"/>
              <a:t>higher tenure resulted in low churn rate</a:t>
            </a:r>
            <a:endParaRPr lang="en-NG" sz="2700" dirty="0"/>
          </a:p>
        </p:txBody>
      </p:sp>
      <p:pic>
        <p:nvPicPr>
          <p:cNvPr id="5" name="Content Placeholder 4">
            <a:extLst>
              <a:ext uri="{FF2B5EF4-FFF2-40B4-BE49-F238E27FC236}">
                <a16:creationId xmlns:a16="http://schemas.microsoft.com/office/drawing/2014/main" id="{7B5ED056-4643-4A55-8957-BBC8C024CD59}"/>
              </a:ext>
            </a:extLst>
          </p:cNvPr>
          <p:cNvPicPr>
            <a:picLocks noGrp="1" noChangeAspect="1"/>
          </p:cNvPicPr>
          <p:nvPr>
            <p:ph idx="1"/>
          </p:nvPr>
        </p:nvPicPr>
        <p:blipFill>
          <a:blip r:embed="rId2"/>
          <a:stretch>
            <a:fillRect/>
          </a:stretch>
        </p:blipFill>
        <p:spPr>
          <a:xfrm>
            <a:off x="695739" y="2091083"/>
            <a:ext cx="10800522" cy="4084430"/>
          </a:xfrm>
          <a:prstGeom prst="rect">
            <a:avLst/>
          </a:prstGeom>
        </p:spPr>
      </p:pic>
    </p:spTree>
    <p:extLst>
      <p:ext uri="{BB962C8B-B14F-4D97-AF65-F5344CB8AC3E}">
        <p14:creationId xmlns:p14="http://schemas.microsoft.com/office/powerpoint/2010/main" val="142455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AD0A-D330-4937-8AF5-E1350541C7B5}"/>
              </a:ext>
            </a:extLst>
          </p:cNvPr>
          <p:cNvSpPr>
            <a:spLocks noGrp="1"/>
          </p:cNvSpPr>
          <p:nvPr>
            <p:ph type="title"/>
          </p:nvPr>
        </p:nvSpPr>
        <p:spPr/>
        <p:txBody>
          <a:bodyPr/>
          <a:lstStyle/>
          <a:p>
            <a:r>
              <a:rPr lang="en-US" dirty="0"/>
              <a:t>Data Preprocessing</a:t>
            </a:r>
            <a:endParaRPr lang="en-NG" dirty="0"/>
          </a:p>
        </p:txBody>
      </p:sp>
      <p:sp>
        <p:nvSpPr>
          <p:cNvPr id="5" name="Content Placeholder 4">
            <a:extLst>
              <a:ext uri="{FF2B5EF4-FFF2-40B4-BE49-F238E27FC236}">
                <a16:creationId xmlns:a16="http://schemas.microsoft.com/office/drawing/2014/main" id="{7FE3A813-2BBA-45A6-B9A2-006FDD8377DD}"/>
              </a:ext>
            </a:extLst>
          </p:cNvPr>
          <p:cNvSpPr>
            <a:spLocks noGrp="1"/>
          </p:cNvSpPr>
          <p:nvPr>
            <p:ph idx="1"/>
          </p:nvPr>
        </p:nvSpPr>
        <p:spPr/>
        <p:txBody>
          <a:bodyPr/>
          <a:lstStyle/>
          <a:p>
            <a:pPr marL="0" indent="0">
              <a:buNone/>
            </a:pPr>
            <a:endParaRPr lang="en-US" dirty="0"/>
          </a:p>
          <a:p>
            <a:pPr>
              <a:buFont typeface="Wingdings" panose="05000000000000000000" pitchFamily="2" charset="2"/>
              <a:buChar char="§"/>
            </a:pPr>
            <a:r>
              <a:rPr lang="en-US" dirty="0"/>
              <a:t>Performed Feature Scaling on Tenure, Monthly Charges and Total Charges in order to bring them on the same scale.</a:t>
            </a:r>
          </a:p>
          <a:p>
            <a:pPr>
              <a:buFont typeface="Wingdings" panose="05000000000000000000" pitchFamily="2" charset="2"/>
              <a:buChar char="§"/>
            </a:pPr>
            <a:r>
              <a:rPr lang="en-US" dirty="0"/>
              <a:t>Applied the feature scaling operation on dataset using fit transform() method.</a:t>
            </a:r>
          </a:p>
          <a:p>
            <a:pPr>
              <a:buFont typeface="Wingdings" panose="05000000000000000000" pitchFamily="2" charset="2"/>
              <a:buChar char="§"/>
            </a:pPr>
            <a:endParaRPr lang="en-US" dirty="0"/>
          </a:p>
          <a:p>
            <a:endParaRPr lang="en-NG" dirty="0"/>
          </a:p>
        </p:txBody>
      </p:sp>
    </p:spTree>
    <p:extLst>
      <p:ext uri="{BB962C8B-B14F-4D97-AF65-F5344CB8AC3E}">
        <p14:creationId xmlns:p14="http://schemas.microsoft.com/office/powerpoint/2010/main" val="3003863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DFD0-B7A1-4B91-ACEE-A374114A7D73}"/>
              </a:ext>
            </a:extLst>
          </p:cNvPr>
          <p:cNvSpPr>
            <a:spLocks noGrp="1"/>
          </p:cNvSpPr>
          <p:nvPr>
            <p:ph type="title"/>
          </p:nvPr>
        </p:nvSpPr>
        <p:spPr/>
        <p:txBody>
          <a:bodyPr/>
          <a:lstStyle/>
          <a:p>
            <a:r>
              <a:rPr lang="en-US" dirty="0"/>
              <a:t>Split the Data:</a:t>
            </a:r>
            <a:endParaRPr lang="en-NG" dirty="0"/>
          </a:p>
        </p:txBody>
      </p:sp>
      <p:sp>
        <p:nvSpPr>
          <p:cNvPr id="3" name="Content Placeholder 2">
            <a:extLst>
              <a:ext uri="{FF2B5EF4-FFF2-40B4-BE49-F238E27FC236}">
                <a16:creationId xmlns:a16="http://schemas.microsoft.com/office/drawing/2014/main" id="{29025AEC-143E-4ECC-B7B0-60CD7B751F76}"/>
              </a:ext>
            </a:extLst>
          </p:cNvPr>
          <p:cNvSpPr>
            <a:spLocks noGrp="1"/>
          </p:cNvSpPr>
          <p:nvPr>
            <p:ph idx="1"/>
          </p:nvPr>
        </p:nvSpPr>
        <p:spPr>
          <a:xfrm>
            <a:off x="278296" y="2108201"/>
            <a:ext cx="10877384" cy="4027556"/>
          </a:xfrm>
        </p:spPr>
        <p:txBody>
          <a:bodyPr>
            <a:normAutofit fontScale="85000" lnSpcReduction="20000"/>
          </a:bodyPr>
          <a:lstStyle/>
          <a:p>
            <a:pPr>
              <a:buFont typeface="Wingdings" panose="05000000000000000000" pitchFamily="2" charset="2"/>
              <a:buChar char="§"/>
            </a:pPr>
            <a:r>
              <a:rPr lang="en-US" dirty="0"/>
              <a:t>Create Feature variable X and Target variable y.</a:t>
            </a:r>
          </a:p>
          <a:p>
            <a:pPr>
              <a:buFont typeface="Wingdings" panose="05000000000000000000" pitchFamily="2" charset="2"/>
              <a:buChar char="§"/>
            </a:pPr>
            <a:r>
              <a:rPr lang="en-US" dirty="0"/>
              <a:t>Split the data into training set (70%) and test set (30%)</a:t>
            </a:r>
          </a:p>
          <a:p>
            <a:pPr>
              <a:buFont typeface="Wingdings" panose="05000000000000000000" pitchFamily="2" charset="2"/>
              <a:buChar char="§"/>
            </a:pPr>
            <a:r>
              <a:rPr lang="en-US" dirty="0"/>
              <a:t>X_train, X_test, y_train, y_test = train_test_split(X, y, test_size = 0.30, random_state = 50)</a:t>
            </a:r>
          </a:p>
          <a:p>
            <a:pPr>
              <a:buFont typeface="Wingdings" panose="05000000000000000000" pitchFamily="2" charset="2"/>
              <a:buChar char="§"/>
            </a:pPr>
            <a:r>
              <a:rPr lang="en-US" dirty="0"/>
              <a:t>Fit the classification model</a:t>
            </a:r>
          </a:p>
          <a:p>
            <a:pPr>
              <a:buFont typeface="Wingdings" panose="05000000000000000000" pitchFamily="2" charset="2"/>
              <a:buChar char="§"/>
            </a:pPr>
            <a:r>
              <a:rPr lang="en-US" dirty="0"/>
              <a:t>logmodel = LogisticRegression(random_state=50)</a:t>
            </a:r>
          </a:p>
          <a:p>
            <a:pPr>
              <a:buFont typeface="Wingdings" panose="05000000000000000000" pitchFamily="2" charset="2"/>
              <a:buChar char="§"/>
            </a:pPr>
            <a:r>
              <a:rPr lang="en-US" dirty="0"/>
              <a:t>logmodel.fit(X_train,y_train)</a:t>
            </a:r>
          </a:p>
          <a:p>
            <a:pPr>
              <a:buFont typeface="Wingdings" panose="05000000000000000000" pitchFamily="2" charset="2"/>
              <a:buChar char="§"/>
            </a:pPr>
            <a:r>
              <a:rPr lang="en-US" dirty="0"/>
              <a:t>Predict the value for new, unseen data</a:t>
            </a:r>
          </a:p>
          <a:p>
            <a:pPr>
              <a:buFont typeface="Wingdings" panose="05000000000000000000" pitchFamily="2" charset="2"/>
              <a:buChar char="§"/>
            </a:pPr>
            <a:r>
              <a:rPr lang="en-US" dirty="0"/>
              <a:t>pred = logmodel.predict(X_test)</a:t>
            </a:r>
          </a:p>
          <a:p>
            <a:pPr>
              <a:buFont typeface="Wingdings" panose="05000000000000000000" pitchFamily="2" charset="2"/>
              <a:buChar char="§"/>
            </a:pPr>
            <a:r>
              <a:rPr lang="en-US" dirty="0"/>
              <a:t>Find Accuracy using accuracy score method</a:t>
            </a:r>
          </a:p>
          <a:p>
            <a:pPr>
              <a:buFont typeface="Wingdings" panose="05000000000000000000" pitchFamily="2" charset="2"/>
              <a:buChar char="§"/>
            </a:pPr>
            <a:r>
              <a:rPr lang="en-US" dirty="0"/>
              <a:t>logmodel_accuracy = round(metrics.accuracy_score(y_test, pred) * 100, 2)</a:t>
            </a:r>
          </a:p>
          <a:p>
            <a:endParaRPr lang="en-NG" dirty="0"/>
          </a:p>
        </p:txBody>
      </p:sp>
    </p:spTree>
    <p:extLst>
      <p:ext uri="{BB962C8B-B14F-4D97-AF65-F5344CB8AC3E}">
        <p14:creationId xmlns:p14="http://schemas.microsoft.com/office/powerpoint/2010/main" val="349931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5011-074D-4EA3-956E-6AB3517D98EE}"/>
              </a:ext>
            </a:extLst>
          </p:cNvPr>
          <p:cNvSpPr>
            <a:spLocks noGrp="1"/>
          </p:cNvSpPr>
          <p:nvPr>
            <p:ph type="title"/>
          </p:nvPr>
        </p:nvSpPr>
        <p:spPr>
          <a:xfrm>
            <a:off x="1097280" y="286603"/>
            <a:ext cx="10058400" cy="1462684"/>
          </a:xfrm>
        </p:spPr>
        <p:txBody>
          <a:bodyPr>
            <a:normAutofit fontScale="90000"/>
          </a:bodyPr>
          <a:lstStyle/>
          <a:p>
            <a:br>
              <a:rPr lang="en-US" dirty="0"/>
            </a:br>
            <a:br>
              <a:rPr lang="en-US" dirty="0"/>
            </a:br>
            <a:r>
              <a:rPr lang="en-US" dirty="0"/>
              <a:t>Classification models</a:t>
            </a:r>
            <a:endParaRPr lang="en-NG" dirty="0"/>
          </a:p>
        </p:txBody>
      </p:sp>
      <p:sp>
        <p:nvSpPr>
          <p:cNvPr id="3" name="Content Placeholder 2">
            <a:extLst>
              <a:ext uri="{FF2B5EF4-FFF2-40B4-BE49-F238E27FC236}">
                <a16:creationId xmlns:a16="http://schemas.microsoft.com/office/drawing/2014/main" id="{FCD6E78D-5F58-4D0A-9059-57943D039FCE}"/>
              </a:ext>
            </a:extLst>
          </p:cNvPr>
          <p:cNvSpPr>
            <a:spLocks noGrp="1"/>
          </p:cNvSpPr>
          <p:nvPr>
            <p:ph idx="1"/>
          </p:nvPr>
        </p:nvSpPr>
        <p:spPr/>
        <p:txBody>
          <a:bodyPr/>
          <a:lstStyle/>
          <a:p>
            <a:pPr>
              <a:buFont typeface="Wingdings" panose="05000000000000000000" pitchFamily="2" charset="2"/>
              <a:buChar char="§"/>
            </a:pPr>
            <a:r>
              <a:rPr lang="en-US" dirty="0"/>
              <a:t>Fit the Logistic Regression model</a:t>
            </a:r>
          </a:p>
          <a:p>
            <a:pPr>
              <a:buFont typeface="Wingdings" panose="05000000000000000000" pitchFamily="2" charset="2"/>
              <a:buChar char="§"/>
            </a:pPr>
            <a:r>
              <a:rPr lang="en-US" dirty="0"/>
              <a:t>Fit the K - Nearest Neighbor Model</a:t>
            </a:r>
          </a:p>
          <a:p>
            <a:pPr>
              <a:buFont typeface="Wingdings" panose="05000000000000000000" pitchFamily="2" charset="2"/>
              <a:buChar char="§"/>
            </a:pPr>
            <a:r>
              <a:rPr lang="en-US" dirty="0"/>
              <a:t>Fit the Decision Tree Classification Model</a:t>
            </a:r>
          </a:p>
          <a:p>
            <a:pPr>
              <a:buFont typeface="Wingdings" panose="05000000000000000000" pitchFamily="2" charset="2"/>
              <a:buChar char="§"/>
            </a:pPr>
            <a:r>
              <a:rPr lang="en-US" dirty="0"/>
              <a:t>Fit the Random Forest Classifier Model</a:t>
            </a:r>
          </a:p>
          <a:p>
            <a:endParaRPr lang="en-NG" dirty="0"/>
          </a:p>
        </p:txBody>
      </p:sp>
    </p:spTree>
    <p:extLst>
      <p:ext uri="{BB962C8B-B14F-4D97-AF65-F5344CB8AC3E}">
        <p14:creationId xmlns:p14="http://schemas.microsoft.com/office/powerpoint/2010/main" val="1794334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AD18-4A01-4799-A7A5-E0C934EC1FBC}"/>
              </a:ext>
            </a:extLst>
          </p:cNvPr>
          <p:cNvSpPr>
            <a:spLocks noGrp="1"/>
          </p:cNvSpPr>
          <p:nvPr>
            <p:ph type="title"/>
          </p:nvPr>
        </p:nvSpPr>
        <p:spPr/>
        <p:txBody>
          <a:bodyPr/>
          <a:lstStyle/>
          <a:p>
            <a:r>
              <a:rPr lang="en-US" dirty="0"/>
              <a:t>Compare Several Models according to their Accuracies</a:t>
            </a:r>
            <a:endParaRPr lang="en-NG" dirty="0"/>
          </a:p>
        </p:txBody>
      </p:sp>
      <p:sp>
        <p:nvSpPr>
          <p:cNvPr id="3" name="Content Placeholder 2">
            <a:extLst>
              <a:ext uri="{FF2B5EF4-FFF2-40B4-BE49-F238E27FC236}">
                <a16:creationId xmlns:a16="http://schemas.microsoft.com/office/drawing/2014/main" id="{3150B967-D424-4A65-884B-D03C69BE1649}"/>
              </a:ext>
            </a:extLst>
          </p:cNvPr>
          <p:cNvSpPr>
            <a:spLocks noGrp="1"/>
          </p:cNvSpPr>
          <p:nvPr>
            <p:ph idx="1"/>
          </p:nvPr>
        </p:nvSpPr>
        <p:spPr/>
        <p:txBody>
          <a:bodyPr>
            <a:normAutofit/>
          </a:bodyPr>
          <a:lstStyle/>
          <a:p>
            <a:pPr marL="1471400" lvl="8" indent="0">
              <a:buNone/>
            </a:pPr>
            <a:endParaRPr lang="en-US" sz="1600" dirty="0"/>
          </a:p>
          <a:p>
            <a:pPr marL="1471400" lvl="8" indent="0">
              <a:buNone/>
            </a:pPr>
            <a:r>
              <a:rPr lang="en-US" sz="1600" dirty="0"/>
              <a:t>	</a:t>
            </a:r>
            <a:r>
              <a:rPr lang="en-US" sz="2000" b="1" u="sng" dirty="0"/>
              <a:t>Score	Model</a:t>
            </a:r>
          </a:p>
          <a:p>
            <a:pPr lvl="5"/>
            <a:r>
              <a:rPr lang="en-US" sz="2000" dirty="0"/>
              <a:t>0	80.66	Logistic Regression</a:t>
            </a:r>
          </a:p>
          <a:p>
            <a:pPr lvl="5"/>
            <a:r>
              <a:rPr lang="en-US" sz="2000" dirty="0"/>
              <a:t>1	79.53	Random Forest</a:t>
            </a:r>
          </a:p>
          <a:p>
            <a:pPr lvl="5"/>
            <a:r>
              <a:rPr lang="en-US" sz="2000" dirty="0"/>
              <a:t>2	76.92	K-Nearest Neighbor</a:t>
            </a:r>
          </a:p>
          <a:p>
            <a:pPr lvl="5"/>
            <a:r>
              <a:rPr lang="en-US" sz="2000" dirty="0"/>
              <a:t>3	72.65	Decision Tree</a:t>
            </a:r>
            <a:endParaRPr lang="en-NG" sz="2000" dirty="0"/>
          </a:p>
        </p:txBody>
      </p:sp>
    </p:spTree>
    <p:extLst>
      <p:ext uri="{BB962C8B-B14F-4D97-AF65-F5344CB8AC3E}">
        <p14:creationId xmlns:p14="http://schemas.microsoft.com/office/powerpoint/2010/main" val="163739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1D2F-1743-42DA-8734-87E83881C0C3}"/>
              </a:ext>
            </a:extLst>
          </p:cNvPr>
          <p:cNvSpPr>
            <a:spLocks noGrp="1"/>
          </p:cNvSpPr>
          <p:nvPr>
            <p:ph type="title"/>
          </p:nvPr>
        </p:nvSpPr>
        <p:spPr/>
        <p:txBody>
          <a:bodyPr/>
          <a:lstStyle/>
          <a:p>
            <a:r>
              <a:rPr lang="en-US" dirty="0"/>
              <a:t>Confusion Matrix</a:t>
            </a:r>
            <a:endParaRPr lang="en-NG" dirty="0"/>
          </a:p>
        </p:txBody>
      </p:sp>
      <p:sp>
        <p:nvSpPr>
          <p:cNvPr id="3" name="Content Placeholder 2">
            <a:extLst>
              <a:ext uri="{FF2B5EF4-FFF2-40B4-BE49-F238E27FC236}">
                <a16:creationId xmlns:a16="http://schemas.microsoft.com/office/drawing/2014/main" id="{81272FE9-8787-44C4-BABC-A41C87ECB6C3}"/>
              </a:ext>
            </a:extLst>
          </p:cNvPr>
          <p:cNvSpPr>
            <a:spLocks noGrp="1"/>
          </p:cNvSpPr>
          <p:nvPr>
            <p:ph idx="1"/>
          </p:nvPr>
        </p:nvSpPr>
        <p:spPr>
          <a:xfrm>
            <a:off x="848138" y="2080591"/>
            <a:ext cx="10307541" cy="3788502"/>
          </a:xfrm>
        </p:spPr>
        <p:txBody>
          <a:bodyPr>
            <a:normAutofit lnSpcReduction="10000"/>
          </a:bodyPr>
          <a:lstStyle/>
          <a:p>
            <a:r>
              <a:rPr lang="en-US" dirty="0"/>
              <a:t>Confusion Matrix for Logistics Regression Model has the Maximum Accuracy Score of all the models.</a:t>
            </a:r>
          </a:p>
          <a:p>
            <a:pPr>
              <a:buFont typeface="Arial" panose="020B0604020202020204" pitchFamily="34" charset="0"/>
              <a:buChar char="•"/>
            </a:pPr>
            <a:r>
              <a:rPr lang="en-US" b="1" dirty="0">
                <a:solidFill>
                  <a:srgbClr val="374151"/>
                </a:solidFill>
                <a:latin typeface="Söhne"/>
              </a:rPr>
              <a:t>True Negative (TN):</a:t>
            </a:r>
            <a:r>
              <a:rPr lang="en-US" dirty="0">
                <a:solidFill>
                  <a:srgbClr val="374151"/>
                </a:solidFill>
                <a:latin typeface="Söhne"/>
              </a:rPr>
              <a:t> 1391</a:t>
            </a:r>
          </a:p>
          <a:p>
            <a:pPr>
              <a:buFont typeface="Arial" panose="020B0604020202020204" pitchFamily="34" charset="0"/>
              <a:buChar char="•"/>
            </a:pPr>
            <a:r>
              <a:rPr lang="en-US" b="1" dirty="0">
                <a:solidFill>
                  <a:srgbClr val="374151"/>
                </a:solidFill>
                <a:latin typeface="Söhne"/>
              </a:rPr>
              <a:t>False Positive (FP):</a:t>
            </a:r>
            <a:r>
              <a:rPr lang="en-US" dirty="0">
                <a:solidFill>
                  <a:srgbClr val="374151"/>
                </a:solidFill>
                <a:latin typeface="Söhne"/>
              </a:rPr>
              <a:t> 170</a:t>
            </a:r>
          </a:p>
          <a:p>
            <a:pPr>
              <a:buFont typeface="Arial" panose="020B0604020202020204" pitchFamily="34" charset="0"/>
              <a:buChar char="•"/>
            </a:pPr>
            <a:r>
              <a:rPr lang="en-US" b="1" dirty="0">
                <a:solidFill>
                  <a:srgbClr val="374151"/>
                </a:solidFill>
                <a:latin typeface="Söhne"/>
              </a:rPr>
              <a:t>False Negative (FN):</a:t>
            </a:r>
            <a:r>
              <a:rPr lang="en-US" dirty="0">
                <a:solidFill>
                  <a:srgbClr val="374151"/>
                </a:solidFill>
                <a:latin typeface="Söhne"/>
              </a:rPr>
              <a:t> 238</a:t>
            </a:r>
          </a:p>
          <a:p>
            <a:pPr>
              <a:buFont typeface="Arial" panose="020B0604020202020204" pitchFamily="34" charset="0"/>
              <a:buChar char="•"/>
            </a:pPr>
            <a:r>
              <a:rPr lang="en-US" b="1" dirty="0">
                <a:solidFill>
                  <a:srgbClr val="374151"/>
                </a:solidFill>
                <a:latin typeface="Söhne"/>
              </a:rPr>
              <a:t>True Positive (TP):</a:t>
            </a:r>
            <a:r>
              <a:rPr lang="en-US" dirty="0">
                <a:solidFill>
                  <a:srgbClr val="374151"/>
                </a:solidFill>
                <a:latin typeface="Söhne"/>
              </a:rPr>
              <a:t> 311</a:t>
            </a:r>
          </a:p>
          <a:p>
            <a:r>
              <a:rPr lang="en-US" dirty="0"/>
              <a:t>In the context of customer churn prediction, you would typically want to minimize false positives (customers wrongly predicted as churning) and false negatives (churning customers not identified by the model). The choice of which metric is most important depends on the specific business objectives and the cost associated with different types of errors.</a:t>
            </a:r>
          </a:p>
          <a:p>
            <a:endParaRPr lang="en-NG" dirty="0"/>
          </a:p>
        </p:txBody>
      </p:sp>
    </p:spTree>
    <p:extLst>
      <p:ext uri="{BB962C8B-B14F-4D97-AF65-F5344CB8AC3E}">
        <p14:creationId xmlns:p14="http://schemas.microsoft.com/office/powerpoint/2010/main" val="2999173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399-B2D7-45C0-B47D-C9EA9715C5CB}"/>
              </a:ext>
            </a:extLst>
          </p:cNvPr>
          <p:cNvSpPr>
            <a:spLocks noGrp="1"/>
          </p:cNvSpPr>
          <p:nvPr>
            <p:ph type="title"/>
          </p:nvPr>
        </p:nvSpPr>
        <p:spPr/>
        <p:txBody>
          <a:bodyPr/>
          <a:lstStyle/>
          <a:p>
            <a:r>
              <a:rPr lang="en-US" dirty="0"/>
              <a:t>Churn Prediction</a:t>
            </a:r>
            <a:endParaRPr lang="en-NG" dirty="0"/>
          </a:p>
        </p:txBody>
      </p:sp>
      <p:sp>
        <p:nvSpPr>
          <p:cNvPr id="3" name="Content Placeholder 2">
            <a:extLst>
              <a:ext uri="{FF2B5EF4-FFF2-40B4-BE49-F238E27FC236}">
                <a16:creationId xmlns:a16="http://schemas.microsoft.com/office/drawing/2014/main" id="{C9729D56-B692-4116-A325-88D4D9285BFC}"/>
              </a:ext>
            </a:extLst>
          </p:cNvPr>
          <p:cNvSpPr>
            <a:spLocks noGrp="1"/>
          </p:cNvSpPr>
          <p:nvPr>
            <p:ph idx="1"/>
          </p:nvPr>
        </p:nvSpPr>
        <p:spPr>
          <a:xfrm>
            <a:off x="874643" y="2054087"/>
            <a:ext cx="10281037" cy="3815005"/>
          </a:xfrm>
        </p:spPr>
        <p:txBody>
          <a:bodyPr>
            <a:noAutofit/>
          </a:bodyPr>
          <a:lstStyle/>
          <a:p>
            <a:r>
              <a:rPr lang="en-US" sz="1600" dirty="0"/>
              <a:t>Predicts the probability of Churn of each customer.</a:t>
            </a:r>
          </a:p>
          <a:p>
            <a:r>
              <a:rPr lang="en-US" sz="1600" dirty="0"/>
              <a:t>Data frame showcasing Probability of Churn of each customer.</a:t>
            </a:r>
          </a:p>
          <a:p>
            <a:pPr lvl="5"/>
            <a:endParaRPr lang="en-US" sz="1600" dirty="0"/>
          </a:p>
          <a:p>
            <a:pPr lvl="5"/>
            <a:r>
              <a:rPr lang="en-US" sz="1600" b="1" u="sng" dirty="0"/>
              <a:t>customerID	Probability_of_Churn</a:t>
            </a:r>
          </a:p>
          <a:p>
            <a:r>
              <a:rPr lang="en-US" sz="1600" dirty="0"/>
              <a:t>0	7590-VHVEG	0.608225</a:t>
            </a:r>
          </a:p>
          <a:p>
            <a:r>
              <a:rPr lang="en-US" sz="1600" dirty="0"/>
              <a:t>1	5575-GNVDE	0.049974</a:t>
            </a:r>
          </a:p>
          <a:p>
            <a:r>
              <a:rPr lang="en-US" sz="1600" dirty="0"/>
              <a:t>2	3668-QPYBK	0.369412</a:t>
            </a:r>
          </a:p>
          <a:p>
            <a:r>
              <a:rPr lang="en-US" sz="1600" dirty="0"/>
              <a:t>3	7795-CFOCW	0.024181</a:t>
            </a:r>
          </a:p>
          <a:p>
            <a:r>
              <a:rPr lang="en-US" sz="1600" dirty="0"/>
              <a:t>4	9237-HQITU	0.666956</a:t>
            </a:r>
          </a:p>
          <a:p>
            <a:r>
              <a:rPr lang="en-US" sz="1600" dirty="0"/>
              <a:t>​With this you can predict the likelihood that a customer will churn and certain measures can be taken to prevent churn.</a:t>
            </a:r>
          </a:p>
        </p:txBody>
      </p:sp>
    </p:spTree>
    <p:extLst>
      <p:ext uri="{BB962C8B-B14F-4D97-AF65-F5344CB8AC3E}">
        <p14:creationId xmlns:p14="http://schemas.microsoft.com/office/powerpoint/2010/main" val="42197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3427-7539-4181-8A7F-9A0F18835CED}"/>
              </a:ext>
            </a:extLst>
          </p:cNvPr>
          <p:cNvSpPr>
            <a:spLocks noGrp="1"/>
          </p:cNvSpPr>
          <p:nvPr>
            <p:ph type="title"/>
          </p:nvPr>
        </p:nvSpPr>
        <p:spPr/>
        <p:txBody>
          <a:bodyPr/>
          <a:lstStyle/>
          <a:p>
            <a:r>
              <a:rPr lang="en-US" dirty="0"/>
              <a:t>Business Concerns:</a:t>
            </a:r>
            <a:endParaRPr lang="en-NG" dirty="0"/>
          </a:p>
        </p:txBody>
      </p:sp>
      <p:sp>
        <p:nvSpPr>
          <p:cNvPr id="3" name="Content Placeholder 2">
            <a:extLst>
              <a:ext uri="{FF2B5EF4-FFF2-40B4-BE49-F238E27FC236}">
                <a16:creationId xmlns:a16="http://schemas.microsoft.com/office/drawing/2014/main" id="{ECDAC3E9-9DEA-4643-9C10-9AB8D7A53557}"/>
              </a:ext>
            </a:extLst>
          </p:cNvPr>
          <p:cNvSpPr>
            <a:spLocks noGrp="1"/>
          </p:cNvSpPr>
          <p:nvPr>
            <p:ph idx="1"/>
          </p:nvPr>
        </p:nvSpPr>
        <p:spPr>
          <a:xfrm>
            <a:off x="331304" y="2093843"/>
            <a:ext cx="10824377" cy="3775250"/>
          </a:xfrm>
        </p:spPr>
        <p:txBody>
          <a:bodyPr>
            <a:normAutofit fontScale="70000" lnSpcReduction="20000"/>
          </a:bodyPr>
          <a:lstStyle/>
          <a:p>
            <a:r>
              <a:rPr lang="en-US" sz="2600" dirty="0"/>
              <a:t>False Positives vs. False Negatives:</a:t>
            </a:r>
          </a:p>
          <a:p>
            <a:r>
              <a:rPr lang="en-US" sz="2600" dirty="0"/>
              <a:t>False Positives (Type I Errors): Predicting a customer will churn when they won't. This could lead to unnecessary retention efforts for customers who have no intention of leaving.</a:t>
            </a:r>
          </a:p>
          <a:p>
            <a:r>
              <a:rPr lang="en-US" sz="2600" dirty="0"/>
              <a:t>False Negatives (Type II Errors): Predicting a customer won't churn when they will. This could result in losing customers who could have been retained.</a:t>
            </a:r>
          </a:p>
          <a:p>
            <a:r>
              <a:rPr lang="en-US" sz="2600" dirty="0"/>
              <a:t>The business should weigh the costs of these errors based on its specific context. For customer churn, false negatives (failing to identify customers who will churn) might be more concerning, as losing existing customers can be more costly than attempting to retain customers who are not actually at risk of churning.</a:t>
            </a:r>
          </a:p>
          <a:p>
            <a:r>
              <a:rPr lang="en-US" sz="2600" dirty="0"/>
              <a:t>However, it's essential to strike a balance between false positives and false negatives based on the business's specific goals and constraints. </a:t>
            </a:r>
          </a:p>
          <a:p>
            <a:endParaRPr lang="en-US" sz="2600" dirty="0"/>
          </a:p>
          <a:p>
            <a:endParaRPr lang="en-US" dirty="0"/>
          </a:p>
          <a:p>
            <a:endParaRPr lang="en-US" dirty="0"/>
          </a:p>
          <a:p>
            <a:endParaRPr lang="en-US" dirty="0"/>
          </a:p>
          <a:p>
            <a:endParaRPr lang="en-NG" dirty="0"/>
          </a:p>
        </p:txBody>
      </p:sp>
    </p:spTree>
    <p:extLst>
      <p:ext uri="{BB962C8B-B14F-4D97-AF65-F5344CB8AC3E}">
        <p14:creationId xmlns:p14="http://schemas.microsoft.com/office/powerpoint/2010/main" val="243624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BAD4-4DB7-4E1C-8495-03BC562999D1}"/>
              </a:ext>
            </a:extLst>
          </p:cNvPr>
          <p:cNvSpPr>
            <a:spLocks noGrp="1"/>
          </p:cNvSpPr>
          <p:nvPr>
            <p:ph type="title"/>
          </p:nvPr>
        </p:nvSpPr>
        <p:spPr>
          <a:xfrm>
            <a:off x="1066800" y="207090"/>
            <a:ext cx="10058400" cy="1450757"/>
          </a:xfrm>
        </p:spPr>
        <p:txBody>
          <a:bodyPr/>
          <a:lstStyle/>
          <a:p>
            <a:r>
              <a:rPr lang="en-US" dirty="0"/>
              <a:t>Conclusion</a:t>
            </a:r>
            <a:endParaRPr lang="en-NG" dirty="0"/>
          </a:p>
        </p:txBody>
      </p:sp>
      <p:sp>
        <p:nvSpPr>
          <p:cNvPr id="3" name="Content Placeholder 2">
            <a:extLst>
              <a:ext uri="{FF2B5EF4-FFF2-40B4-BE49-F238E27FC236}">
                <a16:creationId xmlns:a16="http://schemas.microsoft.com/office/drawing/2014/main" id="{93411589-2085-489E-98E2-64550467E9C7}"/>
              </a:ext>
            </a:extLst>
          </p:cNvPr>
          <p:cNvSpPr>
            <a:spLocks noGrp="1"/>
          </p:cNvSpPr>
          <p:nvPr>
            <p:ph idx="1"/>
          </p:nvPr>
        </p:nvSpPr>
        <p:spPr>
          <a:xfrm>
            <a:off x="397564" y="2027583"/>
            <a:ext cx="11595653" cy="4214192"/>
          </a:xfrm>
        </p:spPr>
        <p:txBody>
          <a:bodyPr>
            <a:normAutofit fontScale="62500" lnSpcReduction="20000"/>
          </a:bodyPr>
          <a:lstStyle/>
          <a:p>
            <a:r>
              <a:rPr lang="en-US" sz="2600" dirty="0"/>
              <a:t>Improving churn rate involves implementing strategies to retain customers and enhance overall customer satisfaction. Here are several strategies to consider:</a:t>
            </a:r>
          </a:p>
          <a:p>
            <a:r>
              <a:rPr lang="en-US" sz="2600" dirty="0"/>
              <a:t>1. Enhance Customer Service:</a:t>
            </a:r>
          </a:p>
          <a:p>
            <a:r>
              <a:rPr lang="en-US" sz="2600" dirty="0"/>
              <a:t>2. Customer Engagement:</a:t>
            </a:r>
          </a:p>
          <a:p>
            <a:r>
              <a:rPr lang="en-US" sz="2600" dirty="0"/>
              <a:t>3. Product/Service Enhancement:</a:t>
            </a:r>
          </a:p>
          <a:p>
            <a:r>
              <a:rPr lang="en-US" sz="2600" dirty="0"/>
              <a:t>4. Competitive Pricing:</a:t>
            </a:r>
          </a:p>
          <a:p>
            <a:r>
              <a:rPr lang="en-US" sz="2600" dirty="0"/>
              <a:t>5. Transparent Billing and Policies:</a:t>
            </a:r>
          </a:p>
          <a:p>
            <a:r>
              <a:rPr lang="en-US" sz="2600" dirty="0"/>
              <a:t>6. Proactive Customer Retention:</a:t>
            </a:r>
          </a:p>
          <a:p>
            <a:r>
              <a:rPr lang="en-US" sz="2600" dirty="0"/>
              <a:t>7. Customer Feedback and Surveys:</a:t>
            </a:r>
          </a:p>
          <a:p>
            <a:r>
              <a:rPr lang="en-US" sz="2600" dirty="0"/>
              <a:t>In summary, the solution to the customer churn problem will not only benefit ConnectTel in terms of revenue retention and cost savings but also position the company as an industry leader committed to customer satisfaction and innovation in telecommunications services.</a:t>
            </a:r>
          </a:p>
          <a:p>
            <a:endParaRPr lang="en-NG" dirty="0"/>
          </a:p>
        </p:txBody>
      </p:sp>
    </p:spTree>
    <p:extLst>
      <p:ext uri="{BB962C8B-B14F-4D97-AF65-F5344CB8AC3E}">
        <p14:creationId xmlns:p14="http://schemas.microsoft.com/office/powerpoint/2010/main" val="169660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2995-7B54-454B-9E3E-6AF1876AAA38}"/>
              </a:ext>
            </a:extLst>
          </p:cNvPr>
          <p:cNvSpPr>
            <a:spLocks noGrp="1"/>
          </p:cNvSpPr>
          <p:nvPr>
            <p:ph type="title"/>
          </p:nvPr>
        </p:nvSpPr>
        <p:spPr/>
        <p:txBody>
          <a:bodyPr/>
          <a:lstStyle/>
          <a:p>
            <a:r>
              <a:rPr lang="en-US" b="1" dirty="0"/>
              <a:t>Problem Statement</a:t>
            </a:r>
            <a:r>
              <a:rPr lang="en-US" dirty="0"/>
              <a:t>: </a:t>
            </a:r>
            <a:endParaRPr lang="en-NG" dirty="0"/>
          </a:p>
        </p:txBody>
      </p:sp>
      <p:sp>
        <p:nvSpPr>
          <p:cNvPr id="3" name="Content Placeholder 2">
            <a:extLst>
              <a:ext uri="{FF2B5EF4-FFF2-40B4-BE49-F238E27FC236}">
                <a16:creationId xmlns:a16="http://schemas.microsoft.com/office/drawing/2014/main" id="{4CB54A77-0CC4-42CE-B3C6-AAA3258E04B3}"/>
              </a:ext>
            </a:extLst>
          </p:cNvPr>
          <p:cNvSpPr>
            <a:spLocks noGrp="1"/>
          </p:cNvSpPr>
          <p:nvPr>
            <p:ph idx="1"/>
          </p:nvPr>
        </p:nvSpPr>
        <p:spPr>
          <a:xfrm>
            <a:off x="503583" y="2108201"/>
            <a:ext cx="10652097" cy="3760891"/>
          </a:xfrm>
        </p:spPr>
        <p:txBody>
          <a:bodyPr>
            <a:normAutofit/>
          </a:bodyPr>
          <a:lstStyle/>
          <a:p>
            <a:r>
              <a:rPr lang="en-NG" dirty="0"/>
              <a:t>ConnectTel Telecom Company is experiencing a high rate of customer churn, which is negatively impacting its business. The existing customer retention strategies are not effectively identifying customers at risk of leaving, leading to a loss of revenue and market share. The company aims to implement a proactive approach to predict customer churn accurately and implement targeted retention initiatives.</a:t>
            </a:r>
            <a:endParaRPr lang="en-US" dirty="0"/>
          </a:p>
          <a:p>
            <a:r>
              <a:rPr lang="en-US" dirty="0"/>
              <a:t>There are 3 ways in which businesses generate more revenue:</a:t>
            </a:r>
          </a:p>
          <a:p>
            <a:r>
              <a:rPr lang="en-US" dirty="0"/>
              <a:t>1. Upsell to existing customers.</a:t>
            </a:r>
          </a:p>
          <a:p>
            <a:r>
              <a:rPr lang="en-US" dirty="0"/>
              <a:t>2. Acquire new customers.</a:t>
            </a:r>
          </a:p>
          <a:p>
            <a:r>
              <a:rPr lang="en-US" dirty="0"/>
              <a:t>3. Increase customer retention.</a:t>
            </a:r>
            <a:endParaRPr lang="en-NG" dirty="0"/>
          </a:p>
        </p:txBody>
      </p:sp>
    </p:spTree>
    <p:extLst>
      <p:ext uri="{BB962C8B-B14F-4D97-AF65-F5344CB8AC3E}">
        <p14:creationId xmlns:p14="http://schemas.microsoft.com/office/powerpoint/2010/main" val="163601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2394-2644-4050-8820-66B3E83B60B9}"/>
              </a:ext>
            </a:extLst>
          </p:cNvPr>
          <p:cNvSpPr>
            <a:spLocks noGrp="1"/>
          </p:cNvSpPr>
          <p:nvPr>
            <p:ph type="title"/>
          </p:nvPr>
        </p:nvSpPr>
        <p:spPr/>
        <p:txBody>
          <a:bodyPr/>
          <a:lstStyle/>
          <a:p>
            <a:r>
              <a:rPr lang="en-NG" b="1" dirty="0"/>
              <a:t>Objectives:</a:t>
            </a:r>
            <a:endParaRPr lang="en-NG" dirty="0"/>
          </a:p>
        </p:txBody>
      </p:sp>
      <p:sp>
        <p:nvSpPr>
          <p:cNvPr id="3" name="Content Placeholder 2">
            <a:extLst>
              <a:ext uri="{FF2B5EF4-FFF2-40B4-BE49-F238E27FC236}">
                <a16:creationId xmlns:a16="http://schemas.microsoft.com/office/drawing/2014/main" id="{964DB24D-9E0E-486C-9B23-416567B4A3C5}"/>
              </a:ext>
            </a:extLst>
          </p:cNvPr>
          <p:cNvSpPr>
            <a:spLocks noGrp="1"/>
          </p:cNvSpPr>
          <p:nvPr>
            <p:ph idx="1"/>
          </p:nvPr>
        </p:nvSpPr>
        <p:spPr/>
        <p:txBody>
          <a:bodyPr>
            <a:normAutofit fontScale="77500" lnSpcReduction="20000"/>
          </a:bodyPr>
          <a:lstStyle/>
          <a:p>
            <a:pPr lvl="0"/>
            <a:r>
              <a:rPr lang="en-NG" sz="2000" b="1" dirty="0"/>
              <a:t>Develop a Churn Prediction System:</a:t>
            </a:r>
            <a:endParaRPr lang="en-NG" sz="2000" dirty="0"/>
          </a:p>
          <a:p>
            <a:pPr lvl="1"/>
            <a:r>
              <a:rPr lang="en-US" sz="1800" dirty="0"/>
              <a:t>Creating</a:t>
            </a:r>
            <a:r>
              <a:rPr lang="en-NG" sz="1800" dirty="0"/>
              <a:t> a machine learning model that accurately predicts whether a customer is likely to churn based on historical data and relevant features.</a:t>
            </a:r>
          </a:p>
          <a:p>
            <a:pPr lvl="0"/>
            <a:r>
              <a:rPr lang="en-NG" sz="2000" b="1" dirty="0"/>
              <a:t>Implement Targeted Retention Initiatives:</a:t>
            </a:r>
            <a:endParaRPr lang="en-NG" sz="2000" dirty="0"/>
          </a:p>
          <a:p>
            <a:pPr lvl="1"/>
            <a:r>
              <a:rPr lang="en-NG" sz="1800" dirty="0"/>
              <a:t>Utilize the churn prediction model to identify high-risk customers.</a:t>
            </a:r>
          </a:p>
          <a:p>
            <a:pPr lvl="1"/>
            <a:r>
              <a:rPr lang="en-NG" sz="1800" dirty="0"/>
              <a:t>Design and implement targeted retention initiatives for identified at-risk customers to reduce churn rates.</a:t>
            </a:r>
          </a:p>
          <a:p>
            <a:pPr lvl="0"/>
            <a:r>
              <a:rPr lang="en-NG" sz="2000" b="1" dirty="0"/>
              <a:t>Enhance Customer Loyalty:</a:t>
            </a:r>
            <a:endParaRPr lang="en-NG" sz="2000" dirty="0"/>
          </a:p>
          <a:p>
            <a:pPr lvl="1"/>
            <a:r>
              <a:rPr lang="en-NG" sz="1800" dirty="0"/>
              <a:t>Improve overall customer satisfaction and loyalty by addressing potential churn factors identified through the model.</a:t>
            </a:r>
          </a:p>
          <a:p>
            <a:pPr lvl="1"/>
            <a:r>
              <a:rPr lang="en-NG" sz="1800" dirty="0"/>
              <a:t>Tailor services, promotions, or communication strategies to meet customer needs and expectations.</a:t>
            </a:r>
          </a:p>
          <a:p>
            <a:pPr lvl="0"/>
            <a:r>
              <a:rPr lang="en-NG" sz="2000" b="1" dirty="0"/>
              <a:t>Maintain Competitive Edge:</a:t>
            </a:r>
            <a:endParaRPr lang="en-NG" sz="2000" dirty="0"/>
          </a:p>
          <a:p>
            <a:pPr lvl="1"/>
            <a:r>
              <a:rPr lang="en-NG" sz="1800" dirty="0"/>
              <a:t>Stay ahead in the highly dynamic and competitive telecommunications industry by adopting a proactive and data-driven approach to customer retention.</a:t>
            </a:r>
          </a:p>
          <a:p>
            <a:pPr lvl="1"/>
            <a:r>
              <a:rPr lang="en-NG" sz="1800" dirty="0"/>
              <a:t>Position ConnectTel as a customer-centric company that values and understands its customer base.</a:t>
            </a:r>
          </a:p>
          <a:p>
            <a:endParaRPr lang="en-NG" dirty="0"/>
          </a:p>
        </p:txBody>
      </p:sp>
    </p:spTree>
    <p:extLst>
      <p:ext uri="{BB962C8B-B14F-4D97-AF65-F5344CB8AC3E}">
        <p14:creationId xmlns:p14="http://schemas.microsoft.com/office/powerpoint/2010/main" val="363278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0E4B-E16D-4685-9910-BF1189EFB72D}"/>
              </a:ext>
            </a:extLst>
          </p:cNvPr>
          <p:cNvSpPr>
            <a:spLocks noGrp="1"/>
          </p:cNvSpPr>
          <p:nvPr>
            <p:ph type="title"/>
          </p:nvPr>
        </p:nvSpPr>
        <p:spPr/>
        <p:txBody>
          <a:bodyPr/>
          <a:lstStyle/>
          <a:p>
            <a:endParaRPr lang="en-NG"/>
          </a:p>
        </p:txBody>
      </p:sp>
      <p:pic>
        <p:nvPicPr>
          <p:cNvPr id="4" name="Content Placeholder 3">
            <a:extLst>
              <a:ext uri="{FF2B5EF4-FFF2-40B4-BE49-F238E27FC236}">
                <a16:creationId xmlns:a16="http://schemas.microsoft.com/office/drawing/2014/main" id="{7553DA40-5277-40DF-B8F8-85642444A768}"/>
              </a:ext>
            </a:extLst>
          </p:cNvPr>
          <p:cNvPicPr>
            <a:picLocks noGrp="1" noChangeAspect="1"/>
          </p:cNvPicPr>
          <p:nvPr>
            <p:ph idx="1"/>
          </p:nvPr>
        </p:nvPicPr>
        <p:blipFill>
          <a:blip r:embed="rId2"/>
          <a:stretch>
            <a:fillRect/>
          </a:stretch>
        </p:blipFill>
        <p:spPr>
          <a:xfrm>
            <a:off x="265043" y="246846"/>
            <a:ext cx="11529392" cy="6061188"/>
          </a:xfrm>
          <a:prstGeom prst="rect">
            <a:avLst/>
          </a:prstGeom>
        </p:spPr>
      </p:pic>
      <p:pic>
        <p:nvPicPr>
          <p:cNvPr id="5" name="Picture 4">
            <a:extLst>
              <a:ext uri="{FF2B5EF4-FFF2-40B4-BE49-F238E27FC236}">
                <a16:creationId xmlns:a16="http://schemas.microsoft.com/office/drawing/2014/main" id="{0E5F35A7-AB78-4783-A017-44D9EA8A9DF0}"/>
              </a:ext>
            </a:extLst>
          </p:cNvPr>
          <p:cNvPicPr>
            <a:picLocks noChangeAspect="1"/>
          </p:cNvPicPr>
          <p:nvPr/>
        </p:nvPicPr>
        <p:blipFill>
          <a:blip r:embed="rId3"/>
          <a:stretch>
            <a:fillRect/>
          </a:stretch>
        </p:blipFill>
        <p:spPr>
          <a:xfrm>
            <a:off x="265043" y="4787080"/>
            <a:ext cx="3724979" cy="1560711"/>
          </a:xfrm>
          <a:prstGeom prst="rect">
            <a:avLst/>
          </a:prstGeom>
        </p:spPr>
      </p:pic>
    </p:spTree>
    <p:extLst>
      <p:ext uri="{BB962C8B-B14F-4D97-AF65-F5344CB8AC3E}">
        <p14:creationId xmlns:p14="http://schemas.microsoft.com/office/powerpoint/2010/main" val="360100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8865-1F17-4941-AEED-A61DC8CBDB34}"/>
              </a:ext>
            </a:extLst>
          </p:cNvPr>
          <p:cNvSpPr>
            <a:spLocks noGrp="1"/>
          </p:cNvSpPr>
          <p:nvPr>
            <p:ph type="title"/>
          </p:nvPr>
        </p:nvSpPr>
        <p:spPr/>
        <p:txBody>
          <a:bodyPr/>
          <a:lstStyle/>
          <a:p>
            <a:r>
              <a:rPr lang="en-NG" b="1" dirty="0"/>
              <a:t>Data Cleaning:</a:t>
            </a:r>
            <a:r>
              <a:rPr lang="en-US" b="1" dirty="0"/>
              <a:t> data types</a:t>
            </a:r>
            <a:endParaRPr lang="en-NG" dirty="0"/>
          </a:p>
        </p:txBody>
      </p:sp>
      <p:sp>
        <p:nvSpPr>
          <p:cNvPr id="3" name="Content Placeholder 2">
            <a:extLst>
              <a:ext uri="{FF2B5EF4-FFF2-40B4-BE49-F238E27FC236}">
                <a16:creationId xmlns:a16="http://schemas.microsoft.com/office/drawing/2014/main" id="{1BDD0E11-C6FF-46EB-ADB5-CD11858234A2}"/>
              </a:ext>
            </a:extLst>
          </p:cNvPr>
          <p:cNvSpPr>
            <a:spLocks noGrp="1"/>
          </p:cNvSpPr>
          <p:nvPr>
            <p:ph sz="half" idx="1"/>
          </p:nvPr>
        </p:nvSpPr>
        <p:spPr>
          <a:xfrm>
            <a:off x="463826" y="1974571"/>
            <a:ext cx="4929809" cy="4386470"/>
          </a:xfrm>
        </p:spPr>
        <p:txBody>
          <a:bodyPr>
            <a:noAutofit/>
          </a:bodyPr>
          <a:lstStyle/>
          <a:p>
            <a:r>
              <a:rPr lang="en-US" sz="1400" dirty="0"/>
              <a:t>0   customerID        7043 non-null   object </a:t>
            </a:r>
          </a:p>
          <a:p>
            <a:r>
              <a:rPr lang="en-US" sz="1400" dirty="0"/>
              <a:t> 1   gender            7043 non-null   object </a:t>
            </a:r>
          </a:p>
          <a:p>
            <a:r>
              <a:rPr lang="en-US" sz="1400" dirty="0"/>
              <a:t> 2   SeniorCitizen     7043 non-null   int64  </a:t>
            </a:r>
          </a:p>
          <a:p>
            <a:r>
              <a:rPr lang="en-US" sz="1400" dirty="0"/>
              <a:t> 3   Partner           7043 non-null   object </a:t>
            </a:r>
          </a:p>
          <a:p>
            <a:r>
              <a:rPr lang="en-US" sz="1400" dirty="0"/>
              <a:t> 4   Dependents        7043 non-null   object </a:t>
            </a:r>
          </a:p>
          <a:p>
            <a:r>
              <a:rPr lang="en-US" sz="1400" dirty="0"/>
              <a:t> 5   tenure            7043 non-null   int64  </a:t>
            </a:r>
          </a:p>
          <a:p>
            <a:r>
              <a:rPr lang="en-US" sz="1400" dirty="0"/>
              <a:t> 6   PhoneService      7043 non-null   object </a:t>
            </a:r>
          </a:p>
          <a:p>
            <a:r>
              <a:rPr lang="en-US" sz="1400" dirty="0"/>
              <a:t> 7   MultipleLines     7043 non-null   object </a:t>
            </a:r>
          </a:p>
          <a:p>
            <a:r>
              <a:rPr lang="en-US" sz="1400" dirty="0"/>
              <a:t> 8   InternetService   7043 non-null   object </a:t>
            </a:r>
          </a:p>
          <a:p>
            <a:r>
              <a:rPr lang="en-US" sz="1400" dirty="0"/>
              <a:t> 9   OnlineSecurity    7043 non-null   object </a:t>
            </a:r>
          </a:p>
          <a:p>
            <a:r>
              <a:rPr lang="en-US" sz="1400" dirty="0"/>
              <a:t> 10  OnlineBackup      7043 non-null   object </a:t>
            </a:r>
          </a:p>
          <a:p>
            <a:r>
              <a:rPr lang="en-US" sz="1400" dirty="0"/>
              <a:t> </a:t>
            </a:r>
            <a:endParaRPr lang="en-NG" sz="1400" dirty="0"/>
          </a:p>
        </p:txBody>
      </p:sp>
      <p:sp>
        <p:nvSpPr>
          <p:cNvPr id="7" name="Content Placeholder 6">
            <a:extLst>
              <a:ext uri="{FF2B5EF4-FFF2-40B4-BE49-F238E27FC236}">
                <a16:creationId xmlns:a16="http://schemas.microsoft.com/office/drawing/2014/main" id="{8B50B62D-D4EC-4D36-8F50-5D352A9622BB}"/>
              </a:ext>
            </a:extLst>
          </p:cNvPr>
          <p:cNvSpPr>
            <a:spLocks noGrp="1"/>
          </p:cNvSpPr>
          <p:nvPr>
            <p:ph sz="half" idx="2"/>
          </p:nvPr>
        </p:nvSpPr>
        <p:spPr>
          <a:xfrm>
            <a:off x="5393635" y="2001077"/>
            <a:ext cx="5762045" cy="4386470"/>
          </a:xfrm>
        </p:spPr>
        <p:txBody>
          <a:bodyPr>
            <a:normAutofit fontScale="85000" lnSpcReduction="20000"/>
          </a:bodyPr>
          <a:lstStyle/>
          <a:p>
            <a:r>
              <a:rPr lang="en-US" dirty="0"/>
              <a:t> 11  DeviceProtection  7043 non-null   object </a:t>
            </a:r>
          </a:p>
          <a:p>
            <a:r>
              <a:rPr lang="en-US" dirty="0"/>
              <a:t> 12  TechSupport       7043 non-null   object </a:t>
            </a:r>
          </a:p>
          <a:p>
            <a:r>
              <a:rPr lang="en-US" dirty="0"/>
              <a:t> 13  StreamingTV       7043 non-null   object </a:t>
            </a:r>
          </a:p>
          <a:p>
            <a:r>
              <a:rPr lang="en-US" dirty="0"/>
              <a:t> 14  StreamingMovies   7043 non-null   object </a:t>
            </a:r>
          </a:p>
          <a:p>
            <a:r>
              <a:rPr lang="en-US" dirty="0"/>
              <a:t> 15  Contract          7043 non-null   object </a:t>
            </a:r>
          </a:p>
          <a:p>
            <a:r>
              <a:rPr lang="en-US" dirty="0"/>
              <a:t> 16  PaperlessBilling  7043 non-null   object </a:t>
            </a:r>
          </a:p>
          <a:p>
            <a:r>
              <a:rPr lang="en-US" dirty="0"/>
              <a:t> 17  PaymentMethod     7043 non-null   object </a:t>
            </a:r>
          </a:p>
          <a:p>
            <a:r>
              <a:rPr lang="en-US" dirty="0"/>
              <a:t> 18  MonthlyCharges    7043 non-null   float64</a:t>
            </a:r>
          </a:p>
          <a:p>
            <a:r>
              <a:rPr lang="en-US" dirty="0"/>
              <a:t> 19  TotalCharges      7032 non-null   float64</a:t>
            </a:r>
          </a:p>
          <a:p>
            <a:r>
              <a:rPr lang="en-US" dirty="0"/>
              <a:t> 20  Churn             7043 non-null   object </a:t>
            </a:r>
          </a:p>
          <a:p>
            <a:r>
              <a:rPr lang="en-US" dirty="0" err="1"/>
              <a:t>dtypes</a:t>
            </a:r>
            <a:r>
              <a:rPr lang="en-US" dirty="0"/>
              <a:t>: float64(2), int64(2), object(17)</a:t>
            </a:r>
            <a:endParaRPr lang="en-NG" dirty="0"/>
          </a:p>
        </p:txBody>
      </p:sp>
    </p:spTree>
    <p:extLst>
      <p:ext uri="{BB962C8B-B14F-4D97-AF65-F5344CB8AC3E}">
        <p14:creationId xmlns:p14="http://schemas.microsoft.com/office/powerpoint/2010/main" val="209214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0ACB-F886-4976-9DC6-BEE30151DE9F}"/>
              </a:ext>
            </a:extLst>
          </p:cNvPr>
          <p:cNvSpPr>
            <a:spLocks noGrp="1"/>
          </p:cNvSpPr>
          <p:nvPr>
            <p:ph type="title"/>
          </p:nvPr>
        </p:nvSpPr>
        <p:spPr/>
        <p:txBody>
          <a:bodyPr/>
          <a:lstStyle/>
          <a:p>
            <a:r>
              <a:rPr lang="en-US" b="1" dirty="0"/>
              <a:t>Investigation of the dataset</a:t>
            </a:r>
            <a:endParaRPr lang="en-NG" b="1" dirty="0"/>
          </a:p>
        </p:txBody>
      </p:sp>
      <p:sp>
        <p:nvSpPr>
          <p:cNvPr id="6" name="Content Placeholder 5">
            <a:extLst>
              <a:ext uri="{FF2B5EF4-FFF2-40B4-BE49-F238E27FC236}">
                <a16:creationId xmlns:a16="http://schemas.microsoft.com/office/drawing/2014/main" id="{E6FB3C4F-2764-459F-93F9-856887C50442}"/>
              </a:ext>
            </a:extLst>
          </p:cNvPr>
          <p:cNvSpPr>
            <a:spLocks noGrp="1"/>
          </p:cNvSpPr>
          <p:nvPr>
            <p:ph idx="1"/>
          </p:nvPr>
        </p:nvSpPr>
        <p:spPr/>
        <p:txBody>
          <a:bodyPr/>
          <a:lstStyle/>
          <a:p>
            <a:pPr marL="457200" indent="-457200">
              <a:buFont typeface="+mj-lt"/>
              <a:buAutoNum type="arabicPeriod"/>
            </a:pPr>
            <a:r>
              <a:rPr lang="en-US" dirty="0"/>
              <a:t>It was observed that Total Charges had 11 rows with missing data. </a:t>
            </a:r>
          </a:p>
          <a:p>
            <a:pPr marL="457200" indent="-457200">
              <a:buFont typeface="+mj-lt"/>
              <a:buAutoNum type="arabicPeriod"/>
            </a:pPr>
            <a:r>
              <a:rPr lang="en-US" dirty="0"/>
              <a:t>The missing values were dropped from the dataset.</a:t>
            </a:r>
          </a:p>
          <a:p>
            <a:pPr marL="457200" indent="-457200">
              <a:buFont typeface="+mj-lt"/>
              <a:buAutoNum type="arabicPeriod"/>
            </a:pPr>
            <a:r>
              <a:rPr lang="en-US" dirty="0"/>
              <a:t>The dataset has diverse customer related features, along with a churn label for each customer record, denoting whether they had churned or not.</a:t>
            </a:r>
          </a:p>
          <a:p>
            <a:pPr marL="457200" indent="-457200">
              <a:buFont typeface="+mj-lt"/>
              <a:buAutoNum type="arabicPeriod"/>
            </a:pPr>
            <a:r>
              <a:rPr lang="en-US" dirty="0"/>
              <a:t>I checked for outliers in the numerical data and found none.</a:t>
            </a:r>
          </a:p>
          <a:p>
            <a:pPr marL="457200" indent="-457200">
              <a:buFont typeface="+mj-lt"/>
              <a:buAutoNum type="arabicPeriod"/>
            </a:pPr>
            <a:r>
              <a:rPr lang="en-US" dirty="0"/>
              <a:t>I performed a correlation analysis, to examine the relationships between the different variables. </a:t>
            </a:r>
          </a:p>
          <a:p>
            <a:pPr marL="457200" indent="-457200">
              <a:buFont typeface="+mj-lt"/>
              <a:buAutoNum type="arabicPeriod"/>
            </a:pPr>
            <a:endParaRPr lang="en-US" dirty="0"/>
          </a:p>
          <a:p>
            <a:endParaRPr lang="en-US" dirty="0"/>
          </a:p>
          <a:p>
            <a:endParaRPr lang="en-NG" dirty="0"/>
          </a:p>
        </p:txBody>
      </p:sp>
    </p:spTree>
    <p:extLst>
      <p:ext uri="{BB962C8B-B14F-4D97-AF65-F5344CB8AC3E}">
        <p14:creationId xmlns:p14="http://schemas.microsoft.com/office/powerpoint/2010/main" val="235559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BAB97C-51DF-449C-A219-B6D7D5863A1F}"/>
              </a:ext>
            </a:extLst>
          </p:cNvPr>
          <p:cNvSpPr>
            <a:spLocks noGrp="1"/>
          </p:cNvSpPr>
          <p:nvPr>
            <p:ph type="title"/>
          </p:nvPr>
        </p:nvSpPr>
        <p:spPr/>
        <p:txBody>
          <a:bodyPr/>
          <a:lstStyle/>
          <a:p>
            <a:r>
              <a:rPr lang="en-US" dirty="0"/>
              <a:t>CORRELATION MATRIX</a:t>
            </a:r>
            <a:endParaRPr lang="en-NG" dirty="0"/>
          </a:p>
        </p:txBody>
      </p:sp>
      <p:pic>
        <p:nvPicPr>
          <p:cNvPr id="7" name="Content Placeholder 6">
            <a:extLst>
              <a:ext uri="{FF2B5EF4-FFF2-40B4-BE49-F238E27FC236}">
                <a16:creationId xmlns:a16="http://schemas.microsoft.com/office/drawing/2014/main" id="{3B680429-2864-4805-A26E-ADB430D00F01}"/>
              </a:ext>
            </a:extLst>
          </p:cNvPr>
          <p:cNvPicPr>
            <a:picLocks noGrp="1" noChangeAspect="1"/>
          </p:cNvPicPr>
          <p:nvPr>
            <p:ph idx="1"/>
          </p:nvPr>
        </p:nvPicPr>
        <p:blipFill>
          <a:blip r:embed="rId2"/>
          <a:stretch>
            <a:fillRect/>
          </a:stretch>
        </p:blipFill>
        <p:spPr>
          <a:xfrm>
            <a:off x="967409" y="2108199"/>
            <a:ext cx="10188271" cy="4226339"/>
          </a:xfrm>
          <a:prstGeom prst="rect">
            <a:avLst/>
          </a:prstGeom>
        </p:spPr>
      </p:pic>
    </p:spTree>
    <p:extLst>
      <p:ext uri="{BB962C8B-B14F-4D97-AF65-F5344CB8AC3E}">
        <p14:creationId xmlns:p14="http://schemas.microsoft.com/office/powerpoint/2010/main" val="413570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3648-F9D8-43EA-97F8-14AA6D3C0CBB}"/>
              </a:ext>
            </a:extLst>
          </p:cNvPr>
          <p:cNvSpPr>
            <a:spLocks noGrp="1"/>
          </p:cNvSpPr>
          <p:nvPr>
            <p:ph type="title"/>
          </p:nvPr>
        </p:nvSpPr>
        <p:spPr>
          <a:xfrm>
            <a:off x="1097280" y="286602"/>
            <a:ext cx="10058400" cy="1277155"/>
          </a:xfrm>
        </p:spPr>
        <p:txBody>
          <a:bodyPr>
            <a:normAutofit fontScale="90000"/>
          </a:bodyPr>
          <a:lstStyle/>
          <a:p>
            <a:r>
              <a:rPr lang="en-US" dirty="0"/>
              <a:t>Relationship between Churn and other values</a:t>
            </a:r>
            <a:endParaRPr lang="en-NG" dirty="0"/>
          </a:p>
        </p:txBody>
      </p:sp>
      <p:pic>
        <p:nvPicPr>
          <p:cNvPr id="4" name="Content Placeholder 3">
            <a:extLst>
              <a:ext uri="{FF2B5EF4-FFF2-40B4-BE49-F238E27FC236}">
                <a16:creationId xmlns:a16="http://schemas.microsoft.com/office/drawing/2014/main" id="{145CAB60-AEEB-4583-9746-4DD82B7BAA23}"/>
              </a:ext>
            </a:extLst>
          </p:cNvPr>
          <p:cNvPicPr>
            <a:picLocks noGrp="1" noChangeAspect="1"/>
          </p:cNvPicPr>
          <p:nvPr>
            <p:ph idx="1"/>
          </p:nvPr>
        </p:nvPicPr>
        <p:blipFill>
          <a:blip r:embed="rId2"/>
          <a:stretch>
            <a:fillRect/>
          </a:stretch>
        </p:blipFill>
        <p:spPr>
          <a:xfrm>
            <a:off x="384312" y="1961322"/>
            <a:ext cx="10771368" cy="4465982"/>
          </a:xfrm>
          <a:prstGeom prst="rect">
            <a:avLst/>
          </a:prstGeom>
        </p:spPr>
      </p:pic>
    </p:spTree>
    <p:extLst>
      <p:ext uri="{BB962C8B-B14F-4D97-AF65-F5344CB8AC3E}">
        <p14:creationId xmlns:p14="http://schemas.microsoft.com/office/powerpoint/2010/main" val="50216016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{D87064D2-111D-4979-9B2F-5A6558BFC450}tf56160789_win32</Template>
  <TotalTime>0</TotalTime>
  <Words>1834</Words>
  <Application>Microsoft Office PowerPoint</Application>
  <PresentationFormat>Widescreen</PresentationFormat>
  <Paragraphs>213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Bookman Old Style</vt:lpstr>
      <vt:lpstr>Calibri</vt:lpstr>
      <vt:lpstr>Franklin Gothic Book</vt:lpstr>
      <vt:lpstr>Söhne</vt:lpstr>
      <vt:lpstr>Wingdings</vt:lpstr>
      <vt:lpstr>Custom</vt:lpstr>
      <vt:lpstr>CUSTOMER CHURN PREDICTION PROJECT</vt:lpstr>
      <vt:lpstr>INTRODUCTION</vt:lpstr>
      <vt:lpstr>Problem Statement: </vt:lpstr>
      <vt:lpstr>Objectives:</vt:lpstr>
      <vt:lpstr>PowerPoint Presentation</vt:lpstr>
      <vt:lpstr>Data Cleaning: data types</vt:lpstr>
      <vt:lpstr>Investigation of the dataset</vt:lpstr>
      <vt:lpstr>CORRELATION MATRIX</vt:lpstr>
      <vt:lpstr>Relationship between Churn and other values</vt:lpstr>
      <vt:lpstr>Feature Engineering:</vt:lpstr>
      <vt:lpstr>Feature Information</vt:lpstr>
      <vt:lpstr>Exploratory Data Analysis - Customer Churn Visualization</vt:lpstr>
      <vt:lpstr>Churn Rate by Gender</vt:lpstr>
      <vt:lpstr> Churn Rate by Tech Support</vt:lpstr>
      <vt:lpstr>Churn Rate by Internet Service</vt:lpstr>
      <vt:lpstr>Churn Rate by Payment Method</vt:lpstr>
      <vt:lpstr>Churn Rate by Contract Duration</vt:lpstr>
      <vt:lpstr>Univariate Analysis: Distribution of MonthlyCharges</vt:lpstr>
      <vt:lpstr>Bivariate Analysis: Scatter plot between MonthlyCharges and TotalCharges</vt:lpstr>
      <vt:lpstr>Multivariate Analysis: Pair plot for selected features</vt:lpstr>
      <vt:lpstr>Relationship between Tenure and Churn Rate – higher tenure resulted in low churn rate</vt:lpstr>
      <vt:lpstr>Data Preprocessing</vt:lpstr>
      <vt:lpstr>Split the Data:</vt:lpstr>
      <vt:lpstr>  Classification models</vt:lpstr>
      <vt:lpstr>Compare Several Models according to their Accuracies</vt:lpstr>
      <vt:lpstr>Confusion Matrix</vt:lpstr>
      <vt:lpstr>Churn Prediction</vt:lpstr>
      <vt:lpstr>Business Concerns: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2024-01-20T09:03:50Z</dcterms:created>
  <dcterms:modified xsi:type="dcterms:W3CDTF">2024-01-23T11:49:12Z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