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69" r:id="rId5"/>
    <p:sldId id="270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5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F8FB-F096-4F32-A986-19A82425DDA6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BDFC-43D0-4DF9-9797-29D61398D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F8FB-F096-4F32-A986-19A82425DDA6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BDFC-43D0-4DF9-9797-29D61398D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F8FB-F096-4F32-A986-19A82425DDA6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BDFC-43D0-4DF9-9797-29D61398D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F8FB-F096-4F32-A986-19A82425DDA6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BDFC-43D0-4DF9-9797-29D61398D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F8FB-F096-4F32-A986-19A82425DDA6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BDFC-43D0-4DF9-9797-29D61398D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F8FB-F096-4F32-A986-19A82425DDA6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BDFC-43D0-4DF9-9797-29D61398D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F8FB-F096-4F32-A986-19A82425DDA6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BDFC-43D0-4DF9-9797-29D61398D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F8FB-F096-4F32-A986-19A82425DDA6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BDFC-43D0-4DF9-9797-29D61398D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F8FB-F096-4F32-A986-19A82425DDA6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BDFC-43D0-4DF9-9797-29D61398D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F8FB-F096-4F32-A986-19A82425DDA6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BDFC-43D0-4DF9-9797-29D61398D6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F8FB-F096-4F32-A986-19A82425DDA6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D4BDFC-43D0-4DF9-9797-29D61398D6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DD4BDFC-43D0-4DF9-9797-29D61398D6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C52F8FB-F096-4F32-A986-19A82425DDA6}" type="datetimeFigureOut">
              <a:rPr lang="en-US" smtClean="0"/>
              <a:pPr/>
              <a:t>9/26/2016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437624"/>
            <a:ext cx="7772400" cy="1102519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Struktur</a:t>
            </a:r>
            <a:r>
              <a:rPr lang="en-US" dirty="0" smtClean="0">
                <a:solidFill>
                  <a:schemeClr val="tx1"/>
                </a:solidFill>
              </a:rPr>
              <a:t>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520" y="2625756"/>
            <a:ext cx="6461760" cy="8001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Pointer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336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620000" cy="691586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Deklarasi</a:t>
            </a:r>
            <a:r>
              <a:rPr lang="en-US" dirty="0">
                <a:solidFill>
                  <a:schemeClr val="tx1"/>
                </a:solidFill>
              </a:rPr>
              <a:t> Pointer </a:t>
            </a:r>
            <a:r>
              <a:rPr lang="en-US" sz="3600" i="1" dirty="0" err="1" smtClean="0">
                <a:solidFill>
                  <a:schemeClr val="tx1"/>
                </a:solidFill>
              </a:rPr>
              <a:t>lanjutan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580"/>
            <a:ext cx="7620000" cy="405045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 smtClean="0"/>
              <a:t>Pointer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generik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pascal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114300" indent="0">
              <a:buNone/>
              <a:tabLst>
                <a:tab pos="449263" algn="l"/>
              </a:tabLst>
            </a:pPr>
            <a:r>
              <a:rPr lang="en-US" dirty="0" err="1" smtClean="0"/>
              <a:t>var</a:t>
            </a:r>
            <a:endParaRPr lang="en-US" dirty="0" smtClean="0"/>
          </a:p>
          <a:p>
            <a:pPr marL="114300" indent="0">
              <a:buNone/>
              <a:tabLst>
                <a:tab pos="449263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ptr</a:t>
            </a:r>
            <a:r>
              <a:rPr lang="en-US" dirty="0" smtClean="0"/>
              <a:t> : pointer;</a:t>
            </a:r>
          </a:p>
          <a:p>
            <a:pPr marL="114300" indent="0">
              <a:buNone/>
              <a:tabLst>
                <a:tab pos="449263" algn="l"/>
              </a:tabLst>
            </a:pPr>
            <a:r>
              <a:rPr lang="en-US" dirty="0" smtClean="0"/>
              <a:t>	x : integer;</a:t>
            </a:r>
          </a:p>
          <a:p>
            <a:pPr marL="114300" indent="0">
              <a:buNone/>
              <a:tabLst>
                <a:tab pos="449263" algn="l"/>
              </a:tabLst>
            </a:pPr>
            <a:r>
              <a:rPr lang="en-US" dirty="0" smtClean="0"/>
              <a:t>	y : real;</a:t>
            </a:r>
          </a:p>
          <a:p>
            <a:pPr marL="114300" indent="0">
              <a:buNone/>
              <a:tabLst>
                <a:tab pos="449263" algn="l"/>
              </a:tabLst>
            </a:pPr>
            <a:r>
              <a:rPr lang="en-US" dirty="0" smtClean="0"/>
              <a:t>	z : char</a:t>
            </a:r>
          </a:p>
          <a:p>
            <a:pPr marL="114300" indent="0">
              <a:buNone/>
              <a:tabLst>
                <a:tab pos="449263" algn="l"/>
              </a:tabLst>
            </a:pPr>
            <a:r>
              <a:rPr lang="en-US" dirty="0"/>
              <a:t>b</a:t>
            </a:r>
            <a:r>
              <a:rPr lang="en-US" dirty="0" smtClean="0"/>
              <a:t>egin</a:t>
            </a:r>
          </a:p>
          <a:p>
            <a:pPr marL="114300" indent="0">
              <a:buNone/>
              <a:tabLst>
                <a:tab pos="449263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ptr</a:t>
            </a:r>
            <a:r>
              <a:rPr lang="en-US" dirty="0" smtClean="0"/>
              <a:t> := @x;</a:t>
            </a:r>
          </a:p>
          <a:p>
            <a:pPr marL="114300" indent="0">
              <a:buNone/>
              <a:tabLst>
                <a:tab pos="449263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ptr</a:t>
            </a:r>
            <a:r>
              <a:rPr lang="en-US" dirty="0" smtClean="0"/>
              <a:t> := @y;</a:t>
            </a:r>
          </a:p>
          <a:p>
            <a:pPr marL="114300" indent="0">
              <a:buNone/>
              <a:tabLst>
                <a:tab pos="449263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ptr</a:t>
            </a:r>
            <a:r>
              <a:rPr lang="en-US" dirty="0" smtClean="0"/>
              <a:t> := @z;</a:t>
            </a:r>
          </a:p>
          <a:p>
            <a:pPr marL="114300" indent="0">
              <a:buNone/>
              <a:tabLst>
                <a:tab pos="449263" algn="l"/>
              </a:tabLst>
            </a:pPr>
            <a:r>
              <a:rPr lang="en-US" dirty="0"/>
              <a:t>e</a:t>
            </a:r>
            <a:r>
              <a:rPr lang="en-US" dirty="0" smtClean="0"/>
              <a:t>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6882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7620000" cy="565571"/>
          </a:xfrm>
        </p:spPr>
        <p:txBody>
          <a:bodyPr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Mendapatkan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Nilai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Variabel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Melalui</a:t>
            </a:r>
            <a:r>
              <a:rPr lang="en-US" sz="3200" dirty="0" smtClean="0">
                <a:solidFill>
                  <a:schemeClr val="tx1"/>
                </a:solidFill>
              </a:rPr>
              <a:t> Pointer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8964"/>
            <a:ext cx="4330824" cy="402905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pointer,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caret (^) di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pointer.</a:t>
            </a:r>
          </a:p>
          <a:p>
            <a:pPr marL="11430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program </a:t>
            </a:r>
            <a:r>
              <a:rPr lang="en-US" dirty="0" err="1"/>
              <a:t>aksesnilai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uses </a:t>
            </a:r>
            <a:r>
              <a:rPr lang="en-US" dirty="0" err="1"/>
              <a:t>crt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 err="1"/>
              <a:t>var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p : ^integer;</a:t>
            </a:r>
          </a:p>
          <a:p>
            <a:pPr marL="114300" indent="0">
              <a:buNone/>
            </a:pPr>
            <a:r>
              <a:rPr lang="en-US" dirty="0"/>
              <a:t>  c : integer;</a:t>
            </a:r>
          </a:p>
          <a:p>
            <a:pPr marL="114300" indent="0">
              <a:buNone/>
            </a:pPr>
            <a:r>
              <a:rPr lang="en-US" dirty="0"/>
              <a:t>begin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clrscr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 smtClean="0"/>
              <a:t>  </a:t>
            </a:r>
            <a:r>
              <a:rPr lang="en-US" dirty="0"/>
              <a:t>c := 100; {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100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/>
              <a:t>c}</a:t>
            </a:r>
          </a:p>
          <a:p>
            <a:pPr marL="114300" indent="0">
              <a:buNone/>
            </a:pPr>
            <a:r>
              <a:rPr lang="en-US" dirty="0"/>
              <a:t>  p := @c;  {</a:t>
            </a:r>
            <a:r>
              <a:rPr lang="en-US" dirty="0" err="1"/>
              <a:t>memerintahkan</a:t>
            </a:r>
            <a:r>
              <a:rPr lang="en-US" dirty="0"/>
              <a:t> pointer 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/>
              <a:t>variabel</a:t>
            </a:r>
            <a:r>
              <a:rPr lang="en-US" dirty="0"/>
              <a:t> c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0032" y="918964"/>
            <a:ext cx="3394720" cy="39570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err="1"/>
              <a:t>writeln</a:t>
            </a:r>
            <a:r>
              <a:rPr lang="en-US" dirty="0"/>
              <a:t>('</a:t>
            </a:r>
            <a:r>
              <a:rPr lang="en-US" dirty="0" err="1"/>
              <a:t>Nilai</a:t>
            </a:r>
            <a:r>
              <a:rPr lang="en-US" dirty="0"/>
              <a:t> c  = ',c);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writeln</a:t>
            </a:r>
            <a:r>
              <a:rPr lang="en-US" dirty="0"/>
              <a:t>('</a:t>
            </a:r>
            <a:r>
              <a:rPr lang="en-US" dirty="0" err="1"/>
              <a:t>Nilai</a:t>
            </a:r>
            <a:r>
              <a:rPr lang="en-US" dirty="0"/>
              <a:t> @c = ',</a:t>
            </a:r>
            <a:r>
              <a:rPr lang="en-US" dirty="0" err="1"/>
              <a:t>longint</a:t>
            </a:r>
            <a:r>
              <a:rPr lang="en-US" dirty="0"/>
              <a:t>(@c));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writeln</a:t>
            </a:r>
            <a:r>
              <a:rPr lang="en-US" dirty="0"/>
              <a:t>('</a:t>
            </a:r>
            <a:r>
              <a:rPr lang="en-US" dirty="0" err="1"/>
              <a:t>Nilai</a:t>
            </a:r>
            <a:r>
              <a:rPr lang="en-US" dirty="0"/>
              <a:t> p^ = ',p^);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writeln</a:t>
            </a:r>
            <a:r>
              <a:rPr lang="en-US" dirty="0"/>
              <a:t>('</a:t>
            </a:r>
            <a:r>
              <a:rPr lang="en-US" dirty="0" err="1"/>
              <a:t>Nilai</a:t>
            </a:r>
            <a:r>
              <a:rPr lang="en-US" dirty="0"/>
              <a:t> p  = ',</a:t>
            </a:r>
            <a:r>
              <a:rPr lang="en-US" dirty="0" err="1"/>
              <a:t>longint</a:t>
            </a:r>
            <a:r>
              <a:rPr lang="en-US" dirty="0"/>
              <a:t>(p));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writeln</a:t>
            </a:r>
            <a:r>
              <a:rPr lang="en-US" dirty="0"/>
              <a:t>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p^ := 200;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writeln</a:t>
            </a:r>
            <a:r>
              <a:rPr lang="en-US" dirty="0"/>
              <a:t>('</a:t>
            </a:r>
            <a:r>
              <a:rPr lang="en-US" dirty="0" err="1"/>
              <a:t>Nilai</a:t>
            </a:r>
            <a:r>
              <a:rPr lang="en-US" dirty="0"/>
              <a:t> c  = ',c);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writeln</a:t>
            </a:r>
            <a:r>
              <a:rPr lang="en-US" dirty="0"/>
              <a:t>('</a:t>
            </a:r>
            <a:r>
              <a:rPr lang="en-US" dirty="0" err="1"/>
              <a:t>Nilai</a:t>
            </a:r>
            <a:r>
              <a:rPr lang="en-US" dirty="0"/>
              <a:t> @c = ',</a:t>
            </a:r>
            <a:r>
              <a:rPr lang="en-US" dirty="0" err="1"/>
              <a:t>longint</a:t>
            </a:r>
            <a:r>
              <a:rPr lang="en-US" dirty="0"/>
              <a:t>(@c));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writeln</a:t>
            </a:r>
            <a:r>
              <a:rPr lang="en-US" dirty="0"/>
              <a:t>('</a:t>
            </a:r>
            <a:r>
              <a:rPr lang="en-US" dirty="0" err="1"/>
              <a:t>Nilai</a:t>
            </a:r>
            <a:r>
              <a:rPr lang="en-US" dirty="0"/>
              <a:t> p^ = ',p^);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writeln</a:t>
            </a:r>
            <a:r>
              <a:rPr lang="en-US" dirty="0"/>
              <a:t>('</a:t>
            </a:r>
            <a:r>
              <a:rPr lang="en-US" dirty="0" err="1"/>
              <a:t>Nilai</a:t>
            </a:r>
            <a:r>
              <a:rPr lang="en-US" dirty="0"/>
              <a:t> p  = ',</a:t>
            </a:r>
            <a:r>
              <a:rPr lang="en-US" dirty="0" err="1"/>
              <a:t>longint</a:t>
            </a:r>
            <a:r>
              <a:rPr lang="en-US" dirty="0"/>
              <a:t>(p));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readln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xmlns="" val="33144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lanjutan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Tampak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program di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pointer p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c,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c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p^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@c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p.</a:t>
            </a:r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dirty="0"/>
              <a:t>c</a:t>
            </a:r>
            <a:r>
              <a:rPr lang="en-US" dirty="0" smtClean="0"/>
              <a:t> = p^</a:t>
            </a:r>
          </a:p>
          <a:p>
            <a:pPr marL="114300" indent="0" algn="ctr">
              <a:buNone/>
            </a:pPr>
            <a:r>
              <a:rPr lang="en-US" dirty="0" smtClean="0"/>
              <a:t>@c =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536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709587"/>
          </a:xfrm>
        </p:spPr>
        <p:txBody>
          <a:bodyPr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Mendapatkan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nilai</a:t>
            </a:r>
            <a:r>
              <a:rPr lang="en-US" sz="3200" dirty="0" smtClean="0">
                <a:solidFill>
                  <a:schemeClr val="tx1"/>
                </a:solidFill>
              </a:rPr>
              <a:t> field </a:t>
            </a:r>
            <a:r>
              <a:rPr lang="en-US" sz="3200" dirty="0" err="1" smtClean="0">
                <a:solidFill>
                  <a:schemeClr val="tx1"/>
                </a:solidFill>
              </a:rPr>
              <a:t>dari</a:t>
            </a:r>
            <a:r>
              <a:rPr lang="en-US" sz="3200" dirty="0" smtClean="0">
                <a:solidFill>
                  <a:schemeClr val="tx1"/>
                </a:solidFill>
              </a:rPr>
              <a:t> record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err="1" smtClean="0">
                <a:solidFill>
                  <a:schemeClr val="tx1"/>
                </a:solidFill>
              </a:rPr>
              <a:t>melalui</a:t>
            </a:r>
            <a:r>
              <a:rPr lang="en-US" sz="3200" dirty="0" smtClean="0">
                <a:solidFill>
                  <a:schemeClr val="tx1"/>
                </a:solidFill>
              </a:rPr>
              <a:t> pointer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1200150"/>
            <a:ext cx="3106688" cy="3819872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/>
              <a:t>program </a:t>
            </a:r>
            <a:r>
              <a:rPr lang="en-US" dirty="0" err="1"/>
              <a:t>PointerRecord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type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PSiswa</a:t>
            </a:r>
            <a:r>
              <a:rPr lang="en-US" dirty="0"/>
              <a:t> = ^</a:t>
            </a:r>
            <a:r>
              <a:rPr lang="en-US" dirty="0" err="1"/>
              <a:t>TSiswa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TSiswa</a:t>
            </a:r>
            <a:r>
              <a:rPr lang="en-US" dirty="0"/>
              <a:t> = record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nim</a:t>
            </a:r>
            <a:r>
              <a:rPr lang="en-US" dirty="0"/>
              <a:t> : string[8];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nama</a:t>
            </a:r>
            <a:r>
              <a:rPr lang="en-US" dirty="0"/>
              <a:t> : string[25];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umur</a:t>
            </a:r>
            <a:r>
              <a:rPr lang="en-US" dirty="0"/>
              <a:t> : integer;</a:t>
            </a:r>
          </a:p>
          <a:p>
            <a:pPr marL="114300" indent="0">
              <a:buNone/>
            </a:pPr>
            <a:r>
              <a:rPr lang="en-US" dirty="0"/>
              <a:t>  end;</a:t>
            </a:r>
          </a:p>
          <a:p>
            <a:pPr marL="114300" indent="0">
              <a:buNone/>
            </a:pPr>
            <a:r>
              <a:rPr lang="en-US" dirty="0" err="1"/>
              <a:t>var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ptr</a:t>
            </a:r>
            <a:r>
              <a:rPr lang="en-US" dirty="0"/>
              <a:t> : </a:t>
            </a:r>
            <a:r>
              <a:rPr lang="en-US" dirty="0" err="1"/>
              <a:t>PSiswa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  s : </a:t>
            </a:r>
            <a:r>
              <a:rPr lang="en-US" dirty="0" err="1"/>
              <a:t>TSiswa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/>
              <a:t>begin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ptr</a:t>
            </a:r>
            <a:r>
              <a:rPr lang="en-US" dirty="0"/>
              <a:t> := @s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35896" y="1200150"/>
            <a:ext cx="4536504" cy="3943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  </a:t>
            </a:r>
            <a:r>
              <a:rPr lang="en-US" dirty="0" err="1"/>
              <a:t>s.nim</a:t>
            </a:r>
            <a:r>
              <a:rPr lang="en-US" dirty="0"/>
              <a:t> := '20044350033';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s.nama</a:t>
            </a:r>
            <a:r>
              <a:rPr lang="en-US" dirty="0"/>
              <a:t> := </a:t>
            </a:r>
            <a:r>
              <a:rPr lang="en-US" dirty="0" smtClean="0"/>
              <a:t>‘Pipelining';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s.umur</a:t>
            </a:r>
            <a:r>
              <a:rPr lang="en-US" dirty="0"/>
              <a:t> := 20;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writeln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writeln</a:t>
            </a:r>
            <a:r>
              <a:rPr lang="en-US" dirty="0"/>
              <a:t>('NIM  : ',</a:t>
            </a:r>
            <a:r>
              <a:rPr lang="en-US" dirty="0" err="1"/>
              <a:t>s.nim</a:t>
            </a:r>
            <a:r>
              <a:rPr lang="en-US" dirty="0"/>
              <a:t>);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writeln</a:t>
            </a:r>
            <a:r>
              <a:rPr lang="en-US" dirty="0"/>
              <a:t>('</a:t>
            </a:r>
            <a:r>
              <a:rPr lang="en-US" dirty="0" err="1"/>
              <a:t>Nama</a:t>
            </a:r>
            <a:r>
              <a:rPr lang="en-US" dirty="0"/>
              <a:t> : ',</a:t>
            </a:r>
            <a:r>
              <a:rPr lang="en-US" dirty="0" err="1"/>
              <a:t>s.nama</a:t>
            </a:r>
            <a:r>
              <a:rPr lang="en-US" dirty="0"/>
              <a:t>);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writeln</a:t>
            </a:r>
            <a:r>
              <a:rPr lang="en-US" dirty="0"/>
              <a:t>('</a:t>
            </a:r>
            <a:r>
              <a:rPr lang="en-US" dirty="0" err="1"/>
              <a:t>Umur</a:t>
            </a:r>
            <a:r>
              <a:rPr lang="en-US" dirty="0"/>
              <a:t> : ',</a:t>
            </a:r>
            <a:r>
              <a:rPr lang="en-US" dirty="0" err="1"/>
              <a:t>s.umur</a:t>
            </a:r>
            <a:r>
              <a:rPr lang="en-US" dirty="0"/>
              <a:t>);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writeln</a:t>
            </a:r>
            <a:r>
              <a:rPr lang="en-US" dirty="0"/>
              <a:t>('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: ',</a:t>
            </a:r>
            <a:r>
              <a:rPr lang="en-US" dirty="0" err="1"/>
              <a:t>longint</a:t>
            </a:r>
            <a:r>
              <a:rPr lang="en-US" dirty="0"/>
              <a:t>(@s));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writeln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readln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xmlns="" val="3242169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9582"/>
            <a:ext cx="7620000" cy="72352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Pointer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pointer lain.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709587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Pointer </a:t>
            </a:r>
            <a:r>
              <a:rPr lang="en-US" sz="3200" dirty="0" err="1" smtClean="0">
                <a:solidFill>
                  <a:schemeClr val="tx1"/>
                </a:solidFill>
              </a:rPr>
              <a:t>ke</a:t>
            </a:r>
            <a:r>
              <a:rPr lang="en-US" sz="3200" dirty="0" smtClean="0">
                <a:solidFill>
                  <a:schemeClr val="tx1"/>
                </a:solidFill>
              </a:rPr>
              <a:t> pointer(Multiple indirection)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2787774"/>
            <a:ext cx="705678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91492" y="2787774"/>
            <a:ext cx="39604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87536" y="2787774"/>
            <a:ext cx="39604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83580" y="2787774"/>
            <a:ext cx="39604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8024" y="2787774"/>
            <a:ext cx="39604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4068" y="2787774"/>
            <a:ext cx="39604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80112" y="2787774"/>
            <a:ext cx="39604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76156" y="2787774"/>
            <a:ext cx="39604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83580" y="2211710"/>
            <a:ext cx="396044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80112" y="2211710"/>
            <a:ext cx="39604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17610" y="2787774"/>
            <a:ext cx="3960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23928" y="2787774"/>
            <a:ext cx="3960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04248" y="2787774"/>
            <a:ext cx="3960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/>
          <p:nvPr/>
        </p:nvCxnSpPr>
        <p:spPr>
          <a:xfrm rot="16200000" flipH="1">
            <a:off x="4473518" y="2059222"/>
            <a:ext cx="12700" cy="2596532"/>
          </a:xfrm>
          <a:prstGeom prst="bentConnector3">
            <a:avLst>
              <a:gd name="adj1" fmla="val 248571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2577" y="2787774"/>
            <a:ext cx="39604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2577" y="2211710"/>
            <a:ext cx="396044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4" name="Elbow Connector 23"/>
          <p:cNvCxnSpPr/>
          <p:nvPr/>
        </p:nvCxnSpPr>
        <p:spPr>
          <a:xfrm rot="16200000" flipH="1">
            <a:off x="1836101" y="2456734"/>
            <a:ext cx="12700" cy="2691003"/>
          </a:xfrm>
          <a:prstGeom prst="bentConnector3">
            <a:avLst>
              <a:gd name="adj1" fmla="val 394285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/>
          <p:cNvCxnSpPr/>
          <p:nvPr/>
        </p:nvCxnSpPr>
        <p:spPr>
          <a:xfrm flipV="1">
            <a:off x="503101" y="3363838"/>
            <a:ext cx="0" cy="64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2473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22003"/>
            <a:ext cx="7620000" cy="637579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Contoh</a:t>
            </a:r>
            <a:r>
              <a:rPr lang="en-US" sz="2000" dirty="0" smtClean="0">
                <a:solidFill>
                  <a:schemeClr val="tx1"/>
                </a:solidFill>
              </a:rPr>
              <a:t> pointer </a:t>
            </a:r>
            <a:r>
              <a:rPr lang="en-US" sz="2000" dirty="0" err="1" smtClean="0">
                <a:solidFill>
                  <a:schemeClr val="tx1"/>
                </a:solidFill>
              </a:rPr>
              <a:t>ke</a:t>
            </a:r>
            <a:r>
              <a:rPr lang="en-US" sz="2000" dirty="0" smtClean="0">
                <a:solidFill>
                  <a:schemeClr val="tx1"/>
                </a:solidFill>
              </a:rPr>
              <a:t> pointer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00150"/>
            <a:ext cx="3970784" cy="360045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/>
              <a:t>program </a:t>
            </a:r>
            <a:r>
              <a:rPr lang="en-US" dirty="0" err="1"/>
              <a:t>PointertoPointer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type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pointerkechar</a:t>
            </a:r>
            <a:r>
              <a:rPr lang="en-US" dirty="0"/>
              <a:t> = ^char;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pointerkepointer</a:t>
            </a:r>
            <a:r>
              <a:rPr lang="en-US" dirty="0"/>
              <a:t> = ^</a:t>
            </a:r>
            <a:r>
              <a:rPr lang="en-US" dirty="0" err="1"/>
              <a:t>pointerkechar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 err="1"/>
              <a:t>var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c : char;</a:t>
            </a:r>
          </a:p>
          <a:p>
            <a:pPr marL="114300" indent="0">
              <a:buNone/>
            </a:pPr>
            <a:r>
              <a:rPr lang="en-US" dirty="0"/>
              <a:t>  p : </a:t>
            </a:r>
            <a:r>
              <a:rPr lang="en-US" dirty="0" err="1"/>
              <a:t>pointerkechar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  b : </a:t>
            </a:r>
            <a:r>
              <a:rPr lang="en-US" dirty="0" err="1"/>
              <a:t>pointerkepointer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begin</a:t>
            </a:r>
          </a:p>
          <a:p>
            <a:pPr marL="114300" indent="0">
              <a:buNone/>
            </a:pPr>
            <a:r>
              <a:rPr lang="en-US" dirty="0"/>
              <a:t> c := 'A' ;</a:t>
            </a:r>
          </a:p>
          <a:p>
            <a:pPr marL="114300" indent="0">
              <a:buNone/>
            </a:pPr>
            <a:r>
              <a:rPr lang="en-US" dirty="0"/>
              <a:t> p := @c  ;</a:t>
            </a:r>
          </a:p>
          <a:p>
            <a:pPr marL="114300" indent="0">
              <a:buNone/>
            </a:pPr>
            <a:r>
              <a:rPr lang="en-US" dirty="0"/>
              <a:t> b := @p  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11960" y="1200150"/>
            <a:ext cx="3970784" cy="3600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err="1"/>
              <a:t>writeln</a:t>
            </a:r>
            <a:r>
              <a:rPr lang="en-US" dirty="0"/>
              <a:t>('</a:t>
            </a:r>
            <a:r>
              <a:rPr lang="en-US" dirty="0" err="1"/>
              <a:t>Nilai</a:t>
            </a:r>
            <a:r>
              <a:rPr lang="en-US" dirty="0"/>
              <a:t> c      : ',c);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err="1"/>
              <a:t>writeln</a:t>
            </a:r>
            <a:r>
              <a:rPr lang="en-US" dirty="0"/>
              <a:t>('</a:t>
            </a:r>
            <a:r>
              <a:rPr lang="en-US" dirty="0" err="1"/>
              <a:t>Nilai</a:t>
            </a:r>
            <a:r>
              <a:rPr lang="en-US" dirty="0"/>
              <a:t> @c     : ',</a:t>
            </a:r>
            <a:r>
              <a:rPr lang="en-US" dirty="0" err="1"/>
              <a:t>longint</a:t>
            </a:r>
            <a:r>
              <a:rPr lang="en-US" dirty="0"/>
              <a:t>(@c));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err="1"/>
              <a:t>writeln</a:t>
            </a:r>
            <a:r>
              <a:rPr lang="en-US" dirty="0"/>
              <a:t>('</a:t>
            </a:r>
            <a:r>
              <a:rPr lang="en-US" dirty="0" err="1"/>
              <a:t>Nilai</a:t>
            </a:r>
            <a:r>
              <a:rPr lang="en-US" dirty="0"/>
              <a:t> p      : ',</a:t>
            </a:r>
            <a:r>
              <a:rPr lang="en-US" dirty="0" err="1"/>
              <a:t>longint</a:t>
            </a:r>
            <a:r>
              <a:rPr lang="en-US" dirty="0"/>
              <a:t>(p));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err="1"/>
              <a:t>writeln</a:t>
            </a:r>
            <a:r>
              <a:rPr lang="en-US" dirty="0"/>
              <a:t>('</a:t>
            </a:r>
            <a:r>
              <a:rPr lang="en-US" dirty="0" err="1"/>
              <a:t>Nilai</a:t>
            </a:r>
            <a:r>
              <a:rPr lang="en-US" dirty="0"/>
              <a:t> p^     : ',p^);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err="1"/>
              <a:t>writeln</a:t>
            </a:r>
            <a:r>
              <a:rPr lang="en-US" dirty="0"/>
              <a:t>('</a:t>
            </a:r>
            <a:r>
              <a:rPr lang="en-US" dirty="0" err="1"/>
              <a:t>Nilai</a:t>
            </a:r>
            <a:r>
              <a:rPr lang="en-US" dirty="0"/>
              <a:t> @p     : ',</a:t>
            </a:r>
            <a:r>
              <a:rPr lang="en-US" dirty="0" err="1"/>
              <a:t>longint</a:t>
            </a:r>
            <a:r>
              <a:rPr lang="en-US" dirty="0"/>
              <a:t>(@p));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err="1"/>
              <a:t>writeln</a:t>
            </a:r>
            <a:r>
              <a:rPr lang="en-US" dirty="0"/>
              <a:t>('</a:t>
            </a:r>
            <a:r>
              <a:rPr lang="en-US" dirty="0" err="1"/>
              <a:t>Nilai</a:t>
            </a:r>
            <a:r>
              <a:rPr lang="en-US" dirty="0"/>
              <a:t> b      : ',</a:t>
            </a:r>
            <a:r>
              <a:rPr lang="en-US" dirty="0" err="1"/>
              <a:t>longint</a:t>
            </a:r>
            <a:r>
              <a:rPr lang="en-US" dirty="0"/>
              <a:t>(b));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err="1"/>
              <a:t>writeln</a:t>
            </a:r>
            <a:r>
              <a:rPr lang="en-US" dirty="0"/>
              <a:t>('</a:t>
            </a:r>
            <a:r>
              <a:rPr lang="en-US" dirty="0" err="1"/>
              <a:t>Nilai</a:t>
            </a:r>
            <a:r>
              <a:rPr lang="en-US" dirty="0"/>
              <a:t> b^     : ',</a:t>
            </a:r>
            <a:r>
              <a:rPr lang="en-US" dirty="0" err="1"/>
              <a:t>longint</a:t>
            </a:r>
            <a:r>
              <a:rPr lang="en-US" dirty="0"/>
              <a:t>(b^));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err="1"/>
              <a:t>writeln</a:t>
            </a:r>
            <a:r>
              <a:rPr lang="en-US" dirty="0"/>
              <a:t>('</a:t>
            </a:r>
            <a:r>
              <a:rPr lang="en-US" dirty="0" err="1"/>
              <a:t>Nilai</a:t>
            </a:r>
            <a:r>
              <a:rPr lang="en-US" dirty="0"/>
              <a:t> (b^)^  : ',(b^)^);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err="1"/>
              <a:t>readln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xmlns="" val="407711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421555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Contoh</a:t>
            </a:r>
            <a:r>
              <a:rPr lang="en-US" sz="2800" dirty="0" smtClean="0">
                <a:solidFill>
                  <a:schemeClr val="tx1"/>
                </a:solidFill>
              </a:rPr>
              <a:t> program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46956"/>
            <a:ext cx="7620000" cy="4101058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/>
              <a:t>Program </a:t>
            </a:r>
            <a:r>
              <a:rPr lang="en-US" dirty="0" smtClean="0"/>
              <a:t>contoh_pointer3;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Type </a:t>
            </a:r>
            <a:r>
              <a:rPr lang="en-US" dirty="0" err="1" smtClean="0"/>
              <a:t>Pkaryawan</a:t>
            </a:r>
            <a:r>
              <a:rPr lang="en-US" dirty="0" smtClean="0"/>
              <a:t> </a:t>
            </a:r>
            <a:r>
              <a:rPr lang="en-US" dirty="0"/>
              <a:t>= ^</a:t>
            </a:r>
            <a:r>
              <a:rPr lang="en-US" dirty="0" err="1" smtClean="0"/>
              <a:t>Tkaryawan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 err="1" smtClean="0"/>
              <a:t>Tkaryawan</a:t>
            </a:r>
            <a:r>
              <a:rPr lang="en-US" dirty="0" smtClean="0"/>
              <a:t> </a:t>
            </a:r>
            <a:r>
              <a:rPr lang="en-US" dirty="0"/>
              <a:t>= record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/>
              <a:t>: string[10];</a:t>
            </a:r>
            <a:br>
              <a:rPr lang="en-US" dirty="0"/>
            </a:br>
            <a:r>
              <a:rPr lang="en-US" dirty="0" err="1" smtClean="0"/>
              <a:t>jabatan</a:t>
            </a:r>
            <a:r>
              <a:rPr lang="en-US" dirty="0" smtClean="0"/>
              <a:t> </a:t>
            </a:r>
            <a:r>
              <a:rPr lang="en-US" dirty="0"/>
              <a:t>: char;</a:t>
            </a:r>
            <a:br>
              <a:rPr lang="en-US" dirty="0"/>
            </a:br>
            <a:r>
              <a:rPr lang="en-US" dirty="0" err="1"/>
              <a:t>g</a:t>
            </a:r>
            <a:r>
              <a:rPr lang="en-US" dirty="0" err="1" smtClean="0"/>
              <a:t>aji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longint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end;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p : </a:t>
            </a:r>
            <a:r>
              <a:rPr lang="en-US" dirty="0" err="1" smtClean="0"/>
              <a:t>pkaryawan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new(p);</a:t>
            </a:r>
            <a:br>
              <a:rPr lang="en-US" dirty="0"/>
            </a:br>
            <a:r>
              <a:rPr lang="en-US" dirty="0"/>
              <a:t>p</a:t>
            </a:r>
            <a:r>
              <a:rPr lang="en-US" dirty="0" smtClean="0"/>
              <a:t>^.</a:t>
            </a:r>
            <a:r>
              <a:rPr lang="en-US" dirty="0" err="1" smtClean="0"/>
              <a:t>nama</a:t>
            </a:r>
            <a:r>
              <a:rPr lang="en-US" dirty="0" smtClean="0"/>
              <a:t>:=’</a:t>
            </a:r>
            <a:r>
              <a:rPr lang="en-US" dirty="0" err="1" smtClean="0"/>
              <a:t>Awaludin</a:t>
            </a:r>
            <a:r>
              <a:rPr lang="en-US" dirty="0" smtClean="0"/>
              <a:t>’;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</a:t>
            </a:r>
            <a:r>
              <a:rPr lang="en-US" dirty="0" smtClean="0"/>
              <a:t>^.</a:t>
            </a:r>
            <a:r>
              <a:rPr lang="en-US" dirty="0" err="1" smtClean="0"/>
              <a:t>jabatan</a:t>
            </a:r>
            <a:r>
              <a:rPr lang="en-US" dirty="0" smtClean="0"/>
              <a:t>:=’S</a:t>
            </a:r>
            <a:r>
              <a:rPr lang="en-US" dirty="0"/>
              <a:t>’;</a:t>
            </a:r>
            <a:br>
              <a:rPr lang="en-US" dirty="0"/>
            </a:br>
            <a:r>
              <a:rPr lang="en-US" dirty="0"/>
              <a:t>p</a:t>
            </a:r>
            <a:r>
              <a:rPr lang="en-US" dirty="0" smtClean="0"/>
              <a:t>^.</a:t>
            </a:r>
            <a:r>
              <a:rPr lang="en-US" dirty="0" err="1" smtClean="0"/>
              <a:t>gaji</a:t>
            </a:r>
            <a:r>
              <a:rPr lang="en-US" dirty="0" smtClean="0"/>
              <a:t>:=2500;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writeln</a:t>
            </a:r>
            <a:r>
              <a:rPr lang="en-US" dirty="0"/>
              <a:t>(p</a:t>
            </a:r>
            <a:r>
              <a:rPr lang="en-US" dirty="0" smtClean="0"/>
              <a:t>^.</a:t>
            </a:r>
            <a:r>
              <a:rPr lang="en-US" dirty="0" err="1" smtClean="0"/>
              <a:t>nama</a:t>
            </a:r>
            <a:r>
              <a:rPr lang="en-US" dirty="0" smtClean="0"/>
              <a:t>,’ </a:t>
            </a:r>
            <a:r>
              <a:rPr lang="en-US" dirty="0"/>
              <a:t>‘,p</a:t>
            </a:r>
            <a:r>
              <a:rPr lang="en-US" dirty="0" smtClean="0"/>
              <a:t>^.</a:t>
            </a:r>
            <a:r>
              <a:rPr lang="en-US" dirty="0" err="1" smtClean="0"/>
              <a:t>jabatan</a:t>
            </a:r>
            <a:r>
              <a:rPr lang="en-US" dirty="0" smtClean="0"/>
              <a:t>,’ </a:t>
            </a:r>
            <a:r>
              <a:rPr lang="en-US" dirty="0"/>
              <a:t>‘,p</a:t>
            </a:r>
            <a:r>
              <a:rPr lang="en-US" dirty="0" smtClean="0"/>
              <a:t>^.</a:t>
            </a:r>
            <a:r>
              <a:rPr lang="en-US" dirty="0" err="1" smtClean="0"/>
              <a:t>gaji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dispose(p);</a:t>
            </a:r>
            <a:br>
              <a:rPr lang="en-US" dirty="0"/>
            </a:br>
            <a:r>
              <a:rPr lang="en-US" dirty="0"/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xmlns="" val="2295786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7932"/>
            <a:ext cx="7620000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err="1" smtClean="0">
                <a:latin typeface="AardvarkBold" pitchFamily="34" charset="0"/>
              </a:rPr>
              <a:t>Membaca</a:t>
            </a:r>
            <a:r>
              <a:rPr lang="en-US" sz="2400" dirty="0" smtClean="0">
                <a:latin typeface="AardvarkBold" pitchFamily="34" charset="0"/>
              </a:rPr>
              <a:t> Data </a:t>
            </a:r>
            <a:r>
              <a:rPr lang="en-US" sz="2400" dirty="0" err="1" smtClean="0">
                <a:latin typeface="AardvarkBold" pitchFamily="34" charset="0"/>
              </a:rPr>
              <a:t>Variabel</a:t>
            </a:r>
            <a:r>
              <a:rPr lang="en-US" sz="2400" dirty="0" smtClean="0">
                <a:latin typeface="AardvarkBold" pitchFamily="34" charset="0"/>
              </a:rPr>
              <a:t> </a:t>
            </a:r>
            <a:r>
              <a:rPr lang="en-US" sz="2400" dirty="0" err="1" smtClean="0">
                <a:latin typeface="AardvarkBold" pitchFamily="34" charset="0"/>
              </a:rPr>
              <a:t>Dinamis</a:t>
            </a:r>
            <a:endParaRPr lang="en-US" sz="2400" dirty="0">
              <a:latin typeface="AardvarkBold" pitchFamily="34" charset="0"/>
            </a:endParaRPr>
          </a:p>
        </p:txBody>
      </p:sp>
      <p:sp>
        <p:nvSpPr>
          <p:cNvPr id="5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395536" y="987574"/>
            <a:ext cx="7620000" cy="36004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0850" indent="-450850">
              <a:spcAft>
                <a:spcPts val="600"/>
              </a:spcAft>
              <a:buFont typeface="Wingdings" pitchFamily="2" charset="2"/>
              <a:buChar char="q"/>
            </a:pPr>
            <a:r>
              <a:rPr lang="en-US" sz="1800" dirty="0" err="1" smtClean="0">
                <a:latin typeface="Cambria" pitchFamily="18" charset="0"/>
              </a:rPr>
              <a:t>Seperti</a:t>
            </a:r>
            <a:r>
              <a:rPr lang="en-US" sz="1800" dirty="0" smtClean="0">
                <a:latin typeface="Cambria" pitchFamily="18" charset="0"/>
              </a:rPr>
              <a:t>   </a:t>
            </a:r>
            <a:r>
              <a:rPr lang="en-US" sz="1800" dirty="0" err="1" smtClean="0">
                <a:latin typeface="Cambria" pitchFamily="18" charset="0"/>
              </a:rPr>
              <a:t>halnya</a:t>
            </a:r>
            <a:r>
              <a:rPr lang="en-US" sz="1800" dirty="0" smtClean="0">
                <a:latin typeface="Cambria" pitchFamily="18" charset="0"/>
              </a:rPr>
              <a:t>   </a:t>
            </a:r>
            <a:r>
              <a:rPr lang="en-US" sz="1800" dirty="0" err="1" smtClean="0">
                <a:latin typeface="Cambria" pitchFamily="18" charset="0"/>
              </a:rPr>
              <a:t>variabel</a:t>
            </a:r>
            <a:r>
              <a:rPr lang="en-US" sz="1800" dirty="0" smtClean="0">
                <a:latin typeface="Cambria" pitchFamily="18" charset="0"/>
              </a:rPr>
              <a:t>   </a:t>
            </a:r>
            <a:r>
              <a:rPr lang="en-US" sz="1800" dirty="0" err="1" smtClean="0">
                <a:latin typeface="Cambria" pitchFamily="18" charset="0"/>
              </a:rPr>
              <a:t>statis</a:t>
            </a:r>
            <a:r>
              <a:rPr lang="en-US" sz="1800" dirty="0" smtClean="0">
                <a:latin typeface="Cambria" pitchFamily="18" charset="0"/>
              </a:rPr>
              <a:t>,   </a:t>
            </a:r>
            <a:r>
              <a:rPr lang="en-US" sz="1800" dirty="0" err="1" smtClean="0">
                <a:latin typeface="Cambria" pitchFamily="18" charset="0"/>
              </a:rPr>
              <a:t>variabel</a:t>
            </a:r>
            <a:r>
              <a:rPr lang="en-US" sz="1800" dirty="0" smtClean="0">
                <a:latin typeface="Cambria" pitchFamily="18" charset="0"/>
              </a:rPr>
              <a:t>   </a:t>
            </a:r>
            <a:r>
              <a:rPr lang="en-US" sz="1800" dirty="0" err="1" smtClean="0">
                <a:latin typeface="Cambria" pitchFamily="18" charset="0"/>
              </a:rPr>
              <a:t>dinamis</a:t>
            </a:r>
            <a:r>
              <a:rPr lang="en-US" sz="1800" dirty="0" smtClean="0">
                <a:latin typeface="Cambria" pitchFamily="18" charset="0"/>
              </a:rPr>
              <a:t> </a:t>
            </a:r>
            <a:r>
              <a:rPr lang="en-US" sz="1800" dirty="0" err="1" smtClean="0">
                <a:latin typeface="Cambria" pitchFamily="18" charset="0"/>
              </a:rPr>
              <a:t>juga</a:t>
            </a:r>
            <a:r>
              <a:rPr lang="en-US" sz="1800" dirty="0" smtClean="0">
                <a:latin typeface="Cambria" pitchFamily="18" charset="0"/>
              </a:rPr>
              <a:t>   </a:t>
            </a:r>
            <a:r>
              <a:rPr lang="en-US" sz="1800" dirty="0" err="1" smtClean="0">
                <a:latin typeface="Cambria" pitchFamily="18" charset="0"/>
              </a:rPr>
              <a:t>bisa</a:t>
            </a:r>
            <a:r>
              <a:rPr lang="en-US" sz="1800" dirty="0" smtClean="0">
                <a:latin typeface="Cambria" pitchFamily="18" charset="0"/>
              </a:rPr>
              <a:t>   </a:t>
            </a:r>
            <a:r>
              <a:rPr lang="en-US" sz="1800" dirty="0" err="1" smtClean="0">
                <a:latin typeface="Cambria" pitchFamily="18" charset="0"/>
              </a:rPr>
              <a:t>dibaca</a:t>
            </a:r>
            <a:r>
              <a:rPr lang="en-US" sz="1800" dirty="0" smtClean="0">
                <a:latin typeface="Cambria" pitchFamily="18" charset="0"/>
              </a:rPr>
              <a:t>   </a:t>
            </a:r>
            <a:r>
              <a:rPr lang="en-US" sz="1800" dirty="0" err="1" smtClean="0">
                <a:latin typeface="Cambria" pitchFamily="18" charset="0"/>
              </a:rPr>
              <a:t>dan</a:t>
            </a:r>
            <a:r>
              <a:rPr lang="en-US" sz="1800" dirty="0" smtClean="0">
                <a:latin typeface="Cambria" pitchFamily="18" charset="0"/>
              </a:rPr>
              <a:t>  </a:t>
            </a:r>
            <a:r>
              <a:rPr lang="en-US" sz="1800" dirty="0" err="1" smtClean="0">
                <a:latin typeface="Cambria" pitchFamily="18" charset="0"/>
              </a:rPr>
              <a:t>ditampilkan</a:t>
            </a:r>
            <a:r>
              <a:rPr lang="en-US" sz="1800" dirty="0" smtClean="0">
                <a:latin typeface="Cambria" pitchFamily="18" charset="0"/>
              </a:rPr>
              <a:t>.</a:t>
            </a:r>
          </a:p>
          <a:p>
            <a:pPr marL="450850" indent="-450850">
              <a:spcAft>
                <a:spcPts val="600"/>
              </a:spcAft>
              <a:buNone/>
            </a:pPr>
            <a:r>
              <a:rPr lang="en-US" sz="1800" dirty="0" smtClean="0">
                <a:latin typeface="Cambria" pitchFamily="18" charset="0"/>
              </a:rPr>
              <a:t>Cara</a:t>
            </a:r>
            <a:r>
              <a:rPr lang="en-US" sz="1800" dirty="0" smtClean="0">
                <a:latin typeface="Cambria" pitchFamily="18" charset="0"/>
              </a:rPr>
              <a:t> </a:t>
            </a:r>
            <a:r>
              <a:rPr lang="en-US" sz="1800" dirty="0" err="1" smtClean="0">
                <a:latin typeface="Cambria" pitchFamily="18" charset="0"/>
              </a:rPr>
              <a:t>membaca</a:t>
            </a:r>
            <a:r>
              <a:rPr lang="en-US" sz="1800" dirty="0" smtClean="0">
                <a:latin typeface="Cambria" pitchFamily="18" charset="0"/>
              </a:rPr>
              <a:t> </a:t>
            </a:r>
            <a:r>
              <a:rPr lang="en-US" sz="1800" dirty="0" err="1" smtClean="0">
                <a:latin typeface="Cambria" pitchFamily="18" charset="0"/>
              </a:rPr>
              <a:t>variabel</a:t>
            </a:r>
            <a:r>
              <a:rPr lang="en-US" sz="1800" dirty="0" smtClean="0">
                <a:latin typeface="Cambria" pitchFamily="18" charset="0"/>
              </a:rPr>
              <a:t> </a:t>
            </a:r>
            <a:r>
              <a:rPr lang="en-US" sz="1800" dirty="0" err="1" smtClean="0">
                <a:latin typeface="Cambria" pitchFamily="18" charset="0"/>
              </a:rPr>
              <a:t>dinamis</a:t>
            </a:r>
            <a:r>
              <a:rPr lang="en-US" sz="1800" dirty="0" smtClean="0">
                <a:latin typeface="Cambria" pitchFamily="18" charset="0"/>
              </a:rPr>
              <a:t> </a:t>
            </a:r>
            <a:r>
              <a:rPr lang="en-US" sz="1800" dirty="0" err="1" smtClean="0">
                <a:latin typeface="Cambria" pitchFamily="18" charset="0"/>
              </a:rPr>
              <a:t>ini</a:t>
            </a:r>
            <a:r>
              <a:rPr lang="en-US" sz="1800" dirty="0" smtClean="0">
                <a:latin typeface="Cambria" pitchFamily="18" charset="0"/>
              </a:rPr>
              <a:t> </a:t>
            </a:r>
            <a:r>
              <a:rPr lang="en-US" sz="1800" dirty="0" err="1" smtClean="0">
                <a:latin typeface="Cambria" pitchFamily="18" charset="0"/>
              </a:rPr>
              <a:t>dengan</a:t>
            </a:r>
            <a:r>
              <a:rPr lang="en-US" sz="1800" dirty="0" smtClean="0">
                <a:latin typeface="Cambria" pitchFamily="18" charset="0"/>
              </a:rPr>
              <a:t> </a:t>
            </a:r>
            <a:r>
              <a:rPr lang="en-US" sz="1800" dirty="0" err="1" smtClean="0">
                <a:latin typeface="Cambria" pitchFamily="18" charset="0"/>
              </a:rPr>
              <a:t>menggeser</a:t>
            </a:r>
            <a:r>
              <a:rPr lang="en-US" sz="1800" dirty="0" smtClean="0">
                <a:latin typeface="Cambria" pitchFamily="18" charset="0"/>
              </a:rPr>
              <a:t> pointer yang  </a:t>
            </a:r>
            <a:r>
              <a:rPr lang="en-US" sz="1800" dirty="0" err="1" smtClean="0">
                <a:latin typeface="Cambria" pitchFamily="18" charset="0"/>
              </a:rPr>
              <a:t>ada</a:t>
            </a:r>
            <a:r>
              <a:rPr lang="en-US" sz="1800" dirty="0" smtClean="0">
                <a:latin typeface="Cambria" pitchFamily="18" charset="0"/>
              </a:rPr>
              <a:t> </a:t>
            </a:r>
            <a:r>
              <a:rPr lang="en-US" sz="1800" dirty="0" err="1" smtClean="0">
                <a:latin typeface="Cambria" pitchFamily="18" charset="0"/>
              </a:rPr>
              <a:t>sampa</a:t>
            </a:r>
            <a:r>
              <a:rPr lang="en-US" sz="1800" dirty="0" smtClean="0">
                <a:latin typeface="Cambria" pitchFamily="18" charset="0"/>
              </a:rPr>
              <a:t> pointer</a:t>
            </a:r>
            <a:r>
              <a:rPr lang="en-US" sz="1800" dirty="0" smtClean="0">
                <a:latin typeface="Cambria" pitchFamily="18" charset="0"/>
              </a:rPr>
              <a:t> </a:t>
            </a:r>
            <a:r>
              <a:rPr lang="en-US" sz="1800" dirty="0" err="1" smtClean="0">
                <a:latin typeface="Cambria" pitchFamily="18" charset="0"/>
              </a:rPr>
              <a:t>tersebut</a:t>
            </a:r>
            <a:r>
              <a:rPr lang="en-US" sz="1800" dirty="0" smtClean="0">
                <a:latin typeface="Cambria" pitchFamily="18" charset="0"/>
              </a:rPr>
              <a:t> </a:t>
            </a:r>
            <a:r>
              <a:rPr lang="en-US" sz="1800" dirty="0" err="1" smtClean="0">
                <a:latin typeface="Cambria" pitchFamily="18" charset="0"/>
              </a:rPr>
              <a:t>sama</a:t>
            </a:r>
            <a:r>
              <a:rPr lang="en-US" sz="1800" dirty="0" smtClean="0">
                <a:latin typeface="Cambria" pitchFamily="18" charset="0"/>
              </a:rPr>
              <a:t> </a:t>
            </a:r>
            <a:r>
              <a:rPr lang="en-US" sz="1800" dirty="0" err="1" smtClean="0">
                <a:latin typeface="Cambria" pitchFamily="18" charset="0"/>
              </a:rPr>
              <a:t>dengan</a:t>
            </a:r>
            <a:r>
              <a:rPr lang="en-US" sz="1800" dirty="0" smtClean="0">
                <a:latin typeface="Cambria" pitchFamily="18" charset="0"/>
              </a:rPr>
              <a:t> NIL.</a:t>
            </a:r>
          </a:p>
          <a:p>
            <a:pPr>
              <a:spcAft>
                <a:spcPts val="600"/>
              </a:spcAft>
            </a:pPr>
            <a:r>
              <a:rPr lang="en-US" sz="1800" b="1" dirty="0" err="1" smtClean="0">
                <a:latin typeface="Cambria" pitchFamily="18" charset="0"/>
              </a:rPr>
              <a:t>PTRTemp</a:t>
            </a:r>
            <a:r>
              <a:rPr lang="en-US" sz="1800" b="1" dirty="0" smtClean="0">
                <a:latin typeface="Cambria" pitchFamily="18" charset="0"/>
              </a:rPr>
              <a:t> := </a:t>
            </a:r>
            <a:r>
              <a:rPr lang="en-US" sz="1800" b="1" dirty="0" err="1" smtClean="0">
                <a:latin typeface="Cambria" pitchFamily="18" charset="0"/>
              </a:rPr>
              <a:t>PTRHead</a:t>
            </a:r>
            <a:r>
              <a:rPr lang="en-US" sz="1800" b="1" dirty="0" smtClean="0">
                <a:latin typeface="Cambria" pitchFamily="18" charset="0"/>
              </a:rPr>
              <a:t>; </a:t>
            </a:r>
          </a:p>
          <a:p>
            <a:pPr>
              <a:spcAft>
                <a:spcPts val="600"/>
              </a:spcAft>
            </a:pPr>
            <a:r>
              <a:rPr lang="en-US" sz="1800" b="1" dirty="0" smtClean="0">
                <a:latin typeface="Cambria" pitchFamily="18" charset="0"/>
              </a:rPr>
              <a:t>While </a:t>
            </a:r>
            <a:r>
              <a:rPr lang="en-US" sz="1800" b="1" dirty="0" err="1" smtClean="0">
                <a:latin typeface="Cambria" pitchFamily="18" charset="0"/>
              </a:rPr>
              <a:t>PTRTemp</a:t>
            </a:r>
            <a:r>
              <a:rPr lang="en-US" sz="1800" b="1" dirty="0" smtClean="0">
                <a:latin typeface="Cambria" pitchFamily="18" charset="0"/>
              </a:rPr>
              <a:t> &lt;&gt; NIL do </a:t>
            </a:r>
          </a:p>
          <a:p>
            <a:pPr>
              <a:spcAft>
                <a:spcPts val="600"/>
              </a:spcAft>
            </a:pPr>
            <a:r>
              <a:rPr lang="en-US" sz="1800" b="1" dirty="0" smtClean="0">
                <a:latin typeface="Cambria" pitchFamily="18" charset="0"/>
              </a:rPr>
              <a:t>With </a:t>
            </a:r>
            <a:r>
              <a:rPr lang="en-US" sz="1800" b="1" dirty="0" err="1" smtClean="0">
                <a:latin typeface="Cambria" pitchFamily="18" charset="0"/>
              </a:rPr>
              <a:t>PTRTemp</a:t>
            </a:r>
            <a:r>
              <a:rPr lang="en-US" sz="1800" b="1" dirty="0" smtClean="0">
                <a:latin typeface="Cambria" pitchFamily="18" charset="0"/>
              </a:rPr>
              <a:t>^ do  Begin </a:t>
            </a:r>
          </a:p>
          <a:p>
            <a:pPr>
              <a:spcAft>
                <a:spcPts val="600"/>
              </a:spcAft>
            </a:pPr>
            <a:r>
              <a:rPr lang="en-US" sz="1800" b="1" dirty="0" err="1" smtClean="0">
                <a:latin typeface="Cambria" pitchFamily="18" charset="0"/>
              </a:rPr>
              <a:t>Writeln</a:t>
            </a:r>
            <a:r>
              <a:rPr lang="en-US" sz="1800" b="1" dirty="0" smtClean="0">
                <a:latin typeface="Cambria" pitchFamily="18" charset="0"/>
              </a:rPr>
              <a:t>;  </a:t>
            </a:r>
            <a:r>
              <a:rPr lang="en-US" sz="1800" b="1" dirty="0" err="1" smtClean="0">
                <a:latin typeface="Cambria" pitchFamily="18" charset="0"/>
              </a:rPr>
              <a:t>Writeln</a:t>
            </a:r>
            <a:r>
              <a:rPr lang="en-US" sz="1800" b="1" dirty="0" smtClean="0">
                <a:latin typeface="Cambria" pitchFamily="18" charset="0"/>
              </a:rPr>
              <a:t>( No. Record   :  ,</a:t>
            </a:r>
            <a:r>
              <a:rPr lang="en-US" sz="1800" b="1" dirty="0" err="1" smtClean="0">
                <a:latin typeface="Cambria" pitchFamily="18" charset="0"/>
              </a:rPr>
              <a:t>NoRec</a:t>
            </a:r>
            <a:r>
              <a:rPr lang="en-US" sz="1800" b="1" dirty="0" smtClean="0">
                <a:latin typeface="Cambria" pitchFamily="18" charset="0"/>
              </a:rPr>
              <a:t>); </a:t>
            </a:r>
          </a:p>
          <a:p>
            <a:pPr>
              <a:spcAft>
                <a:spcPts val="600"/>
              </a:spcAft>
            </a:pPr>
            <a:r>
              <a:rPr lang="sv-SE" sz="1800" b="1" dirty="0" smtClean="0">
                <a:latin typeface="Cambria" pitchFamily="18" charset="0"/>
              </a:rPr>
              <a:t>Writeln( Nama  :  ,Nama); </a:t>
            </a:r>
          </a:p>
          <a:p>
            <a:pPr>
              <a:spcAft>
                <a:spcPts val="600"/>
              </a:spcAft>
            </a:pPr>
            <a:r>
              <a:rPr lang="sv-SE" sz="1800" b="1" dirty="0" smtClean="0">
                <a:latin typeface="Cambria" pitchFamily="18" charset="0"/>
              </a:rPr>
              <a:t>PTRTemp := Next; </a:t>
            </a:r>
          </a:p>
          <a:p>
            <a:pPr>
              <a:spcAft>
                <a:spcPts val="600"/>
              </a:spcAft>
            </a:pPr>
            <a:r>
              <a:rPr lang="en-US" sz="1800" b="1" dirty="0" smtClean="0">
                <a:latin typeface="Cambria" pitchFamily="18" charset="0"/>
              </a:rPr>
              <a:t>End;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251520" y="0"/>
            <a:ext cx="8064896" cy="11315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0850" indent="-450850">
              <a:spcAft>
                <a:spcPts val="600"/>
              </a:spcAft>
              <a:buFont typeface="Wingdings" pitchFamily="2" charset="2"/>
              <a:buChar char="q"/>
            </a:pPr>
            <a:r>
              <a:rPr lang="en-US" sz="2000" dirty="0" err="1" smtClean="0">
                <a:latin typeface="Cambria" pitchFamily="18" charset="0"/>
              </a:rPr>
              <a:t>Variabel</a:t>
            </a:r>
            <a:r>
              <a:rPr lang="en-US" sz="2000" dirty="0" smtClean="0">
                <a:latin typeface="Cambria" pitchFamily="18" charset="0"/>
              </a:rPr>
              <a:t>   </a:t>
            </a:r>
            <a:r>
              <a:rPr lang="en-US" sz="2000" dirty="0" err="1" smtClean="0">
                <a:latin typeface="Cambria" pitchFamily="18" charset="0"/>
              </a:rPr>
              <a:t>dinamis</a:t>
            </a:r>
            <a:r>
              <a:rPr lang="en-US" sz="2000" dirty="0" smtClean="0">
                <a:latin typeface="Cambria" pitchFamily="18" charset="0"/>
              </a:rPr>
              <a:t>  </a:t>
            </a:r>
            <a:r>
              <a:rPr lang="en-US" sz="2000" dirty="0" err="1" smtClean="0">
                <a:latin typeface="Cambria" pitchFamily="18" charset="0"/>
              </a:rPr>
              <a:t>ini</a:t>
            </a:r>
            <a:r>
              <a:rPr lang="en-US" sz="2000" dirty="0" smtClean="0">
                <a:latin typeface="Cambria" pitchFamily="18" charset="0"/>
              </a:rPr>
              <a:t>  </a:t>
            </a:r>
            <a:r>
              <a:rPr lang="en-US" sz="2000" dirty="0" err="1" smtClean="0">
                <a:latin typeface="Cambria" pitchFamily="18" charset="0"/>
              </a:rPr>
              <a:t>sebenarnya</a:t>
            </a:r>
            <a:r>
              <a:rPr lang="en-US" sz="2000" dirty="0" smtClean="0">
                <a:latin typeface="Cambria" pitchFamily="18" charset="0"/>
              </a:rPr>
              <a:t>  </a:t>
            </a:r>
            <a:r>
              <a:rPr lang="en-US" sz="2000" dirty="0" err="1" smtClean="0">
                <a:latin typeface="Cambria" pitchFamily="18" charset="0"/>
              </a:rPr>
              <a:t>akan</a:t>
            </a:r>
            <a:r>
              <a:rPr lang="en-US" sz="2000" dirty="0" smtClean="0">
                <a:latin typeface="Cambria" pitchFamily="18" charset="0"/>
              </a:rPr>
              <a:t>   </a:t>
            </a:r>
            <a:r>
              <a:rPr lang="en-US" sz="2000" dirty="0" err="1" smtClean="0">
                <a:latin typeface="Cambria" pitchFamily="18" charset="0"/>
              </a:rPr>
              <a:t>disimpan</a:t>
            </a:r>
            <a:r>
              <a:rPr lang="en-US" sz="2000" dirty="0" smtClean="0">
                <a:latin typeface="Cambria" pitchFamily="18" charset="0"/>
              </a:rPr>
              <a:t> 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dalam</a:t>
            </a:r>
            <a:r>
              <a:rPr lang="en-US" sz="2000" dirty="0" smtClean="0">
                <a:latin typeface="Cambria" pitchFamily="18" charset="0"/>
              </a:rPr>
              <a:t>  memory.  </a:t>
            </a:r>
            <a:r>
              <a:rPr lang="en-US" sz="2000" dirty="0" err="1" smtClean="0">
                <a:latin typeface="Cambria" pitchFamily="18" charset="0"/>
              </a:rPr>
              <a:t>Jadi</a:t>
            </a:r>
            <a:r>
              <a:rPr lang="en-US" sz="2000" dirty="0" smtClean="0">
                <a:latin typeface="Cambria" pitchFamily="18" charset="0"/>
              </a:rPr>
              <a:t>  </a:t>
            </a:r>
            <a:r>
              <a:rPr lang="en-US" sz="2000" dirty="0" err="1" smtClean="0">
                <a:latin typeface="Cambria" pitchFamily="18" charset="0"/>
              </a:rPr>
              <a:t>pada</a:t>
            </a:r>
            <a:r>
              <a:rPr lang="en-US" sz="2000" dirty="0" smtClean="0">
                <a:latin typeface="Cambria" pitchFamily="18" charset="0"/>
              </a:rPr>
              <a:t>  </a:t>
            </a:r>
            <a:r>
              <a:rPr lang="en-US" sz="2000" dirty="0" err="1" smtClean="0">
                <a:latin typeface="Cambria" pitchFamily="18" charset="0"/>
              </a:rPr>
              <a:t>variabel</a:t>
            </a:r>
            <a:r>
              <a:rPr lang="en-US" sz="2000" dirty="0" smtClean="0">
                <a:latin typeface="Cambria" pitchFamily="18" charset="0"/>
              </a:rPr>
              <a:t>   </a:t>
            </a:r>
            <a:r>
              <a:rPr lang="en-US" sz="2000" dirty="0" err="1" smtClean="0">
                <a:latin typeface="Cambria" pitchFamily="18" charset="0"/>
              </a:rPr>
              <a:t>ini</a:t>
            </a:r>
            <a:r>
              <a:rPr lang="en-US" sz="2000" dirty="0" smtClean="0">
                <a:latin typeface="Cambria" pitchFamily="18" charset="0"/>
              </a:rPr>
              <a:t>   </a:t>
            </a:r>
            <a:r>
              <a:rPr lang="en-US" sz="2000" dirty="0" err="1" smtClean="0">
                <a:latin typeface="Cambria" pitchFamily="18" charset="0"/>
              </a:rPr>
              <a:t>bisa</a:t>
            </a:r>
            <a:r>
              <a:rPr lang="en-US" sz="2000" dirty="0" smtClean="0">
                <a:latin typeface="Cambria" pitchFamily="18" charset="0"/>
              </a:rPr>
              <a:t>  </a:t>
            </a:r>
            <a:r>
              <a:rPr lang="en-US" sz="2000" dirty="0" err="1" smtClean="0">
                <a:latin typeface="Cambria" pitchFamily="18" charset="0"/>
              </a:rPr>
              <a:t>dilakukan</a:t>
            </a:r>
            <a:r>
              <a:rPr lang="en-US" sz="2000" dirty="0" smtClean="0">
                <a:latin typeface="Cambria" pitchFamily="18" charset="0"/>
              </a:rPr>
              <a:t>   </a:t>
            </a:r>
            <a:r>
              <a:rPr lang="en-US" sz="2000" dirty="0" err="1" smtClean="0">
                <a:latin typeface="Cambria" pitchFamily="18" charset="0"/>
              </a:rPr>
              <a:t>operasi</a:t>
            </a:r>
            <a:r>
              <a:rPr lang="en-US" sz="2000" dirty="0" smtClean="0">
                <a:latin typeface="Cambria" pitchFamily="18" charset="0"/>
              </a:rPr>
              <a:t>   </a:t>
            </a:r>
            <a:r>
              <a:rPr lang="en-US" sz="2000" dirty="0" err="1" smtClean="0">
                <a:latin typeface="Cambria" pitchFamily="18" charset="0"/>
              </a:rPr>
              <a:t>penghapusan</a:t>
            </a:r>
            <a:r>
              <a:rPr lang="en-US" sz="2000" dirty="0" smtClean="0">
                <a:latin typeface="Cambria" pitchFamily="18" charset="0"/>
              </a:rPr>
              <a:t>.   </a:t>
            </a:r>
            <a:r>
              <a:rPr lang="en-US" sz="2000" dirty="0" err="1" smtClean="0">
                <a:latin typeface="Cambria" pitchFamily="18" charset="0"/>
              </a:rPr>
              <a:t>Baik</a:t>
            </a:r>
            <a:r>
              <a:rPr lang="en-US" sz="2000" dirty="0" smtClean="0">
                <a:latin typeface="Cambria" pitchFamily="18" charset="0"/>
              </a:rPr>
              <a:t>   </a:t>
            </a:r>
            <a:r>
              <a:rPr lang="en-US" sz="2000" dirty="0" err="1" smtClean="0">
                <a:latin typeface="Cambria" pitchFamily="18" charset="0"/>
              </a:rPr>
              <a:t>seluruh</a:t>
            </a:r>
            <a:r>
              <a:rPr lang="en-US" sz="2000" dirty="0" smtClean="0">
                <a:latin typeface="Cambria" pitchFamily="18" charset="0"/>
              </a:rPr>
              <a:t>   </a:t>
            </a:r>
            <a:r>
              <a:rPr lang="en-US" sz="2000" dirty="0" smtClean="0">
                <a:latin typeface="Cambria" pitchFamily="18" charset="0"/>
              </a:rPr>
              <a:t>data </a:t>
            </a:r>
            <a:r>
              <a:rPr lang="en-US" sz="2000" dirty="0" err="1" smtClean="0">
                <a:latin typeface="Cambria" pitchFamily="18" charset="0"/>
              </a:rPr>
              <a:t>maupun</a:t>
            </a:r>
            <a:r>
              <a:rPr lang="en-US" sz="2000" dirty="0" smtClean="0">
                <a:latin typeface="Cambria" pitchFamily="18" charset="0"/>
              </a:rPr>
              <a:t>  </a:t>
            </a:r>
            <a:r>
              <a:rPr lang="en-US" sz="2000" dirty="0" err="1" smtClean="0">
                <a:latin typeface="Cambria" pitchFamily="18" charset="0"/>
              </a:rPr>
              <a:t>sebagian</a:t>
            </a:r>
            <a:r>
              <a:rPr lang="en-US" sz="2000" dirty="0" smtClean="0">
                <a:latin typeface="Cambria" pitchFamily="18" charset="0"/>
              </a:rPr>
              <a:t> data</a:t>
            </a:r>
            <a:r>
              <a:rPr lang="en-US" sz="2000" dirty="0" smtClean="0">
                <a:latin typeface="Cambria" pitchFamily="18" charset="0"/>
              </a:rPr>
              <a:t>.</a:t>
            </a:r>
          </a:p>
          <a:p>
            <a:pPr marL="450850" indent="-450850">
              <a:spcAft>
                <a:spcPts val="600"/>
              </a:spcAft>
              <a:buFont typeface="Wingdings" pitchFamily="2" charset="2"/>
              <a:buChar char="q"/>
            </a:pPr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059582"/>
            <a:ext cx="771530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err="1" smtClean="0">
                <a:latin typeface="AardvarkBold" pitchFamily="34" charset="0"/>
              </a:rPr>
              <a:t>Perbandingan</a:t>
            </a:r>
            <a:r>
              <a:rPr lang="en-US" sz="2400" dirty="0" smtClean="0">
                <a:latin typeface="AardvarkBold" pitchFamily="34" charset="0"/>
              </a:rPr>
              <a:t> Pointer </a:t>
            </a:r>
            <a:r>
              <a:rPr lang="en-US" sz="2400" dirty="0" err="1" smtClean="0">
                <a:latin typeface="AardvarkBold" pitchFamily="34" charset="0"/>
              </a:rPr>
              <a:t>dengan</a:t>
            </a:r>
            <a:r>
              <a:rPr lang="en-US" sz="2400" dirty="0" smtClean="0">
                <a:latin typeface="AardvarkBold" pitchFamily="34" charset="0"/>
              </a:rPr>
              <a:t> </a:t>
            </a:r>
            <a:r>
              <a:rPr lang="en-US" sz="2400" dirty="0" err="1" smtClean="0">
                <a:latin typeface="AardvarkBold" pitchFamily="34" charset="0"/>
              </a:rPr>
              <a:t>Variabel</a:t>
            </a:r>
            <a:r>
              <a:rPr lang="en-US" sz="2400" dirty="0" smtClean="0">
                <a:latin typeface="AardvarkBold" pitchFamily="34" charset="0"/>
              </a:rPr>
              <a:t> </a:t>
            </a:r>
            <a:r>
              <a:rPr lang="en-US" sz="2400" dirty="0" err="1" smtClean="0">
                <a:latin typeface="AardvarkBold" pitchFamily="34" charset="0"/>
              </a:rPr>
              <a:t>Biasa</a:t>
            </a:r>
            <a:endParaRPr lang="en-US" sz="2400" dirty="0">
              <a:latin typeface="AardvarkBold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39552" y="1491630"/>
            <a:ext cx="7858180" cy="3367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7932"/>
            <a:ext cx="7620000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latin typeface="AardvarkBold" pitchFamily="34" charset="0"/>
              </a:rPr>
              <a:t>A t u r a n</a:t>
            </a:r>
            <a:endParaRPr lang="en-US" sz="2400" dirty="0">
              <a:latin typeface="AardvarkBold" pitchFamily="34" charset="0"/>
            </a:endParaRPr>
          </a:p>
        </p:txBody>
      </p:sp>
      <p:sp>
        <p:nvSpPr>
          <p:cNvPr id="5" name="AutoShape 3"/>
          <p:cNvSpPr txBox="1">
            <a:spLocks noGrp="1" noChangeAspect="1" noChangeArrowheads="1"/>
          </p:cNvSpPr>
          <p:nvPr>
            <p:ph idx="1"/>
          </p:nvPr>
        </p:nvSpPr>
        <p:spPr>
          <a:xfrm>
            <a:off x="468313" y="842963"/>
            <a:ext cx="7620000" cy="360045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sz="2800" dirty="0" err="1" smtClean="0">
                <a:latin typeface="Cambria" pitchFamily="18" charset="0"/>
              </a:rPr>
              <a:t>V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ariabel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pointer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dapat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dideklarasikan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dengan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</a:rPr>
              <a:t>tipe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</a:rPr>
              <a:t> data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</a:rPr>
              <a:t>apapun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Pendeklarasian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variabel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pointer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dengan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tipe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data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tertentu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digunakan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untuk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menyimpan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alamat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memori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berisi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data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sesuai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dengan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tipe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data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dideklarasikan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,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bukan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untuk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berisi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nilai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bertipe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data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tertentu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Pengertian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Pointer </a:t>
            </a:r>
            <a:r>
              <a:rPr lang="en-US" dirty="0" err="1" smtClean="0"/>
              <a:t>menempati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yang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dipesan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kompiler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linker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lain.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Pointer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address (</a:t>
            </a:r>
            <a:r>
              <a:rPr lang="en-US" dirty="0" err="1"/>
              <a:t>alamat</a:t>
            </a:r>
            <a:r>
              <a:rPr lang="en-US" dirty="0"/>
              <a:t>) di </a:t>
            </a:r>
            <a:r>
              <a:rPr lang="en-US" dirty="0" err="1"/>
              <a:t>lokasi</a:t>
            </a:r>
            <a:r>
              <a:rPr lang="en-US" dirty="0"/>
              <a:t> lain </a:t>
            </a:r>
            <a:r>
              <a:rPr lang="en-US" dirty="0" err="1"/>
              <a:t>didalam</a:t>
            </a:r>
            <a:r>
              <a:rPr lang="en-US" dirty="0"/>
              <a:t> memory.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points(</a:t>
            </a:r>
            <a:r>
              <a:rPr lang="en-US" dirty="0" err="1"/>
              <a:t>menunjuk</a:t>
            </a:r>
            <a:r>
              <a:rPr lang="en-US" dirty="0"/>
              <a:t>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pointer.</a:t>
            </a:r>
          </a:p>
        </p:txBody>
      </p:sp>
    </p:spTree>
    <p:extLst>
      <p:ext uri="{BB962C8B-B14F-4D97-AF65-F5344CB8AC3E}">
        <p14:creationId xmlns:p14="http://schemas.microsoft.com/office/powerpoint/2010/main" xmlns="" val="3553070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 txBox="1">
            <a:spLocks noGrp="1" noChangeAspect="1" noChangeArrowheads="1"/>
          </p:cNvSpPr>
          <p:nvPr>
            <p:ph idx="1"/>
          </p:nvPr>
        </p:nvSpPr>
        <p:spPr>
          <a:xfrm>
            <a:off x="395536" y="267494"/>
            <a:ext cx="7620000" cy="360045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Tipe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data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digunakan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sebagai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lebar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data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untuk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alokasi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memori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misal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char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berarti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lebar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datanya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1 byte,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dst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jika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suatu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variabel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pointer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dideklarasikan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bertipe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float,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berarti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variabel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pointer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tersebut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hanya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bisa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digunakan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untuk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menunjuk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alamat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memori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berisi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nilai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bertipe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float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juga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7932"/>
            <a:ext cx="7620000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err="1" smtClean="0">
                <a:latin typeface="AardvarkBold" pitchFamily="34" charset="0"/>
              </a:rPr>
              <a:t>Operasi</a:t>
            </a:r>
            <a:r>
              <a:rPr lang="en-US" sz="2400" dirty="0" smtClean="0">
                <a:latin typeface="AardvarkBold" pitchFamily="34" charset="0"/>
              </a:rPr>
              <a:t> </a:t>
            </a:r>
            <a:r>
              <a:rPr lang="en-US" sz="2400" dirty="0" err="1" smtClean="0">
                <a:latin typeface="AardvarkBold" pitchFamily="34" charset="0"/>
              </a:rPr>
              <a:t>pada</a:t>
            </a:r>
            <a:r>
              <a:rPr lang="en-US" sz="2400" dirty="0" smtClean="0">
                <a:latin typeface="AardvarkBold" pitchFamily="34" charset="0"/>
              </a:rPr>
              <a:t> Pointer</a:t>
            </a:r>
            <a:endParaRPr lang="en-US" sz="2400" dirty="0">
              <a:latin typeface="AardvarkBold" pitchFamily="34" charset="0"/>
            </a:endParaRPr>
          </a:p>
        </p:txBody>
      </p:sp>
      <p:sp>
        <p:nvSpPr>
          <p:cNvPr id="5" name="AutoShape 3"/>
          <p:cNvSpPr txBox="1">
            <a:spLocks noGrp="1" noChangeAspect="1" noChangeArrowheads="1"/>
          </p:cNvSpPr>
          <p:nvPr>
            <p:ph idx="1"/>
          </p:nvPr>
        </p:nvSpPr>
        <p:spPr>
          <a:xfrm>
            <a:off x="395288" y="915988"/>
            <a:ext cx="7848600" cy="360045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450850" indent="-4508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1" dirty="0" err="1" smtClean="0">
                <a:latin typeface="Cambria" pitchFamily="18" charset="0"/>
              </a:rPr>
              <a:t>Operasi</a:t>
            </a:r>
            <a:r>
              <a:rPr lang="en-US" sz="2400" b="1" dirty="0" smtClean="0">
                <a:latin typeface="Cambria" pitchFamily="18" charset="0"/>
              </a:rPr>
              <a:t> assignment</a:t>
            </a:r>
          </a:p>
          <a:p>
            <a:pPr marL="450850" indent="-450850">
              <a:lnSpc>
                <a:spcPct val="150000"/>
              </a:lnSpc>
              <a:buNone/>
            </a:pPr>
            <a:r>
              <a:rPr lang="en-US" sz="2400" dirty="0" smtClean="0">
                <a:latin typeface="Cambria" pitchFamily="18" charset="0"/>
              </a:rPr>
              <a:t>	</a:t>
            </a:r>
            <a:r>
              <a:rPr lang="en-US" sz="2400" dirty="0" err="1" smtClean="0">
                <a:latin typeface="Cambria" pitchFamily="18" charset="0"/>
              </a:rPr>
              <a:t>Antar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variabel</a:t>
            </a:r>
            <a:r>
              <a:rPr lang="en-US" sz="2400" dirty="0" smtClean="0">
                <a:latin typeface="Cambria" pitchFamily="18" charset="0"/>
              </a:rPr>
              <a:t> pointer </a:t>
            </a:r>
            <a:r>
              <a:rPr lang="en-US" sz="2400" dirty="0" err="1" smtClean="0">
                <a:latin typeface="Cambria" pitchFamily="18" charset="0"/>
              </a:rPr>
              <a:t>dapat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dilakukan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operasi</a:t>
            </a:r>
            <a:r>
              <a:rPr lang="en-US" sz="2400" dirty="0" smtClean="0">
                <a:latin typeface="Cambria" pitchFamily="18" charset="0"/>
              </a:rPr>
              <a:t> assignment.</a:t>
            </a:r>
          </a:p>
          <a:p>
            <a:pPr marL="450850" indent="-450850">
              <a:lnSpc>
                <a:spcPct val="150000"/>
              </a:lnSpc>
            </a:pPr>
            <a:endParaRPr lang="en-US" sz="2400" dirty="0" smtClean="0">
              <a:latin typeface="Cambria" pitchFamily="18" charset="0"/>
            </a:endParaRPr>
          </a:p>
          <a:p>
            <a:pPr marL="450850" indent="-4508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1" dirty="0" err="1" smtClean="0">
                <a:latin typeface="Cambria" pitchFamily="18" charset="0"/>
              </a:rPr>
              <a:t>Operasi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aritmatika</a:t>
            </a:r>
            <a:endParaRPr lang="en-US" sz="2400" b="1" dirty="0" smtClean="0">
              <a:latin typeface="Cambria" pitchFamily="18" charset="0"/>
            </a:endParaRPr>
          </a:p>
          <a:p>
            <a:pPr marL="900113" indent="-44926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Cambria" pitchFamily="18" charset="0"/>
              </a:rPr>
              <a:t>	</a:t>
            </a:r>
            <a:r>
              <a:rPr lang="en-US" sz="2400" dirty="0" err="1" smtClean="0">
                <a:latin typeface="Cambria" pitchFamily="18" charset="0"/>
              </a:rPr>
              <a:t>Pada</a:t>
            </a:r>
            <a:r>
              <a:rPr lang="en-US" sz="2400" dirty="0" smtClean="0">
                <a:latin typeface="Cambria" pitchFamily="18" charset="0"/>
              </a:rPr>
              <a:t> pointer </a:t>
            </a:r>
            <a:r>
              <a:rPr lang="en-US" sz="2400" dirty="0" err="1" smtClean="0">
                <a:latin typeface="Cambria" pitchFamily="18" charset="0"/>
              </a:rPr>
              <a:t>dapat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dilakukan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operasi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aritmatika</a:t>
            </a:r>
            <a:r>
              <a:rPr lang="en-US" sz="2400" dirty="0" smtClean="0">
                <a:latin typeface="Cambria" pitchFamily="18" charset="0"/>
              </a:rPr>
              <a:t> yang </a:t>
            </a:r>
            <a:r>
              <a:rPr lang="en-US" sz="2400" dirty="0" err="1" smtClean="0">
                <a:latin typeface="Cambria" pitchFamily="18" charset="0"/>
              </a:rPr>
              <a:t>akan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menunjuk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suatu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alamat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memori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baru</a:t>
            </a:r>
            <a:r>
              <a:rPr lang="en-US" sz="2400" dirty="0" smtClean="0">
                <a:latin typeface="Cambria" pitchFamily="18" charset="0"/>
              </a:rPr>
              <a:t>.</a:t>
            </a:r>
          </a:p>
          <a:p>
            <a:pPr marL="900113" indent="-44926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Cambria" pitchFamily="18" charset="0"/>
              </a:rPr>
              <a:t>	</a:t>
            </a:r>
            <a:r>
              <a:rPr lang="en-US" sz="2400" dirty="0" err="1" smtClean="0">
                <a:latin typeface="Cambria" pitchFamily="18" charset="0"/>
              </a:rPr>
              <a:t>Hanya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nilai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b="1" dirty="0" smtClean="0">
                <a:latin typeface="Cambria" pitchFamily="18" charset="0"/>
              </a:rPr>
              <a:t>integer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saja</a:t>
            </a:r>
            <a:r>
              <a:rPr lang="en-US" sz="2400" dirty="0" smtClean="0">
                <a:latin typeface="Cambria" pitchFamily="18" charset="0"/>
              </a:rPr>
              <a:t> yang </a:t>
            </a:r>
            <a:r>
              <a:rPr lang="en-US" sz="2400" dirty="0" err="1" smtClean="0">
                <a:latin typeface="Cambria" pitchFamily="18" charset="0"/>
              </a:rPr>
              <a:t>bisa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dioperasikan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pada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variabel</a:t>
            </a:r>
            <a:r>
              <a:rPr lang="en-US" sz="2400" dirty="0" smtClean="0">
                <a:latin typeface="Cambria" pitchFamily="18" charset="0"/>
              </a:rPr>
              <a:t> pointer.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 txBox="1">
            <a:spLocks noGrp="1" noChangeAspect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50850" indent="-4508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>
                <a:latin typeface="Cambria" pitchFamily="18" charset="0"/>
              </a:rPr>
              <a:t>Biasanya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hanya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operasi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b="1" dirty="0" err="1" smtClean="0">
                <a:latin typeface="Cambria" pitchFamily="18" charset="0"/>
              </a:rPr>
              <a:t>penambahan</a:t>
            </a:r>
            <a:r>
              <a:rPr lang="en-US" sz="2800" b="1" dirty="0" smtClean="0">
                <a:latin typeface="Cambria" pitchFamily="18" charset="0"/>
              </a:rPr>
              <a:t>/</a:t>
            </a:r>
            <a:r>
              <a:rPr lang="en-US" sz="2800" b="1" dirty="0" err="1" smtClean="0">
                <a:latin typeface="Cambria" pitchFamily="18" charset="0"/>
              </a:rPr>
              <a:t>pengurangan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saja</a:t>
            </a:r>
            <a:r>
              <a:rPr lang="en-US" sz="2800" dirty="0" smtClean="0">
                <a:latin typeface="Cambria" pitchFamily="18" charset="0"/>
              </a:rPr>
              <a:t>.</a:t>
            </a:r>
            <a:endParaRPr lang="en-US" sz="2800" dirty="0" smtClean="0">
              <a:latin typeface="Cambria" pitchFamily="18" charset="0"/>
            </a:endParaRPr>
          </a:p>
          <a:p>
            <a:pPr marL="450850" indent="-4508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>
                <a:latin typeface="Cambria" pitchFamily="18" charset="0"/>
              </a:rPr>
              <a:t>Misal</a:t>
            </a:r>
            <a:r>
              <a:rPr lang="en-US" sz="2800" dirty="0" smtClean="0">
                <a:latin typeface="Cambria" pitchFamily="18" charset="0"/>
              </a:rPr>
              <a:t> pointer X </a:t>
            </a:r>
            <a:r>
              <a:rPr lang="en-US" sz="2800" dirty="0" err="1" smtClean="0">
                <a:latin typeface="Cambria" pitchFamily="18" charset="0"/>
              </a:rPr>
              <a:t>bertipe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int</a:t>
            </a:r>
            <a:r>
              <a:rPr lang="en-US" sz="2800" dirty="0" smtClean="0">
                <a:latin typeface="Cambria" pitchFamily="18" charset="0"/>
              </a:rPr>
              <a:t>  (2 bytes), </a:t>
            </a:r>
            <a:r>
              <a:rPr lang="en-US" sz="2800" dirty="0" err="1" smtClean="0">
                <a:latin typeface="Cambria" pitchFamily="18" charset="0"/>
              </a:rPr>
              <a:t>maka</a:t>
            </a:r>
            <a:r>
              <a:rPr lang="en-US" sz="2800" dirty="0" smtClean="0">
                <a:latin typeface="Cambria" pitchFamily="18" charset="0"/>
              </a:rPr>
              <a:t> X+1 </a:t>
            </a:r>
            <a:r>
              <a:rPr lang="en-US" sz="2800" dirty="0" err="1" smtClean="0">
                <a:latin typeface="Cambria" pitchFamily="18" charset="0"/>
              </a:rPr>
              <a:t>akan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menunjuk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pada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alamat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memori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sekarang</a:t>
            </a:r>
            <a:r>
              <a:rPr lang="en-US" sz="2800" dirty="0" smtClean="0">
                <a:latin typeface="Cambria" pitchFamily="18" charset="0"/>
              </a:rPr>
              <a:t> (</a:t>
            </a:r>
            <a:r>
              <a:rPr lang="en-US" sz="2800" dirty="0" err="1" smtClean="0">
                <a:latin typeface="Cambria" pitchFamily="18" charset="0"/>
              </a:rPr>
              <a:t>mis</a:t>
            </a:r>
            <a:r>
              <a:rPr lang="en-US" sz="2800" dirty="0" smtClean="0">
                <a:latin typeface="Cambria" pitchFamily="18" charset="0"/>
              </a:rPr>
              <a:t>. 1000) </a:t>
            </a:r>
            <a:r>
              <a:rPr lang="en-US" sz="2800" dirty="0" err="1" smtClean="0">
                <a:latin typeface="Cambria" pitchFamily="18" charset="0"/>
              </a:rPr>
              <a:t>ditambah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sizeof</a:t>
            </a:r>
            <a:r>
              <a:rPr lang="en-US" sz="2800" dirty="0" smtClean="0">
                <a:latin typeface="Cambria" pitchFamily="18" charset="0"/>
              </a:rPr>
              <a:t>(X), </a:t>
            </a:r>
            <a:r>
              <a:rPr lang="en-US" sz="2800" dirty="0" err="1" smtClean="0">
                <a:latin typeface="Cambria" pitchFamily="18" charset="0"/>
              </a:rPr>
              <a:t>yaitu</a:t>
            </a:r>
            <a:r>
              <a:rPr lang="en-US" sz="2800" dirty="0" smtClean="0">
                <a:latin typeface="Cambria" pitchFamily="18" charset="0"/>
              </a:rPr>
              <a:t> 2, </a:t>
            </a:r>
            <a:r>
              <a:rPr lang="en-US" sz="2800" dirty="0" err="1" smtClean="0">
                <a:latin typeface="Cambria" pitchFamily="18" charset="0"/>
              </a:rPr>
              <a:t>jadi</a:t>
            </a:r>
            <a:r>
              <a:rPr lang="en-US" sz="2800" dirty="0" smtClean="0">
                <a:latin typeface="Cambria" pitchFamily="18" charset="0"/>
              </a:rPr>
              <a:t> 1002.</a:t>
            </a:r>
          </a:p>
          <a:p>
            <a:pPr marL="450850" indent="-450850">
              <a:lnSpc>
                <a:spcPct val="150000"/>
              </a:lnSpc>
              <a:buFont typeface="Wingdings" pitchFamily="2" charset="2"/>
              <a:buChar char="Ø"/>
            </a:pPr>
            <a:endParaRPr lang="en-US" sz="2800" dirty="0">
              <a:latin typeface="Cambria" pitchFamily="18" charset="0"/>
            </a:endParaRP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err="1" smtClean="0">
                <a:latin typeface="AardvarkBold" pitchFamily="34" charset="0"/>
              </a:rPr>
              <a:t>Operasi</a:t>
            </a:r>
            <a:r>
              <a:rPr lang="en-US" sz="2400" dirty="0" smtClean="0">
                <a:latin typeface="AardvarkBold" pitchFamily="34" charset="0"/>
              </a:rPr>
              <a:t> </a:t>
            </a:r>
            <a:r>
              <a:rPr lang="en-US" sz="2400" dirty="0" err="1" smtClean="0">
                <a:latin typeface="AardvarkBold" pitchFamily="34" charset="0"/>
              </a:rPr>
              <a:t>pada</a:t>
            </a:r>
            <a:r>
              <a:rPr lang="en-US" sz="2400" dirty="0" smtClean="0">
                <a:latin typeface="AardvarkBold" pitchFamily="34" charset="0"/>
              </a:rPr>
              <a:t> Pointer</a:t>
            </a:r>
            <a:endParaRPr lang="en-US" sz="2400" dirty="0">
              <a:latin typeface="AardvarkBold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latin typeface="AardvarkBold" pitchFamily="34" charset="0"/>
              </a:rPr>
              <a:t>Pointer </a:t>
            </a:r>
            <a:r>
              <a:rPr lang="en-US" sz="2400" dirty="0" err="1" smtClean="0">
                <a:latin typeface="AardvarkBold" pitchFamily="34" charset="0"/>
              </a:rPr>
              <a:t>pada</a:t>
            </a:r>
            <a:r>
              <a:rPr lang="en-US" sz="2400" dirty="0" smtClean="0">
                <a:latin typeface="AardvarkBold" pitchFamily="34" charset="0"/>
              </a:rPr>
              <a:t> Array</a:t>
            </a:r>
            <a:endParaRPr lang="en-US" sz="2400" dirty="0">
              <a:latin typeface="AardvarkBold" pitchFamily="34" charset="0"/>
            </a:endParaRPr>
          </a:p>
        </p:txBody>
      </p:sp>
      <p:sp>
        <p:nvSpPr>
          <p:cNvPr id="5" name="AutoShape 3"/>
          <p:cNvSpPr txBox="1">
            <a:spLocks noGrp="1" noChangeAspect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450850" indent="-4508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err="1" smtClean="0">
                <a:latin typeface="Cambria" pitchFamily="18" charset="0"/>
              </a:rPr>
              <a:t>Pada</a:t>
            </a:r>
            <a:r>
              <a:rPr lang="en-US" sz="2800" dirty="0" smtClean="0">
                <a:latin typeface="Cambria" pitchFamily="18" charset="0"/>
              </a:rPr>
              <a:t> array, pointer </a:t>
            </a:r>
            <a:r>
              <a:rPr lang="en-US" sz="2800" dirty="0" err="1" smtClean="0">
                <a:latin typeface="Cambria" pitchFamily="18" charset="0"/>
              </a:rPr>
              <a:t>hanya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perlu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menunjuk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pada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alamat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b="1" dirty="0" err="1" smtClean="0">
                <a:latin typeface="Cambria" pitchFamily="18" charset="0"/>
              </a:rPr>
              <a:t>elemen</a:t>
            </a:r>
            <a:r>
              <a:rPr lang="en-US" sz="2800" b="1" dirty="0" smtClean="0">
                <a:latin typeface="Cambria" pitchFamily="18" charset="0"/>
              </a:rPr>
              <a:t> </a:t>
            </a:r>
            <a:r>
              <a:rPr lang="en-US" sz="2800" b="1" dirty="0" err="1" smtClean="0">
                <a:latin typeface="Cambria" pitchFamily="18" charset="0"/>
              </a:rPr>
              <a:t>pertama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saja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karena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letak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alamat</a:t>
            </a:r>
            <a:r>
              <a:rPr lang="en-US" sz="2800" dirty="0" smtClean="0">
                <a:latin typeface="Cambria" pitchFamily="18" charset="0"/>
              </a:rPr>
              <a:t> array </a:t>
            </a:r>
            <a:r>
              <a:rPr lang="en-US" sz="2800" dirty="0" err="1" smtClean="0">
                <a:latin typeface="Cambria" pitchFamily="18" charset="0"/>
              </a:rPr>
              <a:t>sudah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berurutan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pada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memori</a:t>
            </a:r>
            <a:r>
              <a:rPr lang="en-US" sz="2800" dirty="0" smtClean="0">
                <a:latin typeface="Cambria" pitchFamily="18" charset="0"/>
              </a:rPr>
              <a:t>.</a:t>
            </a:r>
          </a:p>
          <a:p>
            <a:pPr marL="450850" indent="-4508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err="1" smtClean="0">
                <a:latin typeface="Cambria" pitchFamily="18" charset="0"/>
              </a:rPr>
              <a:t>Pengiriman</a:t>
            </a:r>
            <a:r>
              <a:rPr lang="en-US" sz="2800" dirty="0" smtClean="0">
                <a:latin typeface="Cambria" pitchFamily="18" charset="0"/>
              </a:rPr>
              <a:t> parameter </a:t>
            </a:r>
            <a:r>
              <a:rPr lang="en-US" sz="2800" dirty="0" err="1" smtClean="0">
                <a:latin typeface="Cambria" pitchFamily="18" charset="0"/>
              </a:rPr>
              <a:t>berupa</a:t>
            </a:r>
            <a:r>
              <a:rPr lang="en-US" sz="2800" dirty="0" smtClean="0">
                <a:latin typeface="Cambria" pitchFamily="18" charset="0"/>
              </a:rPr>
              <a:t> array </a:t>
            </a:r>
            <a:r>
              <a:rPr lang="en-US" sz="2800" dirty="0" err="1" smtClean="0">
                <a:latin typeface="Cambria" pitchFamily="18" charset="0"/>
              </a:rPr>
              <a:t>sebenarnya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adalah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pengiriman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b="1" dirty="0" smtClean="0">
                <a:latin typeface="Cambria" pitchFamily="18" charset="0"/>
              </a:rPr>
              <a:t>by reference</a:t>
            </a:r>
            <a:r>
              <a:rPr lang="en-US" sz="2800" dirty="0" smtClean="0">
                <a:latin typeface="Cambria" pitchFamily="18" charset="0"/>
              </a:rPr>
              <a:t>, yang </a:t>
            </a:r>
            <a:r>
              <a:rPr lang="en-US" sz="2800" dirty="0" err="1" smtClean="0">
                <a:latin typeface="Cambria" pitchFamily="18" charset="0"/>
              </a:rPr>
              <a:t>dikirimkan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adalah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b="1" dirty="0" err="1" smtClean="0">
                <a:latin typeface="Cambria" pitchFamily="18" charset="0"/>
              </a:rPr>
              <a:t>alamat</a:t>
            </a:r>
            <a:r>
              <a:rPr lang="en-US" sz="2800" b="1" dirty="0" smtClean="0">
                <a:latin typeface="Cambria" pitchFamily="18" charset="0"/>
              </a:rPr>
              <a:t> </a:t>
            </a:r>
            <a:r>
              <a:rPr lang="en-US" sz="2800" b="1" dirty="0" err="1" smtClean="0">
                <a:latin typeface="Cambria" pitchFamily="18" charset="0"/>
              </a:rPr>
              <a:t>elemen</a:t>
            </a:r>
            <a:r>
              <a:rPr lang="en-US" sz="2800" b="1" dirty="0" smtClean="0">
                <a:latin typeface="Cambria" pitchFamily="18" charset="0"/>
              </a:rPr>
              <a:t> </a:t>
            </a:r>
            <a:r>
              <a:rPr lang="en-US" sz="2800" b="1" dirty="0" err="1" smtClean="0">
                <a:latin typeface="Cambria" pitchFamily="18" charset="0"/>
              </a:rPr>
              <a:t>pertama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dari</a:t>
            </a:r>
            <a:r>
              <a:rPr lang="en-US" sz="2800" dirty="0" smtClean="0">
                <a:latin typeface="Cambria" pitchFamily="18" charset="0"/>
              </a:rPr>
              <a:t> array, </a:t>
            </a:r>
            <a:r>
              <a:rPr lang="en-US" sz="2800" dirty="0" err="1" smtClean="0">
                <a:latin typeface="Cambria" pitchFamily="18" charset="0"/>
              </a:rPr>
              <a:t>bukan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seluruh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nilai-nilai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arraynya</a:t>
            </a:r>
            <a:r>
              <a:rPr lang="en-US" sz="2800" dirty="0" smtClean="0">
                <a:latin typeface="Cambria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 txBox="1">
            <a:spLocks noGrp="1" noChangeAspect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50850" indent="-4508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err="1" smtClean="0">
                <a:latin typeface="Cambria" pitchFamily="18" charset="0"/>
              </a:rPr>
              <a:t>Pada</a:t>
            </a:r>
            <a:r>
              <a:rPr lang="en-US" sz="2800" dirty="0" smtClean="0">
                <a:latin typeface="Cambria" pitchFamily="18" charset="0"/>
              </a:rPr>
              <a:t> parameter formal, </a:t>
            </a:r>
            <a:r>
              <a:rPr lang="en-US" sz="2800" dirty="0" err="1" smtClean="0">
                <a:latin typeface="Cambria" pitchFamily="18" charset="0"/>
              </a:rPr>
              <a:t>alamat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elemen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pertama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dari</a:t>
            </a:r>
            <a:r>
              <a:rPr lang="en-US" sz="2800" dirty="0" smtClean="0">
                <a:latin typeface="Cambria" pitchFamily="18" charset="0"/>
              </a:rPr>
              <a:t> array </a:t>
            </a:r>
            <a:r>
              <a:rPr lang="en-US" sz="2800" dirty="0" err="1" smtClean="0">
                <a:latin typeface="Cambria" pitchFamily="18" charset="0"/>
              </a:rPr>
              <a:t>dapat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ditulis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berupa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nama</a:t>
            </a:r>
            <a:r>
              <a:rPr lang="en-US" sz="2800" dirty="0" smtClean="0">
                <a:latin typeface="Cambria" pitchFamily="18" charset="0"/>
              </a:rPr>
              <a:t> array </a:t>
            </a:r>
            <a:r>
              <a:rPr lang="en-US" sz="2800" dirty="0" err="1" smtClean="0">
                <a:latin typeface="Cambria" pitchFamily="18" charset="0"/>
              </a:rPr>
              <a:t>saja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tanpa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ditulis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indeksnya</a:t>
            </a:r>
            <a:r>
              <a:rPr lang="en-US" sz="2800" dirty="0" smtClean="0">
                <a:latin typeface="Cambria" pitchFamily="18" charset="0"/>
              </a:rPr>
              <a:t> (</a:t>
            </a:r>
            <a:r>
              <a:rPr lang="en-US" sz="2800" dirty="0" err="1" smtClean="0">
                <a:latin typeface="Cambria" pitchFamily="18" charset="0"/>
              </a:rPr>
              <a:t>kosong</a:t>
            </a:r>
            <a:r>
              <a:rPr lang="en-US" sz="2800" dirty="0" smtClean="0">
                <a:latin typeface="Cambria" pitchFamily="18" charset="0"/>
              </a:rPr>
              <a:t>)</a:t>
            </a:r>
          </a:p>
          <a:p>
            <a:pPr marL="450850" indent="-4508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err="1" smtClean="0">
                <a:latin typeface="Cambria" pitchFamily="18" charset="0"/>
              </a:rPr>
              <a:t>Pada</a:t>
            </a:r>
            <a:r>
              <a:rPr lang="en-US" sz="2800" dirty="0" smtClean="0">
                <a:latin typeface="Cambria" pitchFamily="18" charset="0"/>
              </a:rPr>
              <a:t> parameter </a:t>
            </a:r>
            <a:r>
              <a:rPr lang="en-US" sz="2800" dirty="0" err="1" smtClean="0">
                <a:latin typeface="Cambria" pitchFamily="18" charset="0"/>
              </a:rPr>
              <a:t>aktual</a:t>
            </a:r>
            <a:r>
              <a:rPr lang="en-US" sz="2800" dirty="0" smtClean="0">
                <a:latin typeface="Cambria" pitchFamily="18" charset="0"/>
              </a:rPr>
              <a:t>, </a:t>
            </a:r>
            <a:r>
              <a:rPr lang="en-US" sz="2800" dirty="0" err="1" smtClean="0">
                <a:latin typeface="Cambria" pitchFamily="18" charset="0"/>
              </a:rPr>
              <a:t>penulisan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dilakukan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dengan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menuliskan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nama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arraynya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saja</a:t>
            </a:r>
            <a:endParaRPr lang="en-US" sz="2800" dirty="0" smtClean="0">
              <a:latin typeface="Cambria" pitchFamily="18" charset="0"/>
            </a:endParaRP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2400" dirty="0" smtClean="0">
                <a:latin typeface="AardvarkBold" pitchFamily="34" charset="0"/>
              </a:rPr>
              <a:t>Pointer </a:t>
            </a:r>
            <a:r>
              <a:rPr lang="en-US" sz="2400" dirty="0" err="1" smtClean="0">
                <a:latin typeface="AardvarkBold" pitchFamily="34" charset="0"/>
              </a:rPr>
              <a:t>pada</a:t>
            </a:r>
            <a:r>
              <a:rPr lang="en-US" sz="2400" dirty="0" smtClean="0">
                <a:latin typeface="AardvarkBold" pitchFamily="34" charset="0"/>
              </a:rPr>
              <a:t> Array</a:t>
            </a:r>
            <a:endParaRPr lang="en-US" sz="2400" dirty="0">
              <a:latin typeface="AardvarkBold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Pengertian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sz="3200" i="1" dirty="0" err="1" smtClean="0">
                <a:solidFill>
                  <a:schemeClr val="tx1"/>
                </a:solidFill>
              </a:rPr>
              <a:t>lanjutan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87774"/>
            <a:ext cx="705678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91492" y="2787774"/>
            <a:ext cx="39604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7536" y="2787774"/>
            <a:ext cx="39604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83580" y="2787774"/>
            <a:ext cx="39604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88024" y="2787774"/>
            <a:ext cx="39604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84068" y="2787774"/>
            <a:ext cx="39604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80112" y="2787774"/>
            <a:ext cx="39604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76156" y="2787774"/>
            <a:ext cx="39604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83580" y="2211710"/>
            <a:ext cx="396044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80112" y="2211710"/>
            <a:ext cx="39604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17610" y="2787774"/>
            <a:ext cx="3960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23928" y="2787774"/>
            <a:ext cx="3960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04248" y="2787774"/>
            <a:ext cx="3960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7" idx="2"/>
            <a:endCxn id="10" idx="2"/>
          </p:cNvCxnSpPr>
          <p:nvPr/>
        </p:nvCxnSpPr>
        <p:spPr>
          <a:xfrm rot="16200000" flipH="1">
            <a:off x="4479868" y="2065572"/>
            <a:ext cx="12700" cy="2596532"/>
          </a:xfrm>
          <a:prstGeom prst="bentConnector3">
            <a:avLst>
              <a:gd name="adj1" fmla="val 58285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51414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endParaRPr lang="en-US" dirty="0"/>
          </a:p>
        </p:txBody>
      </p:sp>
      <p:sp>
        <p:nvSpPr>
          <p:cNvPr id="4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395536" y="1059582"/>
            <a:ext cx="7620000" cy="360045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Kita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memiliki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variabel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X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berisi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nilai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karakter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‘a’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Oleh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kompiler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nilai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‘a’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ini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disimpan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suatu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alamat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tertentu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memori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Alamat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variabel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X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dapat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diakses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dengan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endParaRPr lang="en-US" sz="2800" dirty="0" smtClean="0">
              <a:latin typeface="Cambria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menggunakan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statemen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.</a:t>
            </a:r>
          </a:p>
        </p:txBody>
      </p:sp>
      <p:pic>
        <p:nvPicPr>
          <p:cNvPr id="5" name="Picture 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3006" y="2931790"/>
            <a:ext cx="3880994" cy="194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468313" y="268288"/>
            <a:ext cx="7620000" cy="360045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Jika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kita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ingin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menyimpan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alamat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dari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variabel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X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ini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kita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dapat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menggunakan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suatu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variabel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alamat_x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adalah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suatu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variabel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berisi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alamat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dimana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nilai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X,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yaitu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‘a’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disimpan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.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Variabel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alamat_x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disebut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variabel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pointer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atau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sering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disebut</a:t>
            </a:r>
            <a:r>
              <a:rPr lang="en-US" sz="2800" noProof="0" dirty="0" smtClean="0">
                <a:latin typeface="Cambria" pitchFamily="18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pointer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saja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</p:txBody>
      </p:sp>
      <p:pic>
        <p:nvPicPr>
          <p:cNvPr id="5" name="Picture 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3273422"/>
            <a:ext cx="3738193" cy="1870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250825" y="339725"/>
            <a:ext cx="7620000" cy="36004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450850" indent="-4508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dirty="0" err="1" smtClean="0">
                <a:latin typeface="Cambria" pitchFamily="18" charset="0"/>
              </a:rPr>
              <a:t>Untuk</a:t>
            </a:r>
            <a:r>
              <a:rPr lang="en-US" sz="2600" dirty="0" smtClean="0">
                <a:latin typeface="Cambria" pitchFamily="18" charset="0"/>
              </a:rPr>
              <a:t> </a:t>
            </a:r>
            <a:r>
              <a:rPr lang="en-US" sz="2600" dirty="0" err="1" smtClean="0">
                <a:latin typeface="Cambria" pitchFamily="18" charset="0"/>
              </a:rPr>
              <a:t>membuat</a:t>
            </a:r>
            <a:r>
              <a:rPr lang="en-US" sz="2600" dirty="0" smtClean="0">
                <a:latin typeface="Cambria" pitchFamily="18" charset="0"/>
              </a:rPr>
              <a:t>  </a:t>
            </a:r>
            <a:r>
              <a:rPr lang="en-US" sz="2600" dirty="0" err="1" smtClean="0">
                <a:latin typeface="Cambria" pitchFamily="18" charset="0"/>
              </a:rPr>
              <a:t>varibel</a:t>
            </a:r>
            <a:r>
              <a:rPr lang="en-US" sz="2600" dirty="0" smtClean="0">
                <a:latin typeface="Cambria" pitchFamily="18" charset="0"/>
              </a:rPr>
              <a:t> </a:t>
            </a:r>
            <a:r>
              <a:rPr lang="en-US" sz="2600" dirty="0" err="1" smtClean="0">
                <a:latin typeface="Cambria" pitchFamily="18" charset="0"/>
              </a:rPr>
              <a:t>dinamis</a:t>
            </a:r>
            <a:r>
              <a:rPr lang="en-US" sz="2600" dirty="0" smtClean="0">
                <a:latin typeface="Cambria" pitchFamily="18" charset="0"/>
              </a:rPr>
              <a:t>, </a:t>
            </a:r>
            <a:r>
              <a:rPr lang="en-US" sz="2600" dirty="0" err="1" smtClean="0">
                <a:latin typeface="Cambria" pitchFamily="18" charset="0"/>
              </a:rPr>
              <a:t>prosedur</a:t>
            </a:r>
            <a:r>
              <a:rPr lang="en-US" sz="2600" dirty="0" smtClean="0">
                <a:latin typeface="Cambria" pitchFamily="18" charset="0"/>
              </a:rPr>
              <a:t> </a:t>
            </a:r>
            <a:r>
              <a:rPr lang="en-US" sz="2600" dirty="0" smtClean="0">
                <a:latin typeface="Cambria" pitchFamily="18" charset="0"/>
              </a:rPr>
              <a:t>yang </a:t>
            </a:r>
            <a:r>
              <a:rPr lang="en-US" sz="2600" dirty="0" err="1" smtClean="0">
                <a:latin typeface="Cambria" pitchFamily="18" charset="0"/>
              </a:rPr>
              <a:t>dipakai</a:t>
            </a:r>
            <a:r>
              <a:rPr lang="en-US" sz="2600" dirty="0" smtClean="0">
                <a:latin typeface="Cambria" pitchFamily="18" charset="0"/>
              </a:rPr>
              <a:t> </a:t>
            </a:r>
            <a:r>
              <a:rPr lang="en-US" sz="2600" dirty="0" err="1" smtClean="0">
                <a:latin typeface="Cambria" pitchFamily="18" charset="0"/>
              </a:rPr>
              <a:t>yaitu</a:t>
            </a:r>
            <a:r>
              <a:rPr lang="en-US" sz="2600" dirty="0" smtClean="0">
                <a:latin typeface="Cambria" pitchFamily="18" charset="0"/>
              </a:rPr>
              <a:t> </a:t>
            </a:r>
            <a:r>
              <a:rPr lang="en-US" sz="2600" b="1" dirty="0" smtClean="0">
                <a:solidFill>
                  <a:srgbClr val="FF0000"/>
                </a:solidFill>
                <a:latin typeface="Cambria" pitchFamily="18" charset="0"/>
              </a:rPr>
              <a:t>New</a:t>
            </a:r>
            <a:r>
              <a:rPr lang="en-US" sz="2600" dirty="0" smtClean="0">
                <a:latin typeface="Cambria" pitchFamily="18" charset="0"/>
              </a:rPr>
              <a:t>.</a:t>
            </a:r>
          </a:p>
          <a:p>
            <a:pPr marL="450850" indent="-4508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dirty="0" err="1" smtClean="0">
                <a:latin typeface="Cambria" pitchFamily="18" charset="0"/>
              </a:rPr>
              <a:t>Prosedur</a:t>
            </a:r>
            <a:r>
              <a:rPr lang="en-US" sz="2600" dirty="0" smtClean="0">
                <a:latin typeface="Cambria" pitchFamily="18" charset="0"/>
              </a:rPr>
              <a:t> </a:t>
            </a:r>
            <a:r>
              <a:rPr lang="en-US" sz="2600" dirty="0" err="1" smtClean="0">
                <a:latin typeface="Cambria" pitchFamily="18" charset="0"/>
              </a:rPr>
              <a:t>ini</a:t>
            </a:r>
            <a:r>
              <a:rPr lang="en-US" sz="2600" dirty="0" smtClean="0">
                <a:latin typeface="Cambria" pitchFamily="18" charset="0"/>
              </a:rPr>
              <a:t>  </a:t>
            </a:r>
            <a:r>
              <a:rPr lang="en-US" sz="2600" dirty="0" err="1" smtClean="0">
                <a:latin typeface="Cambria" pitchFamily="18" charset="0"/>
              </a:rPr>
              <a:t>memiliki</a:t>
            </a:r>
            <a:r>
              <a:rPr lang="en-US" sz="2600" dirty="0" smtClean="0">
                <a:latin typeface="Cambria" pitchFamily="18" charset="0"/>
              </a:rPr>
              <a:t> parameter yang </a:t>
            </a:r>
            <a:r>
              <a:rPr lang="en-US" sz="2600" dirty="0" err="1" smtClean="0">
                <a:latin typeface="Cambria" pitchFamily="18" charset="0"/>
              </a:rPr>
              <a:t>berupa</a:t>
            </a:r>
            <a:r>
              <a:rPr lang="en-US" sz="2600" dirty="0" smtClean="0">
                <a:latin typeface="Cambria" pitchFamily="18" charset="0"/>
              </a:rPr>
              <a:t> </a:t>
            </a:r>
            <a:r>
              <a:rPr lang="en-US" sz="2600" dirty="0" err="1" smtClean="0">
                <a:latin typeface="Cambria" pitchFamily="18" charset="0"/>
              </a:rPr>
              <a:t>variabel</a:t>
            </a:r>
            <a:r>
              <a:rPr lang="en-US" sz="2600" dirty="0" smtClean="0">
                <a:latin typeface="Cambria" pitchFamily="18" charset="0"/>
              </a:rPr>
              <a:t> </a:t>
            </a:r>
            <a:r>
              <a:rPr lang="en-US" sz="2600" dirty="0" smtClean="0">
                <a:latin typeface="Cambria" pitchFamily="18" charset="0"/>
              </a:rPr>
              <a:t>pointer.</a:t>
            </a:r>
          </a:p>
          <a:p>
            <a:pPr marL="450850" indent="-4508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dirty="0" err="1" smtClean="0">
                <a:latin typeface="Cambria" pitchFamily="18" charset="0"/>
              </a:rPr>
              <a:t>Contoh</a:t>
            </a:r>
            <a:r>
              <a:rPr lang="en-US" sz="2600" dirty="0" smtClean="0">
                <a:latin typeface="Cambria" pitchFamily="18" charset="0"/>
              </a:rPr>
              <a:t>  </a:t>
            </a:r>
            <a:r>
              <a:rPr lang="en-US" sz="2600" dirty="0" err="1" smtClean="0">
                <a:latin typeface="Cambria" pitchFamily="18" charset="0"/>
              </a:rPr>
              <a:t>penggunaan</a:t>
            </a:r>
            <a:r>
              <a:rPr lang="en-US" sz="2600" dirty="0" smtClean="0">
                <a:latin typeface="Cambria" pitchFamily="18" charset="0"/>
              </a:rPr>
              <a:t> </a:t>
            </a:r>
            <a:r>
              <a:rPr lang="en-US" sz="2600" dirty="0" err="1" smtClean="0">
                <a:latin typeface="Cambria" pitchFamily="18" charset="0"/>
              </a:rPr>
              <a:t>prosedur</a:t>
            </a:r>
            <a:r>
              <a:rPr lang="en-US" sz="2600" dirty="0" smtClean="0">
                <a:latin typeface="Cambria" pitchFamily="18" charset="0"/>
              </a:rPr>
              <a:t> </a:t>
            </a:r>
          </a:p>
          <a:p>
            <a:pPr marL="450850" indent="-450850">
              <a:lnSpc>
                <a:spcPct val="150000"/>
              </a:lnSpc>
            </a:pPr>
            <a:r>
              <a:rPr lang="en-US" sz="2600" b="1" dirty="0" smtClean="0">
                <a:solidFill>
                  <a:srgbClr val="FF0000"/>
                </a:solidFill>
                <a:latin typeface="Cambria" pitchFamily="18" charset="0"/>
              </a:rPr>
              <a:t>New</a:t>
            </a:r>
            <a:r>
              <a:rPr lang="en-US" sz="2600" b="1" dirty="0" smtClean="0">
                <a:solidFill>
                  <a:srgbClr val="FF0000"/>
                </a:solidFill>
                <a:latin typeface="Cambria" pitchFamily="18" charset="0"/>
              </a:rPr>
              <a:t>  X :  NEW(&lt;</a:t>
            </a:r>
            <a:r>
              <a:rPr lang="en-US" sz="2600" b="1" dirty="0" err="1" smtClean="0">
                <a:solidFill>
                  <a:srgbClr val="FF0000"/>
                </a:solidFill>
                <a:latin typeface="Cambria" pitchFamily="18" charset="0"/>
              </a:rPr>
              <a:t>variabel_pointer</a:t>
            </a:r>
            <a:r>
              <a:rPr lang="en-US" sz="2600" b="1" dirty="0" smtClean="0">
                <a:solidFill>
                  <a:srgbClr val="FF0000"/>
                </a:solidFill>
                <a:latin typeface="Cambria" pitchFamily="18" charset="0"/>
              </a:rPr>
              <a:t>&gt;);</a:t>
            </a:r>
            <a:r>
              <a:rPr lang="en-US" sz="2600" dirty="0" smtClean="0">
                <a:solidFill>
                  <a:srgbClr val="FF0000"/>
                </a:solidFill>
                <a:latin typeface="Cambria" pitchFamily="18" charset="0"/>
              </a:rPr>
              <a:t> </a:t>
            </a:r>
          </a:p>
          <a:p>
            <a:pPr marL="450850" indent="-4508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dirty="0" err="1" smtClean="0">
                <a:latin typeface="Cambria" pitchFamily="18" charset="0"/>
              </a:rPr>
              <a:t>Selain</a:t>
            </a:r>
            <a:r>
              <a:rPr lang="en-US" sz="2600" dirty="0" smtClean="0">
                <a:latin typeface="Cambria" pitchFamily="18" charset="0"/>
              </a:rPr>
              <a:t>   </a:t>
            </a:r>
            <a:r>
              <a:rPr lang="en-US" sz="2600" b="1" dirty="0" smtClean="0">
                <a:solidFill>
                  <a:srgbClr val="FF0000"/>
                </a:solidFill>
                <a:latin typeface="Cambria" pitchFamily="18" charset="0"/>
              </a:rPr>
              <a:t>New</a:t>
            </a:r>
            <a:r>
              <a:rPr lang="en-US" sz="2600" dirty="0" smtClean="0">
                <a:latin typeface="Cambria" pitchFamily="18" charset="0"/>
              </a:rPr>
              <a:t> </a:t>
            </a:r>
            <a:r>
              <a:rPr lang="en-US" sz="2600" dirty="0" err="1" smtClean="0">
                <a:latin typeface="Cambria" pitchFamily="18" charset="0"/>
              </a:rPr>
              <a:t>untuk</a:t>
            </a:r>
            <a:r>
              <a:rPr lang="en-US" sz="2600" dirty="0" smtClean="0">
                <a:latin typeface="Cambria" pitchFamily="18" charset="0"/>
              </a:rPr>
              <a:t> </a:t>
            </a:r>
            <a:r>
              <a:rPr lang="en-US" sz="2600" dirty="0" err="1" smtClean="0">
                <a:latin typeface="Cambria" pitchFamily="18" charset="0"/>
              </a:rPr>
              <a:t>membuat</a:t>
            </a:r>
            <a:r>
              <a:rPr lang="en-US" sz="2600" dirty="0" smtClean="0">
                <a:latin typeface="Cambria" pitchFamily="18" charset="0"/>
              </a:rPr>
              <a:t> </a:t>
            </a:r>
            <a:r>
              <a:rPr lang="en-US" sz="2600" dirty="0" err="1" smtClean="0">
                <a:latin typeface="Cambria" pitchFamily="18" charset="0"/>
              </a:rPr>
              <a:t>variabel</a:t>
            </a:r>
            <a:r>
              <a:rPr lang="en-US" sz="2600" dirty="0" smtClean="0">
                <a:latin typeface="Cambria" pitchFamily="18" charset="0"/>
              </a:rPr>
              <a:t> </a:t>
            </a:r>
            <a:r>
              <a:rPr lang="en-US" sz="2600" dirty="0" err="1" smtClean="0">
                <a:latin typeface="Cambria" pitchFamily="18" charset="0"/>
              </a:rPr>
              <a:t>dinamis</a:t>
            </a:r>
            <a:r>
              <a:rPr lang="en-US" sz="2600" dirty="0" smtClean="0">
                <a:latin typeface="Cambria" pitchFamily="18" charset="0"/>
              </a:rPr>
              <a:t> </a:t>
            </a:r>
            <a:r>
              <a:rPr lang="en-US" sz="2600" dirty="0" err="1" smtClean="0">
                <a:latin typeface="Cambria" pitchFamily="18" charset="0"/>
              </a:rPr>
              <a:t>ini</a:t>
            </a:r>
            <a:r>
              <a:rPr lang="en-US" sz="2600" dirty="0" smtClean="0">
                <a:latin typeface="Cambria" pitchFamily="18" charset="0"/>
              </a:rPr>
              <a:t> </a:t>
            </a:r>
            <a:r>
              <a:rPr lang="en-US" sz="2600" dirty="0" err="1" smtClean="0">
                <a:latin typeface="Cambria" pitchFamily="18" charset="0"/>
              </a:rPr>
              <a:t>diperlukan</a:t>
            </a:r>
            <a:r>
              <a:rPr lang="en-US" sz="2600" dirty="0" smtClean="0">
                <a:latin typeface="Cambria" pitchFamily="18" charset="0"/>
              </a:rPr>
              <a:t>  </a:t>
            </a:r>
            <a:r>
              <a:rPr lang="en-US" sz="2600" dirty="0" err="1" smtClean="0">
                <a:latin typeface="Cambria" pitchFamily="18" charset="0"/>
              </a:rPr>
              <a:t>satu</a:t>
            </a:r>
            <a:r>
              <a:rPr lang="en-US" sz="2600" dirty="0" smtClean="0">
                <a:latin typeface="Cambria" pitchFamily="18" charset="0"/>
              </a:rPr>
              <a:t> </a:t>
            </a:r>
            <a:r>
              <a:rPr lang="en-US" sz="2600" dirty="0" err="1" smtClean="0">
                <a:latin typeface="Cambria" pitchFamily="18" charset="0"/>
              </a:rPr>
              <a:t>kata</a:t>
            </a:r>
            <a:r>
              <a:rPr lang="en-US" sz="2600" dirty="0" smtClean="0">
                <a:latin typeface="Cambria" pitchFamily="18" charset="0"/>
              </a:rPr>
              <a:t> </a:t>
            </a:r>
            <a:r>
              <a:rPr lang="en-US" sz="2600" dirty="0" err="1" smtClean="0">
                <a:latin typeface="Cambria" pitchFamily="18" charset="0"/>
              </a:rPr>
              <a:t>tercadang</a:t>
            </a:r>
            <a:r>
              <a:rPr lang="en-US" sz="2600" dirty="0" smtClean="0">
                <a:latin typeface="Cambria" pitchFamily="18" charset="0"/>
              </a:rPr>
              <a:t>  </a:t>
            </a:r>
            <a:r>
              <a:rPr lang="en-US" sz="2600" dirty="0" err="1" smtClean="0">
                <a:latin typeface="Cambria" pitchFamily="18" charset="0"/>
              </a:rPr>
              <a:t>yaitu</a:t>
            </a:r>
            <a:r>
              <a:rPr lang="en-US" sz="2600" dirty="0" smtClean="0">
                <a:latin typeface="Cambria" pitchFamily="18" charset="0"/>
              </a:rPr>
              <a:t> NIL.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Deklarasi</a:t>
            </a:r>
            <a:r>
              <a:rPr lang="en-US" dirty="0" smtClean="0">
                <a:solidFill>
                  <a:schemeClr val="tx1"/>
                </a:solidFill>
              </a:rPr>
              <a:t>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7283152" cy="360045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pascal</a:t>
            </a:r>
            <a:r>
              <a:rPr lang="en-US" dirty="0" smtClean="0"/>
              <a:t>, pointer </a:t>
            </a:r>
            <a:r>
              <a:rPr lang="en-US" dirty="0" err="1" smtClean="0"/>
              <a:t>dideklarasikan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caret (^) di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Deklarasi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 smtClean="0"/>
              <a:t>NamaPointer</a:t>
            </a:r>
            <a:r>
              <a:rPr lang="en-US" dirty="0" smtClean="0"/>
              <a:t> : ^</a:t>
            </a:r>
            <a:r>
              <a:rPr lang="en-US" dirty="0" err="1" smtClean="0"/>
              <a:t>TipeData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pascal</a:t>
            </a:r>
            <a:r>
              <a:rPr lang="en-US" dirty="0" smtClean="0"/>
              <a:t> 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Var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 smtClean="0"/>
              <a:t>ptr</a:t>
            </a:r>
            <a:r>
              <a:rPr lang="en-US" dirty="0" smtClean="0"/>
              <a:t> : ^integer;</a:t>
            </a:r>
          </a:p>
        </p:txBody>
      </p:sp>
    </p:spTree>
    <p:extLst>
      <p:ext uri="{BB962C8B-B14F-4D97-AF65-F5344CB8AC3E}">
        <p14:creationId xmlns:p14="http://schemas.microsoft.com/office/powerpoint/2010/main" xmlns="" val="1255067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7620000" cy="3741018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 smtClean="0"/>
              <a:t>Pointer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mengisikan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pointer?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pascal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@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i="1" dirty="0" err="1" smtClean="0"/>
              <a:t>addr</a:t>
            </a:r>
            <a:r>
              <a:rPr lang="en-US" i="1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11430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Ptr</a:t>
            </a:r>
            <a:r>
              <a:rPr lang="en-US" dirty="0" smtClean="0"/>
              <a:t> := @x </a:t>
            </a:r>
            <a:r>
              <a:rPr lang="en-US" sz="2000" i="1" dirty="0" smtClean="0"/>
              <a:t>{</a:t>
            </a:r>
            <a:r>
              <a:rPr lang="en-US" sz="2000" i="1" dirty="0" err="1" smtClean="0"/>
              <a:t>menggunakan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tanda</a:t>
            </a:r>
            <a:r>
              <a:rPr lang="en-US" sz="2000" i="1" dirty="0" smtClean="0"/>
              <a:t> @}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2. </a:t>
            </a:r>
            <a:r>
              <a:rPr lang="en-US" sz="2000" dirty="0" err="1" smtClean="0"/>
              <a:t>Ptr</a:t>
            </a:r>
            <a:r>
              <a:rPr lang="en-US" sz="2000" dirty="0" smtClean="0"/>
              <a:t> := </a:t>
            </a:r>
            <a:r>
              <a:rPr lang="en-US" sz="2000" dirty="0" err="1" smtClean="0"/>
              <a:t>addr</a:t>
            </a:r>
            <a:r>
              <a:rPr lang="en-US" sz="2000" dirty="0" smtClean="0"/>
              <a:t>(x) </a:t>
            </a:r>
            <a:r>
              <a:rPr lang="en-US" sz="2000" i="1" dirty="0" smtClean="0"/>
              <a:t>{</a:t>
            </a:r>
            <a:r>
              <a:rPr lang="en-US" sz="2000" i="1" dirty="0" err="1" smtClean="0"/>
              <a:t>menggunakan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fungsi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addr</a:t>
            </a:r>
            <a:r>
              <a:rPr lang="en-US" sz="2000" i="1" dirty="0" smtClean="0"/>
              <a:t>}</a:t>
            </a:r>
            <a:endParaRPr lang="en-US" sz="2000" dirty="0" smtClean="0"/>
          </a:p>
          <a:p>
            <a:pPr marL="114300" indent="0">
              <a:buNone/>
            </a:pPr>
            <a:endParaRPr lang="en-US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Deklarasi</a:t>
            </a:r>
            <a:r>
              <a:rPr lang="en-US" dirty="0" smtClean="0">
                <a:solidFill>
                  <a:schemeClr val="tx1"/>
                </a:solidFill>
              </a:rPr>
              <a:t> Pointer </a:t>
            </a:r>
            <a:r>
              <a:rPr lang="en-US" sz="3200" i="1" dirty="0" err="1" smtClean="0">
                <a:solidFill>
                  <a:schemeClr val="tx1"/>
                </a:solidFill>
              </a:rPr>
              <a:t>lanjutan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131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620000" cy="421556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Deklarasi</a:t>
            </a:r>
            <a:r>
              <a:rPr lang="en-US" dirty="0">
                <a:solidFill>
                  <a:schemeClr val="tx1"/>
                </a:solidFill>
              </a:rPr>
              <a:t> Pointer </a:t>
            </a:r>
            <a:r>
              <a:rPr lang="en-US" sz="2800" i="1" dirty="0" err="1" smtClean="0">
                <a:solidFill>
                  <a:schemeClr val="tx1"/>
                </a:solidFill>
              </a:rPr>
              <a:t>lanjutan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84" y="987574"/>
            <a:ext cx="7620000" cy="385242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smtClean="0"/>
              <a:t>Default pointer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menunjuk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alamat</a:t>
            </a:r>
            <a:r>
              <a:rPr lang="en-US" sz="2000" dirty="0" smtClean="0"/>
              <a:t> yang </a:t>
            </a:r>
            <a:r>
              <a:rPr lang="en-US" sz="2000" dirty="0" err="1" smtClean="0"/>
              <a:t>tipe</a:t>
            </a:r>
            <a:r>
              <a:rPr lang="en-US" sz="2000" dirty="0" smtClean="0"/>
              <a:t> </a:t>
            </a:r>
            <a:r>
              <a:rPr lang="en-US" sz="2000" dirty="0" err="1" smtClean="0"/>
              <a:t>datanya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dideklarasikan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pointer.</a:t>
            </a:r>
          </a:p>
          <a:p>
            <a:pPr marL="114300" indent="0">
              <a:buNone/>
            </a:pPr>
            <a:r>
              <a:rPr lang="en-US" sz="2000" dirty="0" err="1" smtClean="0"/>
              <a:t>Contoh</a:t>
            </a:r>
            <a:r>
              <a:rPr lang="en-US" sz="2000" dirty="0" smtClean="0"/>
              <a:t> : </a:t>
            </a:r>
            <a:r>
              <a:rPr lang="en-US" sz="2000" dirty="0" err="1" smtClean="0"/>
              <a:t>ptr</a:t>
            </a:r>
            <a:r>
              <a:rPr lang="en-US" sz="2000" dirty="0" smtClean="0"/>
              <a:t> : ^integer</a:t>
            </a:r>
          </a:p>
          <a:p>
            <a:pPr marL="114300" indent="0">
              <a:buNone/>
            </a:pPr>
            <a:r>
              <a:rPr lang="en-US" sz="2000" dirty="0" err="1"/>
              <a:t>p</a:t>
            </a:r>
            <a:r>
              <a:rPr lang="en-US" sz="2000" dirty="0" err="1" smtClean="0"/>
              <a:t>tr</a:t>
            </a:r>
            <a:r>
              <a:rPr lang="en-US" sz="2000" dirty="0" smtClean="0"/>
              <a:t> </a:t>
            </a:r>
            <a:r>
              <a:rPr lang="en-US" sz="2000" dirty="0" err="1" smtClean="0"/>
              <a:t>diatas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menunjuk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alamat</a:t>
            </a:r>
            <a:r>
              <a:rPr lang="en-US" sz="2000" dirty="0" smtClean="0"/>
              <a:t> </a:t>
            </a:r>
            <a:r>
              <a:rPr lang="en-US" sz="2000" dirty="0" err="1" smtClean="0"/>
              <a:t>memori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menyimpan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integer </a:t>
            </a:r>
            <a:r>
              <a:rPr lang="en-US" sz="2000" dirty="0" err="1" smtClean="0"/>
              <a:t>saja</a:t>
            </a:r>
            <a:r>
              <a:rPr lang="en-US" sz="2000" dirty="0" smtClean="0"/>
              <a:t>. </a:t>
            </a:r>
            <a:r>
              <a:rPr lang="en-US" sz="2000" dirty="0" err="1" smtClean="0"/>
              <a:t>Artinya</a:t>
            </a:r>
            <a:r>
              <a:rPr lang="en-US" sz="2000" dirty="0" smtClean="0"/>
              <a:t>,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A yang </a:t>
            </a:r>
            <a:r>
              <a:rPr lang="en-US" sz="2000" dirty="0" err="1" smtClean="0"/>
              <a:t>bertipe</a:t>
            </a:r>
            <a:r>
              <a:rPr lang="en-US" sz="2000" dirty="0" smtClean="0"/>
              <a:t> char,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memerintahkan</a:t>
            </a:r>
            <a:r>
              <a:rPr lang="en-US" sz="2000" dirty="0" smtClean="0"/>
              <a:t> pointe </a:t>
            </a:r>
            <a:r>
              <a:rPr lang="en-US" sz="2000" dirty="0" err="1" smtClean="0"/>
              <a:t>ptr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menunjuk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alamat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A.</a:t>
            </a:r>
          </a:p>
          <a:p>
            <a:pPr marL="114300" indent="0">
              <a:buNone/>
            </a:pPr>
            <a:r>
              <a:rPr lang="en-US" sz="2000" dirty="0" err="1" smtClean="0"/>
              <a:t>Contoh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salah</a:t>
            </a:r>
            <a:r>
              <a:rPr lang="en-US" sz="2000" dirty="0" smtClean="0"/>
              <a:t> :</a:t>
            </a:r>
          </a:p>
          <a:p>
            <a:pPr marL="114300" indent="0">
              <a:buNone/>
            </a:pPr>
            <a:r>
              <a:rPr lang="en-US" sz="2000" dirty="0" err="1"/>
              <a:t>v</a:t>
            </a:r>
            <a:r>
              <a:rPr lang="en-US" sz="2000" dirty="0" err="1" smtClean="0"/>
              <a:t>ar</a:t>
            </a:r>
            <a:r>
              <a:rPr lang="en-US" sz="2000" dirty="0" smtClean="0"/>
              <a:t>    </a:t>
            </a:r>
            <a:r>
              <a:rPr lang="en-US" sz="2000" dirty="0" err="1" smtClean="0"/>
              <a:t>ptr</a:t>
            </a:r>
            <a:r>
              <a:rPr lang="en-US" sz="2000" dirty="0" smtClean="0"/>
              <a:t> : ^integer; A : char;</a:t>
            </a:r>
          </a:p>
          <a:p>
            <a:pPr marL="114300" indent="0">
              <a:buNone/>
            </a:pPr>
            <a:r>
              <a:rPr lang="en-US" sz="2000" dirty="0" smtClean="0"/>
              <a:t>begin    </a:t>
            </a:r>
            <a:r>
              <a:rPr lang="en-US" sz="2000" dirty="0" err="1" smtClean="0"/>
              <a:t>ptr</a:t>
            </a:r>
            <a:r>
              <a:rPr lang="en-US" sz="2000" dirty="0" smtClean="0"/>
              <a:t> : = @A; </a:t>
            </a:r>
            <a:r>
              <a:rPr lang="en-US" sz="2000" i="1" dirty="0" smtClean="0"/>
              <a:t>{SALAH, </a:t>
            </a:r>
            <a:r>
              <a:rPr lang="en-US" sz="2000" i="1" dirty="0" err="1" smtClean="0"/>
              <a:t>karena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tipe</a:t>
            </a:r>
            <a:r>
              <a:rPr lang="en-US" sz="2000" i="1" dirty="0" smtClean="0"/>
              <a:t> data </a:t>
            </a:r>
            <a:r>
              <a:rPr lang="en-US" sz="2000" i="1" dirty="0" err="1" smtClean="0"/>
              <a:t>tidak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sesuai</a:t>
            </a:r>
            <a:r>
              <a:rPr lang="en-US" sz="2000" i="1" dirty="0" smtClean="0"/>
              <a:t>}</a:t>
            </a:r>
          </a:p>
          <a:p>
            <a:pPr marL="114300" indent="0">
              <a:buNone/>
            </a:pPr>
            <a:r>
              <a:rPr lang="en-US" sz="2000" dirty="0" smtClean="0"/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xmlns="" val="286822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371</TotalTime>
  <Words>1080</Words>
  <Application>Microsoft Office PowerPoint</Application>
  <PresentationFormat>On-screen Show (16:9)</PresentationFormat>
  <Paragraphs>192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Struktur Data</vt:lpstr>
      <vt:lpstr>Pengertian</vt:lpstr>
      <vt:lpstr>Pengertian  lanjutan</vt:lpstr>
      <vt:lpstr>ilustrasi</vt:lpstr>
      <vt:lpstr>Slide 5</vt:lpstr>
      <vt:lpstr>Slide 6</vt:lpstr>
      <vt:lpstr>Deklarasi Pointer</vt:lpstr>
      <vt:lpstr>Deklarasi Pointer lanjutan</vt:lpstr>
      <vt:lpstr>Deklarasi Pointer lanjutan</vt:lpstr>
      <vt:lpstr>Deklarasi Pointer lanjutan</vt:lpstr>
      <vt:lpstr>Mendapatkan Nilai Variabel Melalui Pointer</vt:lpstr>
      <vt:lpstr>lanjutan</vt:lpstr>
      <vt:lpstr>Mendapatkan nilai field dari record melalui pointer</vt:lpstr>
      <vt:lpstr>Pointer ke pointer(Multiple indirection)</vt:lpstr>
      <vt:lpstr>Contoh pointer ke pointer</vt:lpstr>
      <vt:lpstr>Contoh program</vt:lpstr>
      <vt:lpstr>Membaca Data Variabel Dinamis</vt:lpstr>
      <vt:lpstr>Slide 18</vt:lpstr>
      <vt:lpstr>A t u r a n</vt:lpstr>
      <vt:lpstr>Slide 20</vt:lpstr>
      <vt:lpstr>Operasi pada Pointer</vt:lpstr>
      <vt:lpstr>Operasi pada Pointer</vt:lpstr>
      <vt:lpstr>Pointer pada Array</vt:lpstr>
      <vt:lpstr>Pointer pada Array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Data</dc:title>
  <dc:creator>Hadie</dc:creator>
  <cp:lastModifiedBy>Nunu Kustian</cp:lastModifiedBy>
  <cp:revision>21</cp:revision>
  <dcterms:created xsi:type="dcterms:W3CDTF">2012-10-20T10:23:37Z</dcterms:created>
  <dcterms:modified xsi:type="dcterms:W3CDTF">2016-09-27T07:25:45Z</dcterms:modified>
</cp:coreProperties>
</file>