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01711" y="5693664"/>
            <a:ext cx="1426463" cy="116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19456" y="0"/>
            <a:ext cx="8711184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7808" y="1976932"/>
            <a:ext cx="6968383" cy="1341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A3B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A3B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DDA3B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01711" y="5693664"/>
            <a:ext cx="1426463" cy="1164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94652"/>
            <a:ext cx="8072119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DDA3B"/>
                </a:solidFill>
                <a:latin typeface="DaunPenh"/>
                <a:cs typeface="DaunPen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022" y="1257693"/>
            <a:ext cx="8070850" cy="422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76" y="6487552"/>
            <a:ext cx="55562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5511" y="6487552"/>
            <a:ext cx="100901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98989"/>
                </a:solidFill>
                <a:latin typeface="DaunPenh"/>
                <a:cs typeface="DaunPenh"/>
              </a:defRPr>
            </a:lvl1pPr>
          </a:lstStyle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9221" y="6061415"/>
            <a:ext cx="219075" cy="27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DaunPenh"/>
                <a:cs typeface="DaunPenh"/>
              </a:defRPr>
            </a:lvl1pPr>
          </a:lstStyle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255" marR="5080" indent="-631190">
              <a:lnSpc>
                <a:spcPct val="100000"/>
              </a:lnSpc>
            </a:pPr>
            <a:r>
              <a:rPr dirty="0"/>
              <a:t>FINITE </a:t>
            </a:r>
            <a:r>
              <a:rPr spc="5" dirty="0"/>
              <a:t>STATE </a:t>
            </a:r>
            <a:r>
              <a:rPr spc="10" dirty="0"/>
              <a:t>AUTOMATA (FSA)</a:t>
            </a:r>
            <a:r>
              <a:rPr spc="-295" dirty="0"/>
              <a:t> </a:t>
            </a:r>
            <a:r>
              <a:rPr spc="10" dirty="0"/>
              <a:t>DAN  </a:t>
            </a:r>
            <a:r>
              <a:rPr dirty="0"/>
              <a:t>FINITE </a:t>
            </a:r>
            <a:r>
              <a:rPr spc="5" dirty="0"/>
              <a:t>STATE </a:t>
            </a:r>
            <a:r>
              <a:rPr spc="10" dirty="0"/>
              <a:t>MACHINE</a:t>
            </a:r>
            <a:r>
              <a:rPr spc="-225" dirty="0"/>
              <a:t> </a:t>
            </a:r>
            <a:r>
              <a:rPr spc="10" dirty="0"/>
              <a:t>(FSM)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07" y="157441"/>
            <a:ext cx="378396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" dirty="0">
                <a:latin typeface="DaunPenh"/>
                <a:cs typeface="DaunPenh"/>
              </a:rPr>
              <a:t>EQUIVALENSI </a:t>
            </a:r>
            <a:r>
              <a:rPr b="1" spc="-5" dirty="0">
                <a:latin typeface="DaunPenh"/>
                <a:cs typeface="DaunPenh"/>
              </a:rPr>
              <a:t>2</a:t>
            </a:r>
            <a:r>
              <a:rPr b="1" spc="-175" dirty="0">
                <a:latin typeface="DaunPenh"/>
                <a:cs typeface="DaunPenh"/>
              </a:rPr>
              <a:t> </a:t>
            </a:r>
            <a:r>
              <a:rPr b="1" spc="5" dirty="0">
                <a:latin typeface="DaunPenh"/>
                <a:cs typeface="DaunPenh"/>
              </a:rPr>
              <a:t>DFA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2423"/>
            <a:ext cx="8074025" cy="496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795" algn="just">
              <a:lnSpc>
                <a:spcPct val="101499"/>
              </a:lnSpc>
            </a:pPr>
            <a:r>
              <a:rPr sz="1400" spc="-10" dirty="0">
                <a:latin typeface="Cambria"/>
                <a:cs typeface="Cambria"/>
              </a:rPr>
              <a:t>Dua </a:t>
            </a:r>
            <a:r>
              <a:rPr sz="1400" spc="-5" dirty="0">
                <a:latin typeface="Cambria"/>
                <a:cs typeface="Cambria"/>
              </a:rPr>
              <a:t>buah </a:t>
            </a:r>
            <a:r>
              <a:rPr sz="1400" spc="-35" dirty="0">
                <a:latin typeface="Cambria"/>
                <a:cs typeface="Cambria"/>
              </a:rPr>
              <a:t>DFA </a:t>
            </a:r>
            <a:r>
              <a:rPr sz="1400" spc="-5" dirty="0">
                <a:latin typeface="Cambria"/>
                <a:cs typeface="Cambria"/>
              </a:rPr>
              <a:t>dikatakan </a:t>
            </a:r>
            <a:r>
              <a:rPr sz="1400" spc="-10" dirty="0">
                <a:latin typeface="Cambria"/>
                <a:cs typeface="Cambria"/>
              </a:rPr>
              <a:t>equivalen </a:t>
            </a:r>
            <a:r>
              <a:rPr sz="1400" spc="-5" dirty="0">
                <a:latin typeface="Cambria"/>
                <a:cs typeface="Cambria"/>
              </a:rPr>
              <a:t>jika </a:t>
            </a:r>
            <a:r>
              <a:rPr sz="1400" spc="-15" dirty="0">
                <a:latin typeface="Cambria"/>
                <a:cs typeface="Cambria"/>
              </a:rPr>
              <a:t>keduanya </a:t>
            </a:r>
            <a:r>
              <a:rPr sz="1400" dirty="0">
                <a:latin typeface="Cambria"/>
                <a:cs typeface="Cambria"/>
              </a:rPr>
              <a:t>dapat menerima bahasa </a:t>
            </a:r>
            <a:r>
              <a:rPr sz="1400" spc="-10" dirty="0">
                <a:latin typeface="Cambria"/>
                <a:cs typeface="Cambria"/>
              </a:rPr>
              <a:t>yang </a:t>
            </a:r>
            <a:r>
              <a:rPr sz="1400" dirty="0">
                <a:latin typeface="Cambria"/>
                <a:cs typeface="Cambria"/>
              </a:rPr>
              <a:t>sama. Misalkan </a:t>
            </a:r>
            <a:r>
              <a:rPr sz="1400" spc="-10" dirty="0">
                <a:latin typeface="Cambria"/>
                <a:cs typeface="Cambria"/>
              </a:rPr>
              <a:t>kedua  </a:t>
            </a:r>
            <a:r>
              <a:rPr sz="1400" spc="-40" dirty="0">
                <a:latin typeface="Cambria"/>
                <a:cs typeface="Cambria"/>
              </a:rPr>
              <a:t>DFA </a:t>
            </a:r>
            <a:r>
              <a:rPr sz="1400" spc="-5" dirty="0">
                <a:latin typeface="Cambria"/>
                <a:cs typeface="Cambria"/>
              </a:rPr>
              <a:t>tersebut </a:t>
            </a:r>
            <a:r>
              <a:rPr sz="1400" dirty="0">
                <a:latin typeface="Cambria"/>
                <a:cs typeface="Cambria"/>
              </a:rPr>
              <a:t>adalah </a:t>
            </a:r>
            <a:r>
              <a:rPr sz="1400" spc="-10" dirty="0">
                <a:latin typeface="Cambria"/>
                <a:cs typeface="Cambria"/>
              </a:rPr>
              <a:t>A dan </a:t>
            </a:r>
            <a:r>
              <a:rPr sz="1400" spc="-100" dirty="0">
                <a:latin typeface="Cambria"/>
                <a:cs typeface="Cambria"/>
              </a:rPr>
              <a:t>A’. </a:t>
            </a:r>
            <a:r>
              <a:rPr sz="1400" dirty="0">
                <a:latin typeface="Cambria"/>
                <a:cs typeface="Cambria"/>
              </a:rPr>
              <a:t>Misalkan </a:t>
            </a:r>
            <a:r>
              <a:rPr sz="1400" spc="-5" dirty="0">
                <a:latin typeface="Cambria"/>
                <a:cs typeface="Cambria"/>
              </a:rPr>
              <a:t>pula </a:t>
            </a:r>
            <a:r>
              <a:rPr sz="1400" dirty="0">
                <a:latin typeface="Cambria"/>
                <a:cs typeface="Cambria"/>
              </a:rPr>
              <a:t>bahasa </a:t>
            </a:r>
            <a:r>
              <a:rPr sz="1400" spc="-10" dirty="0">
                <a:latin typeface="Cambria"/>
                <a:cs typeface="Cambria"/>
              </a:rPr>
              <a:t>yang </a:t>
            </a:r>
            <a:r>
              <a:rPr sz="1400" spc="-5" dirty="0">
                <a:latin typeface="Cambria"/>
                <a:cs typeface="Cambria"/>
              </a:rPr>
              <a:t>diterima adalah </a:t>
            </a:r>
            <a:r>
              <a:rPr sz="1400" dirty="0">
                <a:latin typeface="Cambria"/>
                <a:cs typeface="Cambria"/>
              </a:rPr>
              <a:t>bahasa </a:t>
            </a:r>
            <a:r>
              <a:rPr sz="1400" spc="-5" dirty="0">
                <a:latin typeface="Cambria"/>
                <a:cs typeface="Cambria"/>
              </a:rPr>
              <a:t>L yang dibangun </a:t>
            </a:r>
            <a:r>
              <a:rPr sz="1400" dirty="0">
                <a:latin typeface="Cambria"/>
                <a:cs typeface="Cambria"/>
              </a:rPr>
              <a:t>oleh  </a:t>
            </a:r>
            <a:r>
              <a:rPr sz="1400" spc="10" dirty="0">
                <a:latin typeface="Cambria"/>
                <a:cs typeface="Cambria"/>
              </a:rPr>
              <a:t>alfabet V</a:t>
            </a:r>
            <a:r>
              <a:rPr sz="1425" spc="15" baseline="-20467" dirty="0">
                <a:latin typeface="Cambria"/>
                <a:cs typeface="Cambria"/>
              </a:rPr>
              <a:t>T </a:t>
            </a:r>
            <a:r>
              <a:rPr sz="1400" spc="20" dirty="0">
                <a:latin typeface="Cambria"/>
                <a:cs typeface="Cambria"/>
              </a:rPr>
              <a:t>= </a:t>
            </a:r>
            <a:r>
              <a:rPr sz="1400" spc="10" dirty="0">
                <a:latin typeface="Cambria"/>
                <a:cs typeface="Cambria"/>
              </a:rPr>
              <a:t>{a1, a2, a3, </a:t>
            </a:r>
            <a:r>
              <a:rPr sz="1400" dirty="0">
                <a:latin typeface="Cambria"/>
                <a:cs typeface="Cambria"/>
              </a:rPr>
              <a:t>..., </a:t>
            </a:r>
            <a:r>
              <a:rPr sz="1400" spc="5" dirty="0">
                <a:latin typeface="Cambria"/>
                <a:cs typeface="Cambria"/>
              </a:rPr>
              <a:t>an}. </a:t>
            </a:r>
            <a:r>
              <a:rPr sz="1400" spc="10" dirty="0">
                <a:latin typeface="Cambria"/>
                <a:cs typeface="Cambria"/>
              </a:rPr>
              <a:t>Berikut </a:t>
            </a:r>
            <a:r>
              <a:rPr sz="1400" spc="15" dirty="0">
                <a:latin typeface="Cambria"/>
                <a:cs typeface="Cambria"/>
              </a:rPr>
              <a:t>ini algoritma untuk menguji </a:t>
            </a:r>
            <a:r>
              <a:rPr sz="1400" spc="5" dirty="0">
                <a:latin typeface="Cambria"/>
                <a:cs typeface="Cambria"/>
              </a:rPr>
              <a:t>equivalensi </a:t>
            </a:r>
            <a:r>
              <a:rPr sz="1400" spc="20" dirty="0">
                <a:latin typeface="Cambria"/>
                <a:cs typeface="Cambria"/>
              </a:rPr>
              <a:t>dua buah </a:t>
            </a:r>
            <a:r>
              <a:rPr sz="1400" spc="3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DFA.</a:t>
            </a:r>
            <a:endParaRPr sz="1400">
              <a:latin typeface="Cambria"/>
              <a:cs typeface="Cambria"/>
            </a:endParaRPr>
          </a:p>
          <a:p>
            <a:pPr marL="356870" marR="9525" indent="-344170" algn="just">
              <a:lnSpc>
                <a:spcPts val="1730"/>
              </a:lnSpc>
              <a:spcBef>
                <a:spcPts val="425"/>
              </a:spcBef>
              <a:buSzPct val="103571"/>
              <a:buAutoNum type="arabicPeriod"/>
              <a:tabLst>
                <a:tab pos="357505" algn="l"/>
              </a:tabLst>
            </a:pPr>
            <a:r>
              <a:rPr sz="1400" spc="-5" dirty="0">
                <a:latin typeface="Cambria"/>
                <a:cs typeface="Cambria"/>
              </a:rPr>
              <a:t>Berikan </a:t>
            </a:r>
            <a:r>
              <a:rPr sz="1400" dirty="0">
                <a:latin typeface="Cambria"/>
                <a:cs typeface="Cambria"/>
              </a:rPr>
              <a:t>nama </a:t>
            </a:r>
            <a:r>
              <a:rPr sz="1400" spc="-10" dirty="0">
                <a:latin typeface="Cambria"/>
                <a:cs typeface="Cambria"/>
              </a:rPr>
              <a:t>kepada </a:t>
            </a:r>
            <a:r>
              <a:rPr sz="1400" spc="5" dirty="0">
                <a:latin typeface="Cambria"/>
                <a:cs typeface="Cambria"/>
              </a:rPr>
              <a:t>semua </a:t>
            </a:r>
            <a:r>
              <a:rPr sz="1400" spc="-5" dirty="0">
                <a:latin typeface="Cambria"/>
                <a:cs typeface="Cambria"/>
              </a:rPr>
              <a:t>stata </a:t>
            </a:r>
            <a:r>
              <a:rPr sz="1400" dirty="0">
                <a:latin typeface="Cambria"/>
                <a:cs typeface="Cambria"/>
              </a:rPr>
              <a:t>masing-masing </a:t>
            </a:r>
            <a:r>
              <a:rPr sz="1400" spc="-35" dirty="0">
                <a:latin typeface="Cambria"/>
                <a:cs typeface="Cambria"/>
              </a:rPr>
              <a:t>DFA </a:t>
            </a:r>
            <a:r>
              <a:rPr sz="1400" dirty="0">
                <a:latin typeface="Cambria"/>
                <a:cs typeface="Cambria"/>
              </a:rPr>
              <a:t>dengan nama </a:t>
            </a:r>
            <a:r>
              <a:rPr sz="1400" spc="-5" dirty="0">
                <a:latin typeface="Cambria"/>
                <a:cs typeface="Cambria"/>
              </a:rPr>
              <a:t>berbeda. </a:t>
            </a:r>
            <a:r>
              <a:rPr sz="1400" dirty="0">
                <a:latin typeface="Cambria"/>
                <a:cs typeface="Cambria"/>
              </a:rPr>
              <a:t>Misalkan </a:t>
            </a:r>
            <a:r>
              <a:rPr sz="1400" spc="-5" dirty="0">
                <a:latin typeface="Cambria"/>
                <a:cs typeface="Cambria"/>
              </a:rPr>
              <a:t>nama-  </a:t>
            </a:r>
            <a:r>
              <a:rPr sz="1400" spc="-15" dirty="0">
                <a:latin typeface="Cambria"/>
                <a:cs typeface="Cambria"/>
              </a:rPr>
              <a:t>nama </a:t>
            </a:r>
            <a:r>
              <a:rPr sz="1400" spc="-10" dirty="0">
                <a:latin typeface="Cambria"/>
                <a:cs typeface="Cambria"/>
              </a:rPr>
              <a:t>tersebut adalah </a:t>
            </a:r>
            <a:r>
              <a:rPr sz="1400" spc="-5" dirty="0">
                <a:latin typeface="Cambria"/>
                <a:cs typeface="Cambria"/>
              </a:rPr>
              <a:t>: S, </a:t>
            </a:r>
            <a:r>
              <a:rPr sz="1400" spc="-15" dirty="0">
                <a:latin typeface="Cambria"/>
                <a:cs typeface="Cambria"/>
              </a:rPr>
              <a:t>A1, A2, </a:t>
            </a:r>
            <a:r>
              <a:rPr sz="1400" spc="-10" dirty="0">
                <a:latin typeface="Cambria"/>
                <a:cs typeface="Cambria"/>
              </a:rPr>
              <a:t>... untuk </a:t>
            </a:r>
            <a:r>
              <a:rPr sz="1400" spc="-40" dirty="0">
                <a:latin typeface="Cambria"/>
                <a:cs typeface="Cambria"/>
              </a:rPr>
              <a:t>DFA </a:t>
            </a:r>
            <a:r>
              <a:rPr sz="1400" spc="-5" dirty="0">
                <a:latin typeface="Cambria"/>
                <a:cs typeface="Cambria"/>
              </a:rPr>
              <a:t>A,    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dan </a:t>
            </a:r>
            <a:r>
              <a:rPr sz="1400" spc="-5" dirty="0">
                <a:latin typeface="Cambria"/>
                <a:cs typeface="Cambria"/>
              </a:rPr>
              <a:t>: </a:t>
            </a:r>
            <a:r>
              <a:rPr sz="1400" spc="-60" dirty="0">
                <a:latin typeface="Cambria"/>
                <a:cs typeface="Cambria"/>
              </a:rPr>
              <a:t>S’,  </a:t>
            </a:r>
            <a:r>
              <a:rPr sz="1400" spc="-55" dirty="0">
                <a:latin typeface="Cambria"/>
                <a:cs typeface="Cambria"/>
              </a:rPr>
              <a:t>A1’, A2’, </a:t>
            </a:r>
            <a:r>
              <a:rPr sz="1400" spc="-10" dirty="0">
                <a:latin typeface="Cambria"/>
                <a:cs typeface="Cambria"/>
              </a:rPr>
              <a:t>... untuk </a:t>
            </a:r>
            <a:r>
              <a:rPr sz="1400" spc="-40" dirty="0">
                <a:latin typeface="Cambria"/>
                <a:cs typeface="Cambria"/>
              </a:rPr>
              <a:t>DFA </a:t>
            </a:r>
            <a:r>
              <a:rPr sz="1400" spc="-114" dirty="0">
                <a:latin typeface="Cambria"/>
                <a:cs typeface="Cambria"/>
              </a:rPr>
              <a:t>A’.</a:t>
            </a:r>
            <a:endParaRPr sz="1400">
              <a:latin typeface="Cambria"/>
              <a:cs typeface="Cambria"/>
            </a:endParaRPr>
          </a:p>
          <a:p>
            <a:pPr marL="356870" marR="5715" indent="-344170" algn="just">
              <a:lnSpc>
                <a:spcPct val="103600"/>
              </a:lnSpc>
              <a:spcBef>
                <a:spcPts val="229"/>
              </a:spcBef>
              <a:buSzPct val="103571"/>
              <a:buAutoNum type="arabicPeriod"/>
              <a:tabLst>
                <a:tab pos="357505" algn="l"/>
              </a:tabLst>
            </a:pPr>
            <a:r>
              <a:rPr sz="1400" spc="-10" dirty="0">
                <a:latin typeface="Cambria"/>
                <a:cs typeface="Cambria"/>
              </a:rPr>
              <a:t>Buat </a:t>
            </a:r>
            <a:r>
              <a:rPr sz="1400" spc="-5" dirty="0">
                <a:latin typeface="Cambria"/>
                <a:cs typeface="Cambria"/>
              </a:rPr>
              <a:t>tabel </a:t>
            </a:r>
            <a:r>
              <a:rPr sz="1400" spc="-10" dirty="0">
                <a:latin typeface="Cambria"/>
                <a:cs typeface="Cambria"/>
              </a:rPr>
              <a:t>(n+1) </a:t>
            </a:r>
            <a:r>
              <a:rPr sz="1400" spc="-5" dirty="0">
                <a:latin typeface="Cambria"/>
                <a:cs typeface="Cambria"/>
              </a:rPr>
              <a:t>kolom, </a:t>
            </a:r>
            <a:r>
              <a:rPr sz="1400" spc="-10" dirty="0">
                <a:latin typeface="Cambria"/>
                <a:cs typeface="Cambria"/>
              </a:rPr>
              <a:t>yaitu kolom-kolom </a:t>
            </a:r>
            <a:r>
              <a:rPr sz="1400" spc="-5" dirty="0">
                <a:latin typeface="Cambria"/>
                <a:cs typeface="Cambria"/>
              </a:rPr>
              <a:t>: </a:t>
            </a:r>
            <a:r>
              <a:rPr sz="1400" spc="-40" dirty="0">
                <a:latin typeface="Cambria"/>
                <a:cs typeface="Cambria"/>
              </a:rPr>
              <a:t>(v, </a:t>
            </a:r>
            <a:r>
              <a:rPr sz="1400" spc="5" dirty="0">
                <a:latin typeface="Cambria"/>
                <a:cs typeface="Cambria"/>
              </a:rPr>
              <a:t>v’), </a:t>
            </a:r>
            <a:r>
              <a:rPr sz="1400" spc="-5" dirty="0">
                <a:latin typeface="Cambria"/>
                <a:cs typeface="Cambria"/>
              </a:rPr>
              <a:t>(v</a:t>
            </a:r>
            <a:r>
              <a:rPr sz="1425" spc="-7" baseline="-20467" dirty="0">
                <a:latin typeface="Cambria"/>
                <a:cs typeface="Cambria"/>
              </a:rPr>
              <a:t>a1</a:t>
            </a:r>
            <a:r>
              <a:rPr sz="1400" spc="-5" dirty="0">
                <a:latin typeface="Cambria"/>
                <a:cs typeface="Cambria"/>
              </a:rPr>
              <a:t>, v</a:t>
            </a:r>
            <a:r>
              <a:rPr sz="1425" spc="-7" baseline="-20467" dirty="0">
                <a:latin typeface="Cambria"/>
                <a:cs typeface="Cambria"/>
              </a:rPr>
              <a:t>a1</a:t>
            </a:r>
            <a:r>
              <a:rPr sz="1400" spc="-5" dirty="0">
                <a:latin typeface="Cambria"/>
                <a:cs typeface="Cambria"/>
              </a:rPr>
              <a:t>’), </a:t>
            </a:r>
            <a:r>
              <a:rPr sz="1400" dirty="0">
                <a:latin typeface="Cambria"/>
                <a:cs typeface="Cambria"/>
              </a:rPr>
              <a:t>..., </a:t>
            </a:r>
            <a:r>
              <a:rPr sz="1400" spc="-5" dirty="0">
                <a:latin typeface="Cambria"/>
                <a:cs typeface="Cambria"/>
              </a:rPr>
              <a:t>(v</a:t>
            </a:r>
            <a:r>
              <a:rPr sz="1425" spc="-7" baseline="-20467" dirty="0">
                <a:latin typeface="Cambria"/>
                <a:cs typeface="Cambria"/>
              </a:rPr>
              <a:t>an</a:t>
            </a:r>
            <a:r>
              <a:rPr sz="1400" spc="-5" dirty="0">
                <a:latin typeface="Cambria"/>
                <a:cs typeface="Cambria"/>
              </a:rPr>
              <a:t>, v </a:t>
            </a:r>
            <a:r>
              <a:rPr sz="1425" baseline="-20467" dirty="0">
                <a:latin typeface="Cambria"/>
                <a:cs typeface="Cambria"/>
              </a:rPr>
              <a:t>an</a:t>
            </a:r>
            <a:r>
              <a:rPr sz="1400" dirty="0">
                <a:latin typeface="Cambria"/>
                <a:cs typeface="Cambria"/>
              </a:rPr>
              <a:t>’), </a:t>
            </a:r>
            <a:r>
              <a:rPr sz="1400" spc="-10" dirty="0">
                <a:latin typeface="Cambria"/>
                <a:cs typeface="Cambria"/>
              </a:rPr>
              <a:t>yaitu </a:t>
            </a:r>
            <a:r>
              <a:rPr sz="1400" spc="-5" dirty="0">
                <a:latin typeface="Cambria"/>
                <a:cs typeface="Cambria"/>
              </a:rPr>
              <a:t>pasangan </a:t>
            </a:r>
            <a:r>
              <a:rPr sz="1400" spc="-10" dirty="0">
                <a:latin typeface="Cambria"/>
                <a:cs typeface="Cambria"/>
              </a:rPr>
              <a:t>terurut  </a:t>
            </a:r>
            <a:r>
              <a:rPr sz="1400" spc="10" dirty="0">
                <a:latin typeface="Cambria"/>
                <a:cs typeface="Cambria"/>
              </a:rPr>
              <a:t>(stata </a:t>
            </a:r>
            <a:r>
              <a:rPr sz="1400" spc="-10" dirty="0">
                <a:latin typeface="Cambria"/>
                <a:cs typeface="Cambria"/>
              </a:rPr>
              <a:t>DFA </a:t>
            </a:r>
            <a:r>
              <a:rPr sz="1400" spc="15" dirty="0">
                <a:latin typeface="Cambria"/>
                <a:cs typeface="Cambria"/>
              </a:rPr>
              <a:t>A, </a:t>
            </a:r>
            <a:r>
              <a:rPr sz="1400" spc="10" dirty="0">
                <a:latin typeface="Cambria"/>
                <a:cs typeface="Cambria"/>
              </a:rPr>
              <a:t>stata </a:t>
            </a:r>
            <a:r>
              <a:rPr sz="1400" spc="-10" dirty="0">
                <a:latin typeface="Cambria"/>
                <a:cs typeface="Cambria"/>
              </a:rPr>
              <a:t>DFA</a:t>
            </a:r>
            <a:r>
              <a:rPr sz="1400" spc="8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A’).</a:t>
            </a:r>
            <a:endParaRPr sz="1400">
              <a:latin typeface="Cambria"/>
              <a:cs typeface="Cambria"/>
            </a:endParaRPr>
          </a:p>
          <a:p>
            <a:pPr marL="356870" indent="-344170">
              <a:lnSpc>
                <a:spcPts val="1735"/>
              </a:lnSpc>
              <a:spcBef>
                <a:spcPts val="355"/>
              </a:spcBef>
              <a:buSzPct val="103571"/>
              <a:buAutoNum type="arabicPeriod"/>
              <a:tabLst>
                <a:tab pos="356870" algn="l"/>
                <a:tab pos="357505" algn="l"/>
              </a:tabLst>
            </a:pPr>
            <a:r>
              <a:rPr sz="1400" spc="-5" dirty="0">
                <a:latin typeface="Cambria"/>
                <a:cs typeface="Cambria"/>
              </a:rPr>
              <a:t>Isikan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(S,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S’)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pada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baris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pertama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kolom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-40" dirty="0">
                <a:latin typeface="Cambria"/>
                <a:cs typeface="Cambria"/>
              </a:rPr>
              <a:t>(v,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v’),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dimana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dan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S’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masing-masing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adalah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i="1" spc="-5" dirty="0">
                <a:latin typeface="Cambria"/>
                <a:cs typeface="Cambria"/>
              </a:rPr>
              <a:t>stata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spc="-5" dirty="0">
                <a:latin typeface="Cambria"/>
                <a:cs typeface="Cambria"/>
              </a:rPr>
              <a:t>awal</a:t>
            </a:r>
            <a:endParaRPr sz="1400">
              <a:latin typeface="Cambria"/>
              <a:cs typeface="Cambria"/>
            </a:endParaRPr>
          </a:p>
          <a:p>
            <a:pPr marL="356870">
              <a:lnSpc>
                <a:spcPts val="1735"/>
              </a:lnSpc>
            </a:pPr>
            <a:r>
              <a:rPr sz="1400" spc="-5" dirty="0">
                <a:latin typeface="Cambria"/>
                <a:cs typeface="Cambria"/>
              </a:rPr>
              <a:t>masing-masing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DFA.</a:t>
            </a:r>
            <a:endParaRPr sz="1400">
              <a:latin typeface="Cambria"/>
              <a:cs typeface="Cambria"/>
            </a:endParaRPr>
          </a:p>
          <a:p>
            <a:pPr marL="356870" marR="5080" indent="-344170" algn="just">
              <a:lnSpc>
                <a:spcPct val="101699"/>
              </a:lnSpc>
              <a:spcBef>
                <a:spcPts val="315"/>
              </a:spcBef>
              <a:buSzPct val="103571"/>
              <a:buAutoNum type="arabicPeriod" startAt="4"/>
              <a:tabLst>
                <a:tab pos="357505" algn="l"/>
              </a:tabLst>
            </a:pPr>
            <a:r>
              <a:rPr sz="1400" spc="-10" dirty="0">
                <a:latin typeface="Cambria"/>
                <a:cs typeface="Cambria"/>
              </a:rPr>
              <a:t>Jika </a:t>
            </a:r>
            <a:r>
              <a:rPr sz="1400" spc="-5" dirty="0">
                <a:latin typeface="Cambria"/>
                <a:cs typeface="Cambria"/>
              </a:rPr>
              <a:t>terdapat </a:t>
            </a:r>
            <a:r>
              <a:rPr sz="1400" i="1" spc="-5" dirty="0">
                <a:latin typeface="Cambria"/>
                <a:cs typeface="Cambria"/>
              </a:rPr>
              <a:t>edge </a:t>
            </a:r>
            <a:r>
              <a:rPr sz="1400" spc="-5" dirty="0">
                <a:latin typeface="Cambria"/>
                <a:cs typeface="Cambria"/>
              </a:rPr>
              <a:t>dari S ke </a:t>
            </a:r>
            <a:r>
              <a:rPr sz="1400" spc="-15" dirty="0">
                <a:latin typeface="Cambria"/>
                <a:cs typeface="Cambria"/>
              </a:rPr>
              <a:t>A1 </a:t>
            </a:r>
            <a:r>
              <a:rPr sz="1400" dirty="0">
                <a:latin typeface="Cambria"/>
                <a:cs typeface="Cambria"/>
              </a:rPr>
              <a:t>dengan </a:t>
            </a:r>
            <a:r>
              <a:rPr sz="1400" spc="-5" dirty="0">
                <a:latin typeface="Cambria"/>
                <a:cs typeface="Cambria"/>
              </a:rPr>
              <a:t>label </a:t>
            </a:r>
            <a:r>
              <a:rPr sz="1400" spc="-10" dirty="0">
                <a:latin typeface="Cambria"/>
                <a:cs typeface="Cambria"/>
              </a:rPr>
              <a:t>a1 dan </a:t>
            </a:r>
            <a:r>
              <a:rPr sz="1400" spc="-5" dirty="0">
                <a:latin typeface="Cambria"/>
                <a:cs typeface="Cambria"/>
              </a:rPr>
              <a:t>jika terdapat </a:t>
            </a:r>
            <a:r>
              <a:rPr sz="1400" i="1" spc="-5" dirty="0">
                <a:latin typeface="Cambria"/>
                <a:cs typeface="Cambria"/>
              </a:rPr>
              <a:t>edge </a:t>
            </a:r>
            <a:r>
              <a:rPr sz="1400" spc="-5" dirty="0">
                <a:latin typeface="Cambria"/>
                <a:cs typeface="Cambria"/>
              </a:rPr>
              <a:t>dari </a:t>
            </a:r>
            <a:r>
              <a:rPr sz="1400" spc="5" dirty="0">
                <a:latin typeface="Cambria"/>
                <a:cs typeface="Cambria"/>
              </a:rPr>
              <a:t>S’ </a:t>
            </a:r>
            <a:r>
              <a:rPr sz="1400" spc="-25" dirty="0">
                <a:latin typeface="Cambria"/>
                <a:cs typeface="Cambria"/>
              </a:rPr>
              <a:t>ke </a:t>
            </a:r>
            <a:r>
              <a:rPr sz="1400" spc="-5" dirty="0">
                <a:latin typeface="Cambria"/>
                <a:cs typeface="Cambria"/>
              </a:rPr>
              <a:t>A1’ </a:t>
            </a:r>
            <a:r>
              <a:rPr sz="1400" dirty="0">
                <a:latin typeface="Cambria"/>
                <a:cs typeface="Cambria"/>
              </a:rPr>
              <a:t>juga dengan  </a:t>
            </a:r>
            <a:r>
              <a:rPr sz="1400" spc="10" dirty="0">
                <a:latin typeface="Cambria"/>
                <a:cs typeface="Cambria"/>
              </a:rPr>
              <a:t>label </a:t>
            </a:r>
            <a:r>
              <a:rPr sz="1400" spc="15" dirty="0">
                <a:latin typeface="Cambria"/>
                <a:cs typeface="Cambria"/>
              </a:rPr>
              <a:t>a1, </a:t>
            </a:r>
            <a:r>
              <a:rPr sz="1400" spc="20" dirty="0">
                <a:latin typeface="Cambria"/>
                <a:cs typeface="Cambria"/>
              </a:rPr>
              <a:t>isikan </a:t>
            </a:r>
            <a:r>
              <a:rPr sz="1400" spc="25" dirty="0">
                <a:latin typeface="Cambria"/>
                <a:cs typeface="Cambria"/>
              </a:rPr>
              <a:t>pasangan </a:t>
            </a:r>
            <a:r>
              <a:rPr sz="1400" spc="15" dirty="0">
                <a:latin typeface="Cambria"/>
                <a:cs typeface="Cambria"/>
              </a:rPr>
              <a:t>terurut (A1, </a:t>
            </a:r>
            <a:r>
              <a:rPr sz="1400" spc="10" dirty="0">
                <a:latin typeface="Cambria"/>
                <a:cs typeface="Cambria"/>
              </a:rPr>
              <a:t>A1’) </a:t>
            </a:r>
            <a:r>
              <a:rPr sz="1400" spc="20" dirty="0">
                <a:latin typeface="Cambria"/>
                <a:cs typeface="Cambria"/>
              </a:rPr>
              <a:t>sebagai pada baris </a:t>
            </a:r>
            <a:r>
              <a:rPr sz="1400" spc="25" dirty="0">
                <a:latin typeface="Cambria"/>
                <a:cs typeface="Cambria"/>
              </a:rPr>
              <a:t>pertama </a:t>
            </a:r>
            <a:r>
              <a:rPr sz="1400" spc="20" dirty="0">
                <a:latin typeface="Cambria"/>
                <a:cs typeface="Cambria"/>
              </a:rPr>
              <a:t>kolom </a:t>
            </a:r>
            <a:r>
              <a:rPr sz="1400" spc="5" dirty="0">
                <a:latin typeface="Cambria"/>
                <a:cs typeface="Cambria"/>
              </a:rPr>
              <a:t>(v</a:t>
            </a:r>
            <a:r>
              <a:rPr sz="1425" spc="7" baseline="-20467" dirty="0">
                <a:latin typeface="Cambria"/>
                <a:cs typeface="Cambria"/>
              </a:rPr>
              <a:t>a1</a:t>
            </a:r>
            <a:r>
              <a:rPr sz="1400" spc="5" dirty="0">
                <a:latin typeface="Cambria"/>
                <a:cs typeface="Cambria"/>
              </a:rPr>
              <a:t>, v</a:t>
            </a:r>
            <a:r>
              <a:rPr sz="1425" spc="7" baseline="-20467" dirty="0">
                <a:latin typeface="Cambria"/>
                <a:cs typeface="Cambria"/>
              </a:rPr>
              <a:t>a1</a:t>
            </a:r>
            <a:r>
              <a:rPr sz="1400" spc="5" dirty="0">
                <a:latin typeface="Cambria"/>
                <a:cs typeface="Cambria"/>
              </a:rPr>
              <a:t>’) </a:t>
            </a:r>
            <a:r>
              <a:rPr sz="1400" spc="20" dirty="0">
                <a:latin typeface="Cambria"/>
                <a:cs typeface="Cambria"/>
              </a:rPr>
              <a:t>Lakukan  </a:t>
            </a:r>
            <a:r>
              <a:rPr sz="1400" spc="-5" dirty="0">
                <a:latin typeface="Cambria"/>
                <a:cs typeface="Cambria"/>
              </a:rPr>
              <a:t>hal </a:t>
            </a:r>
            <a:r>
              <a:rPr sz="1400" spc="-20" dirty="0">
                <a:latin typeface="Cambria"/>
                <a:cs typeface="Cambria"/>
              </a:rPr>
              <a:t>yang </a:t>
            </a:r>
            <a:r>
              <a:rPr sz="1400" spc="-10" dirty="0">
                <a:latin typeface="Cambria"/>
                <a:cs typeface="Cambria"/>
              </a:rPr>
              <a:t>sama untuk </a:t>
            </a:r>
            <a:r>
              <a:rPr sz="1400" spc="-15" dirty="0">
                <a:latin typeface="Cambria"/>
                <a:cs typeface="Cambria"/>
              </a:rPr>
              <a:t>kolom-kolom 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berikutnya.</a:t>
            </a:r>
            <a:endParaRPr sz="1400">
              <a:latin typeface="Cambria"/>
              <a:cs typeface="Cambria"/>
            </a:endParaRPr>
          </a:p>
          <a:p>
            <a:pPr marL="356870" marR="8255" indent="-344170" algn="just">
              <a:lnSpc>
                <a:spcPct val="102400"/>
              </a:lnSpc>
              <a:spcBef>
                <a:spcPts val="305"/>
              </a:spcBef>
              <a:buSzPct val="103571"/>
              <a:buAutoNum type="arabicPeriod" startAt="4"/>
              <a:tabLst>
                <a:tab pos="357505" algn="l"/>
              </a:tabLst>
            </a:pPr>
            <a:r>
              <a:rPr sz="1400" spc="-5" dirty="0">
                <a:latin typeface="Cambria"/>
                <a:cs typeface="Cambria"/>
              </a:rPr>
              <a:t>Perhatikan nilai-nilai </a:t>
            </a:r>
            <a:r>
              <a:rPr sz="1400" dirty="0">
                <a:latin typeface="Cambria"/>
                <a:cs typeface="Cambria"/>
              </a:rPr>
              <a:t>pasangan </a:t>
            </a:r>
            <a:r>
              <a:rPr sz="1400" spc="-5" dirty="0">
                <a:latin typeface="Cambria"/>
                <a:cs typeface="Cambria"/>
              </a:rPr>
              <a:t>terurut pada baris </a:t>
            </a:r>
            <a:r>
              <a:rPr sz="1400" dirty="0">
                <a:latin typeface="Cambria"/>
                <a:cs typeface="Cambria"/>
              </a:rPr>
              <a:t>pertama. </a:t>
            </a:r>
            <a:r>
              <a:rPr sz="1400" spc="-5" dirty="0">
                <a:latin typeface="Cambria"/>
                <a:cs typeface="Cambria"/>
              </a:rPr>
              <a:t>Jika terdapat </a:t>
            </a:r>
            <a:r>
              <a:rPr sz="1400" dirty="0">
                <a:latin typeface="Cambria"/>
                <a:cs typeface="Cambria"/>
              </a:rPr>
              <a:t>nilai </a:t>
            </a:r>
            <a:r>
              <a:rPr sz="1400" spc="-5" dirty="0">
                <a:latin typeface="Cambria"/>
                <a:cs typeface="Cambria"/>
              </a:rPr>
              <a:t>pasangan </a:t>
            </a:r>
            <a:r>
              <a:rPr sz="1400" spc="-10" dirty="0">
                <a:latin typeface="Cambria"/>
                <a:cs typeface="Cambria"/>
              </a:rPr>
              <a:t>terurut  </a:t>
            </a:r>
            <a:r>
              <a:rPr sz="1400" spc="-5" dirty="0">
                <a:latin typeface="Cambria"/>
                <a:cs typeface="Cambria"/>
              </a:rPr>
              <a:t>pada kolom (v</a:t>
            </a:r>
            <a:r>
              <a:rPr sz="1425" spc="-7" baseline="-20467" dirty="0">
                <a:latin typeface="Cambria"/>
                <a:cs typeface="Cambria"/>
              </a:rPr>
              <a:t>a1</a:t>
            </a:r>
            <a:r>
              <a:rPr sz="1400" spc="-5" dirty="0">
                <a:latin typeface="Cambria"/>
                <a:cs typeface="Cambria"/>
              </a:rPr>
              <a:t>, </a:t>
            </a:r>
            <a:r>
              <a:rPr sz="1400" spc="-10" dirty="0">
                <a:latin typeface="Cambria"/>
                <a:cs typeface="Cambria"/>
              </a:rPr>
              <a:t>v</a:t>
            </a:r>
            <a:r>
              <a:rPr sz="1425" spc="-15" baseline="-20467" dirty="0">
                <a:latin typeface="Cambria"/>
                <a:cs typeface="Cambria"/>
              </a:rPr>
              <a:t>a1</a:t>
            </a:r>
            <a:r>
              <a:rPr sz="1400" spc="-10" dirty="0">
                <a:latin typeface="Cambria"/>
                <a:cs typeface="Cambria"/>
              </a:rPr>
              <a:t>’) </a:t>
            </a:r>
            <a:r>
              <a:rPr sz="1400" dirty="0">
                <a:latin typeface="Cambria"/>
                <a:cs typeface="Cambria"/>
              </a:rPr>
              <a:t>s/d </a:t>
            </a:r>
            <a:r>
              <a:rPr sz="1400" spc="-10" dirty="0">
                <a:latin typeface="Cambria"/>
                <a:cs typeface="Cambria"/>
              </a:rPr>
              <a:t>(v</a:t>
            </a:r>
            <a:r>
              <a:rPr sz="1425" spc="-15" baseline="-20467" dirty="0">
                <a:latin typeface="Cambria"/>
                <a:cs typeface="Cambria"/>
              </a:rPr>
              <a:t>an</a:t>
            </a:r>
            <a:r>
              <a:rPr sz="1400" spc="-10" dirty="0">
                <a:latin typeface="Cambria"/>
                <a:cs typeface="Cambria"/>
              </a:rPr>
              <a:t>, </a:t>
            </a:r>
            <a:r>
              <a:rPr sz="1400" spc="-5" dirty="0">
                <a:latin typeface="Cambria"/>
                <a:cs typeface="Cambria"/>
              </a:rPr>
              <a:t>v </a:t>
            </a:r>
            <a:r>
              <a:rPr sz="1425" spc="-7" baseline="-20467" dirty="0">
                <a:latin typeface="Cambria"/>
                <a:cs typeface="Cambria"/>
              </a:rPr>
              <a:t>an</a:t>
            </a:r>
            <a:r>
              <a:rPr sz="1400" spc="-5" dirty="0">
                <a:latin typeface="Cambria"/>
                <a:cs typeface="Cambria"/>
              </a:rPr>
              <a:t>’) </a:t>
            </a:r>
            <a:r>
              <a:rPr sz="1400" i="1" dirty="0">
                <a:latin typeface="Cambria"/>
                <a:cs typeface="Cambria"/>
              </a:rPr>
              <a:t>yang </a:t>
            </a:r>
            <a:r>
              <a:rPr sz="1400" i="1" spc="-5" dirty="0">
                <a:latin typeface="Cambria"/>
                <a:cs typeface="Cambria"/>
              </a:rPr>
              <a:t>tidak </a:t>
            </a:r>
            <a:r>
              <a:rPr sz="1400" i="1" dirty="0">
                <a:latin typeface="Cambria"/>
                <a:cs typeface="Cambria"/>
              </a:rPr>
              <a:t>sama </a:t>
            </a:r>
            <a:r>
              <a:rPr sz="1400" spc="-5" dirty="0">
                <a:latin typeface="Cambria"/>
                <a:cs typeface="Cambria"/>
              </a:rPr>
              <a:t>dengan nilai </a:t>
            </a:r>
            <a:r>
              <a:rPr sz="1400" dirty="0">
                <a:latin typeface="Cambria"/>
                <a:cs typeface="Cambria"/>
              </a:rPr>
              <a:t>pasangan </a:t>
            </a:r>
            <a:r>
              <a:rPr sz="1400" spc="-10" dirty="0">
                <a:latin typeface="Cambria"/>
                <a:cs typeface="Cambria"/>
              </a:rPr>
              <a:t>terurut </a:t>
            </a:r>
            <a:r>
              <a:rPr sz="1400" spc="-45" dirty="0">
                <a:latin typeface="Cambria"/>
                <a:cs typeface="Cambria"/>
              </a:rPr>
              <a:t>(v, </a:t>
            </a:r>
            <a:r>
              <a:rPr sz="1400" spc="5" dirty="0">
                <a:latin typeface="Cambria"/>
                <a:cs typeface="Cambria"/>
              </a:rPr>
              <a:t>v’),  </a:t>
            </a:r>
            <a:r>
              <a:rPr sz="1400" spc="20" dirty="0">
                <a:latin typeface="Cambria"/>
                <a:cs typeface="Cambria"/>
              </a:rPr>
              <a:t>tempatkan </a:t>
            </a:r>
            <a:r>
              <a:rPr sz="1400" spc="10" dirty="0">
                <a:latin typeface="Cambria"/>
                <a:cs typeface="Cambria"/>
              </a:rPr>
              <a:t>nilai </a:t>
            </a:r>
            <a:r>
              <a:rPr sz="1400" spc="15" dirty="0">
                <a:latin typeface="Cambria"/>
                <a:cs typeface="Cambria"/>
              </a:rPr>
              <a:t>tersebut </a:t>
            </a:r>
            <a:r>
              <a:rPr sz="1400" spc="20" dirty="0">
                <a:latin typeface="Cambria"/>
                <a:cs typeface="Cambria"/>
              </a:rPr>
              <a:t>pada kolom </a:t>
            </a:r>
            <a:r>
              <a:rPr sz="1400" spc="-20" dirty="0">
                <a:latin typeface="Cambria"/>
                <a:cs typeface="Cambria"/>
              </a:rPr>
              <a:t>(v, </a:t>
            </a:r>
            <a:r>
              <a:rPr sz="1400" spc="15" dirty="0">
                <a:latin typeface="Cambria"/>
                <a:cs typeface="Cambria"/>
              </a:rPr>
              <a:t>v’) </a:t>
            </a:r>
            <a:r>
              <a:rPr sz="1400" i="1" spc="15" dirty="0">
                <a:latin typeface="Cambria"/>
                <a:cs typeface="Cambria"/>
              </a:rPr>
              <a:t>baris-baris </a:t>
            </a:r>
            <a:r>
              <a:rPr sz="1400" spc="15" dirty="0">
                <a:latin typeface="Cambria"/>
                <a:cs typeface="Cambria"/>
              </a:rPr>
              <a:t>berikutnya. </a:t>
            </a:r>
            <a:r>
              <a:rPr sz="1400" spc="20" dirty="0">
                <a:latin typeface="Cambria"/>
                <a:cs typeface="Cambria"/>
              </a:rPr>
              <a:t>Lakukan hal </a:t>
            </a:r>
            <a:r>
              <a:rPr sz="1400" spc="15" dirty="0">
                <a:latin typeface="Cambria"/>
                <a:cs typeface="Cambria"/>
              </a:rPr>
              <a:t>yang </a:t>
            </a:r>
            <a:r>
              <a:rPr sz="1400" spc="25" dirty="0">
                <a:latin typeface="Cambria"/>
                <a:cs typeface="Cambria"/>
              </a:rPr>
              <a:t>sama </a:t>
            </a:r>
            <a:r>
              <a:rPr sz="1400" spc="20" dirty="0">
                <a:latin typeface="Cambria"/>
                <a:cs typeface="Cambria"/>
              </a:rPr>
              <a:t>seperti  </a:t>
            </a:r>
            <a:r>
              <a:rPr sz="1400" spc="5" dirty="0">
                <a:latin typeface="Cambria"/>
                <a:cs typeface="Cambria"/>
              </a:rPr>
              <a:t>yang </a:t>
            </a:r>
            <a:r>
              <a:rPr sz="1400" spc="10" dirty="0">
                <a:latin typeface="Cambria"/>
                <a:cs typeface="Cambria"/>
              </a:rPr>
              <a:t>dilakukan </a:t>
            </a:r>
            <a:r>
              <a:rPr sz="1400" spc="15" dirty="0">
                <a:latin typeface="Cambria"/>
                <a:cs typeface="Cambria"/>
              </a:rPr>
              <a:t>pada </a:t>
            </a:r>
            <a:r>
              <a:rPr sz="1400" spc="10" dirty="0">
                <a:latin typeface="Cambria"/>
                <a:cs typeface="Cambria"/>
              </a:rPr>
              <a:t>langkah (4). </a:t>
            </a:r>
            <a:r>
              <a:rPr sz="1400" spc="15" dirty="0">
                <a:latin typeface="Cambria"/>
                <a:cs typeface="Cambria"/>
              </a:rPr>
              <a:t>Lanjutkan </a:t>
            </a:r>
            <a:r>
              <a:rPr sz="1400" spc="10" dirty="0">
                <a:latin typeface="Cambria"/>
                <a:cs typeface="Cambria"/>
              </a:rPr>
              <a:t>dengan langkah </a:t>
            </a:r>
            <a:r>
              <a:rPr sz="1400" spc="160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(5).</a:t>
            </a:r>
            <a:endParaRPr sz="1400">
              <a:latin typeface="Cambria"/>
              <a:cs typeface="Cambria"/>
            </a:endParaRPr>
          </a:p>
          <a:p>
            <a:pPr marL="356870" marR="8890" indent="-344170" algn="just">
              <a:lnSpc>
                <a:spcPct val="103499"/>
              </a:lnSpc>
              <a:spcBef>
                <a:spcPts val="350"/>
              </a:spcBef>
              <a:buAutoNum type="arabicPeriod" startAt="4"/>
              <a:tabLst>
                <a:tab pos="357505" algn="l"/>
              </a:tabLst>
            </a:pPr>
            <a:r>
              <a:rPr sz="1400" spc="10" dirty="0">
                <a:latin typeface="Cambria"/>
                <a:cs typeface="Cambria"/>
              </a:rPr>
              <a:t>Jika </a:t>
            </a:r>
            <a:r>
              <a:rPr sz="1400" spc="25" dirty="0">
                <a:latin typeface="Cambria"/>
                <a:cs typeface="Cambria"/>
              </a:rPr>
              <a:t>selama </a:t>
            </a:r>
            <a:r>
              <a:rPr sz="1400" spc="15" dirty="0">
                <a:latin typeface="Cambria"/>
                <a:cs typeface="Cambria"/>
              </a:rPr>
              <a:t>proses di atas </a:t>
            </a:r>
            <a:r>
              <a:rPr sz="1400" spc="20" dirty="0">
                <a:latin typeface="Cambria"/>
                <a:cs typeface="Cambria"/>
              </a:rPr>
              <a:t>dihasilkan </a:t>
            </a:r>
            <a:r>
              <a:rPr sz="1400" spc="25" dirty="0">
                <a:latin typeface="Cambria"/>
                <a:cs typeface="Cambria"/>
              </a:rPr>
              <a:t>sebuah </a:t>
            </a:r>
            <a:r>
              <a:rPr sz="1400" spc="15" dirty="0">
                <a:latin typeface="Cambria"/>
                <a:cs typeface="Cambria"/>
              </a:rPr>
              <a:t>nilai </a:t>
            </a:r>
            <a:r>
              <a:rPr sz="1400" spc="20" dirty="0">
                <a:latin typeface="Cambria"/>
                <a:cs typeface="Cambria"/>
              </a:rPr>
              <a:t>pada </a:t>
            </a:r>
            <a:r>
              <a:rPr sz="1400" spc="15" dirty="0">
                <a:latin typeface="Cambria"/>
                <a:cs typeface="Cambria"/>
              </a:rPr>
              <a:t>kolom </a:t>
            </a:r>
            <a:r>
              <a:rPr sz="1400" spc="-20" dirty="0">
                <a:latin typeface="Cambria"/>
                <a:cs typeface="Cambria"/>
              </a:rPr>
              <a:t>(v, </a:t>
            </a:r>
            <a:r>
              <a:rPr sz="1400" spc="20" dirty="0">
                <a:latin typeface="Cambria"/>
                <a:cs typeface="Cambria"/>
              </a:rPr>
              <a:t>v’), dengan </a:t>
            </a:r>
            <a:r>
              <a:rPr sz="1400" spc="25" dirty="0">
                <a:latin typeface="Cambria"/>
                <a:cs typeface="Cambria"/>
              </a:rPr>
              <a:t>komponen </a:t>
            </a:r>
            <a:r>
              <a:rPr sz="1400" spc="20" dirty="0">
                <a:latin typeface="Cambria"/>
                <a:cs typeface="Cambria"/>
              </a:rPr>
              <a:t>v  </a:t>
            </a:r>
            <a:r>
              <a:rPr sz="1400" spc="25" dirty="0">
                <a:latin typeface="Cambria"/>
                <a:cs typeface="Cambria"/>
              </a:rPr>
              <a:t>merupakan </a:t>
            </a:r>
            <a:r>
              <a:rPr sz="1400" i="1" spc="20" dirty="0">
                <a:latin typeface="Cambria"/>
                <a:cs typeface="Cambria"/>
              </a:rPr>
              <a:t>stata </a:t>
            </a:r>
            <a:r>
              <a:rPr sz="1400" i="1" spc="15" dirty="0">
                <a:latin typeface="Cambria"/>
                <a:cs typeface="Cambria"/>
              </a:rPr>
              <a:t>penerima </a:t>
            </a:r>
            <a:r>
              <a:rPr sz="1400" spc="20" dirty="0">
                <a:latin typeface="Cambria"/>
                <a:cs typeface="Cambria"/>
              </a:rPr>
              <a:t>sedangkan </a:t>
            </a:r>
            <a:r>
              <a:rPr sz="1400" spc="25" dirty="0">
                <a:latin typeface="Cambria"/>
                <a:cs typeface="Cambria"/>
              </a:rPr>
              <a:t>komponen </a:t>
            </a:r>
            <a:r>
              <a:rPr sz="1400" spc="20" dirty="0">
                <a:latin typeface="Cambria"/>
                <a:cs typeface="Cambria"/>
              </a:rPr>
              <a:t>v’ bukan, </a:t>
            </a:r>
            <a:r>
              <a:rPr sz="1400" spc="15" dirty="0">
                <a:latin typeface="Cambria"/>
                <a:cs typeface="Cambria"/>
              </a:rPr>
              <a:t>atau sebaliknya, </a:t>
            </a:r>
            <a:r>
              <a:rPr sz="1400" spc="25" dirty="0">
                <a:latin typeface="Cambria"/>
                <a:cs typeface="Cambria"/>
              </a:rPr>
              <a:t>maka </a:t>
            </a:r>
            <a:r>
              <a:rPr sz="1400" i="1" spc="15" dirty="0">
                <a:latin typeface="Cambria"/>
                <a:cs typeface="Cambria"/>
              </a:rPr>
              <a:t>kedua </a:t>
            </a:r>
            <a:r>
              <a:rPr sz="1400" i="1" dirty="0">
                <a:latin typeface="Cambria"/>
                <a:cs typeface="Cambria"/>
              </a:rPr>
              <a:t>DFA  </a:t>
            </a:r>
            <a:r>
              <a:rPr sz="1400" i="1" spc="10" dirty="0">
                <a:latin typeface="Cambria"/>
                <a:cs typeface="Cambria"/>
              </a:rPr>
              <a:t>tersebut </a:t>
            </a:r>
            <a:r>
              <a:rPr sz="1400" i="1" spc="15" dirty="0">
                <a:latin typeface="Cambria"/>
                <a:cs typeface="Cambria"/>
              </a:rPr>
              <a:t>tidak </a:t>
            </a:r>
            <a:r>
              <a:rPr sz="1400" i="1" spc="10" dirty="0">
                <a:latin typeface="Cambria"/>
                <a:cs typeface="Cambria"/>
              </a:rPr>
              <a:t>ekuivalen</a:t>
            </a:r>
            <a:r>
              <a:rPr sz="1400" spc="10" dirty="0">
                <a:latin typeface="Cambria"/>
                <a:cs typeface="Cambria"/>
              </a:rPr>
              <a:t>. </a:t>
            </a:r>
            <a:r>
              <a:rPr sz="1400" spc="15" dirty="0">
                <a:latin typeface="Cambria"/>
                <a:cs typeface="Cambria"/>
              </a:rPr>
              <a:t>Proses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dihentikan.</a:t>
            </a:r>
            <a:endParaRPr sz="1400">
              <a:latin typeface="Cambria"/>
              <a:cs typeface="Cambria"/>
            </a:endParaRPr>
          </a:p>
          <a:p>
            <a:pPr marL="356870" marR="10160" indent="-344170" algn="just">
              <a:lnSpc>
                <a:spcPts val="1730"/>
              </a:lnSpc>
              <a:spcBef>
                <a:spcPts val="425"/>
              </a:spcBef>
              <a:buSzPct val="103571"/>
              <a:buAutoNum type="arabicPeriod" startAt="4"/>
              <a:tabLst>
                <a:tab pos="357505" algn="l"/>
              </a:tabLst>
            </a:pPr>
            <a:r>
              <a:rPr sz="1400" spc="-10" dirty="0">
                <a:latin typeface="Cambria"/>
                <a:cs typeface="Cambria"/>
              </a:rPr>
              <a:t>Jika kondisi (6) </a:t>
            </a:r>
            <a:r>
              <a:rPr sz="1400" dirty="0">
                <a:latin typeface="Cambria"/>
                <a:cs typeface="Cambria"/>
              </a:rPr>
              <a:t>tidak </a:t>
            </a:r>
            <a:r>
              <a:rPr sz="1400" spc="-5" dirty="0">
                <a:latin typeface="Cambria"/>
                <a:cs typeface="Cambria"/>
              </a:rPr>
              <a:t>dipenuhi </a:t>
            </a:r>
            <a:r>
              <a:rPr sz="1400" spc="-10" dirty="0">
                <a:latin typeface="Cambria"/>
                <a:cs typeface="Cambria"/>
              </a:rPr>
              <a:t>dan </a:t>
            </a:r>
            <a:r>
              <a:rPr sz="1400" spc="-5" dirty="0">
                <a:latin typeface="Cambria"/>
                <a:cs typeface="Cambria"/>
              </a:rPr>
              <a:t>jika </a:t>
            </a:r>
            <a:r>
              <a:rPr sz="1400" dirty="0">
                <a:latin typeface="Cambria"/>
                <a:cs typeface="Cambria"/>
              </a:rPr>
              <a:t>tidak </a:t>
            </a:r>
            <a:r>
              <a:rPr sz="1400" spc="-5" dirty="0">
                <a:latin typeface="Cambria"/>
                <a:cs typeface="Cambria"/>
              </a:rPr>
              <a:t>ada </a:t>
            </a:r>
            <a:r>
              <a:rPr sz="1400" spc="-10" dirty="0">
                <a:latin typeface="Cambria"/>
                <a:cs typeface="Cambria"/>
              </a:rPr>
              <a:t>lagi </a:t>
            </a:r>
            <a:r>
              <a:rPr sz="1400" dirty="0">
                <a:latin typeface="Cambria"/>
                <a:cs typeface="Cambria"/>
              </a:rPr>
              <a:t>pasangan </a:t>
            </a:r>
            <a:r>
              <a:rPr sz="1400" spc="-5" dirty="0">
                <a:latin typeface="Cambria"/>
                <a:cs typeface="Cambria"/>
              </a:rPr>
              <a:t>terurut </a:t>
            </a:r>
            <a:r>
              <a:rPr sz="1400" dirty="0">
                <a:latin typeface="Cambria"/>
                <a:cs typeface="Cambria"/>
              </a:rPr>
              <a:t>baru </a:t>
            </a:r>
            <a:r>
              <a:rPr sz="1400" spc="-10" dirty="0">
                <a:latin typeface="Cambria"/>
                <a:cs typeface="Cambria"/>
              </a:rPr>
              <a:t>yang </a:t>
            </a:r>
            <a:r>
              <a:rPr sz="1400" spc="-5" dirty="0">
                <a:latin typeface="Cambria"/>
                <a:cs typeface="Cambria"/>
              </a:rPr>
              <a:t>harus  </a:t>
            </a:r>
            <a:r>
              <a:rPr sz="1400" spc="-15" dirty="0">
                <a:latin typeface="Cambria"/>
                <a:cs typeface="Cambria"/>
              </a:rPr>
              <a:t>ditempatkan pada kolom </a:t>
            </a:r>
            <a:r>
              <a:rPr sz="1400" spc="-45" dirty="0">
                <a:latin typeface="Cambria"/>
                <a:cs typeface="Cambria"/>
              </a:rPr>
              <a:t>(v, </a:t>
            </a:r>
            <a:r>
              <a:rPr sz="1400" dirty="0">
                <a:latin typeface="Cambria"/>
                <a:cs typeface="Cambria"/>
              </a:rPr>
              <a:t>v’) </a:t>
            </a:r>
            <a:r>
              <a:rPr sz="1400" spc="-15" dirty="0">
                <a:latin typeface="Cambria"/>
                <a:cs typeface="Cambria"/>
              </a:rPr>
              <a:t>maka </a:t>
            </a:r>
            <a:r>
              <a:rPr sz="1400" spc="-10" dirty="0">
                <a:latin typeface="Cambria"/>
                <a:cs typeface="Cambria"/>
              </a:rPr>
              <a:t>proses dihentikan </a:t>
            </a:r>
            <a:r>
              <a:rPr sz="1400" spc="-15" dirty="0">
                <a:latin typeface="Cambria"/>
                <a:cs typeface="Cambria"/>
              </a:rPr>
              <a:t>dan </a:t>
            </a:r>
            <a:r>
              <a:rPr sz="1400" i="1" spc="-15" dirty="0">
                <a:latin typeface="Cambria"/>
                <a:cs typeface="Cambria"/>
              </a:rPr>
              <a:t>kedua   </a:t>
            </a:r>
            <a:r>
              <a:rPr sz="1400" i="1" spc="50" dirty="0">
                <a:latin typeface="Cambria"/>
                <a:cs typeface="Cambria"/>
              </a:rPr>
              <a:t> </a:t>
            </a:r>
            <a:r>
              <a:rPr sz="1400" i="1" spc="-30" dirty="0">
                <a:latin typeface="Cambria"/>
                <a:cs typeface="Cambria"/>
              </a:rPr>
              <a:t>DFA </a:t>
            </a:r>
            <a:r>
              <a:rPr sz="1400" i="1" spc="-10" dirty="0">
                <a:latin typeface="Cambria"/>
                <a:cs typeface="Cambria"/>
              </a:rPr>
              <a:t>tersebut ekuivalen</a:t>
            </a:r>
            <a:r>
              <a:rPr sz="1400" spc="-10" dirty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769" y="157441"/>
            <a:ext cx="1758314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CONT</a:t>
            </a:r>
            <a:r>
              <a:rPr spc="-25" dirty="0"/>
              <a:t>O</a:t>
            </a:r>
            <a:r>
              <a:rPr spc="-1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22" y="1181544"/>
            <a:ext cx="45573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"/>
                <a:cs typeface="Cambria"/>
              </a:rPr>
              <a:t>Periksalah ekuivalensi </a:t>
            </a:r>
            <a:r>
              <a:rPr sz="2000" spc="-10" dirty="0">
                <a:latin typeface="Cambria"/>
                <a:cs typeface="Cambria"/>
              </a:rPr>
              <a:t>kedua </a:t>
            </a:r>
            <a:r>
              <a:rPr sz="2000" spc="-50" dirty="0">
                <a:latin typeface="Cambria"/>
                <a:cs typeface="Cambria"/>
              </a:rPr>
              <a:t>DFA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berikut: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22" y="3010357"/>
            <a:ext cx="8029575" cy="24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25" dirty="0">
                <a:latin typeface="Cambria"/>
                <a:cs typeface="Cambria"/>
              </a:rPr>
              <a:t>Jawab </a:t>
            </a:r>
            <a:r>
              <a:rPr sz="2000" spc="-5" dirty="0">
                <a:latin typeface="Cambria"/>
                <a:cs typeface="Cambria"/>
              </a:rPr>
              <a:t>: </a:t>
            </a:r>
            <a:r>
              <a:rPr sz="2000" spc="-15" dirty="0">
                <a:latin typeface="Cambria"/>
                <a:cs typeface="Cambria"/>
              </a:rPr>
              <a:t>Dengan </a:t>
            </a:r>
            <a:r>
              <a:rPr sz="2000" spc="-10" dirty="0">
                <a:latin typeface="Cambria"/>
                <a:cs typeface="Cambria"/>
              </a:rPr>
              <a:t>menggunakan menggunakan </a:t>
            </a:r>
            <a:r>
              <a:rPr sz="2000" spc="-5" dirty="0">
                <a:latin typeface="Cambria"/>
                <a:cs typeface="Cambria"/>
              </a:rPr>
              <a:t>algoritma di </a:t>
            </a:r>
            <a:r>
              <a:rPr sz="2000" dirty="0">
                <a:latin typeface="Cambria"/>
                <a:cs typeface="Cambria"/>
              </a:rPr>
              <a:t>atas </a:t>
            </a:r>
            <a:r>
              <a:rPr sz="2000" spc="-10" dirty="0">
                <a:latin typeface="Cambria"/>
                <a:cs typeface="Cambria"/>
              </a:rPr>
              <a:t>maka </a:t>
            </a:r>
            <a:r>
              <a:rPr sz="2000" spc="-5" dirty="0">
                <a:latin typeface="Cambria"/>
                <a:cs typeface="Cambria"/>
              </a:rPr>
              <a:t>dapat  </a:t>
            </a:r>
            <a:r>
              <a:rPr sz="2000" spc="-10" dirty="0">
                <a:latin typeface="Cambria"/>
                <a:cs typeface="Cambria"/>
              </a:rPr>
              <a:t>dibentuk </a:t>
            </a:r>
            <a:r>
              <a:rPr sz="2000" spc="-5" dirty="0">
                <a:latin typeface="Cambria"/>
                <a:cs typeface="Cambria"/>
              </a:rPr>
              <a:t>tabel</a:t>
            </a:r>
            <a:r>
              <a:rPr sz="2000" spc="-10" dirty="0">
                <a:latin typeface="Cambria"/>
                <a:cs typeface="Cambria"/>
              </a:rPr>
              <a:t> berikut,</a:t>
            </a:r>
            <a:endParaRPr sz="2000">
              <a:latin typeface="Cambria"/>
              <a:cs typeface="Cambria"/>
            </a:endParaRPr>
          </a:p>
          <a:p>
            <a:pPr marL="608965" algn="ctr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latin typeface="Cambria"/>
                <a:cs typeface="Cambria"/>
              </a:rPr>
              <a:t>Keterangan:</a:t>
            </a:r>
            <a:endParaRPr sz="2000">
              <a:latin typeface="Cambria"/>
              <a:cs typeface="Cambria"/>
            </a:endParaRPr>
          </a:p>
          <a:p>
            <a:pPr marL="3670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mbria"/>
                <a:cs typeface="Cambria"/>
              </a:rPr>
              <a:t>&gt; (2, 5) </a:t>
            </a:r>
            <a:r>
              <a:rPr sz="2000" dirty="0">
                <a:latin typeface="Cambria"/>
                <a:cs typeface="Cambria"/>
              </a:rPr>
              <a:t>adalah </a:t>
            </a:r>
            <a:r>
              <a:rPr sz="2000" spc="-5" dirty="0">
                <a:latin typeface="Cambria"/>
                <a:cs typeface="Cambria"/>
              </a:rPr>
              <a:t>pasangan </a:t>
            </a:r>
            <a:r>
              <a:rPr sz="2000" spc="-15" dirty="0">
                <a:latin typeface="Cambria"/>
                <a:cs typeface="Cambria"/>
              </a:rPr>
              <a:t>terurut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baru</a:t>
            </a:r>
            <a:endParaRPr sz="2000">
              <a:latin typeface="Cambria"/>
              <a:cs typeface="Cambria"/>
            </a:endParaRPr>
          </a:p>
          <a:p>
            <a:pPr marL="36703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Cambria"/>
                <a:cs typeface="Cambria"/>
              </a:rPr>
              <a:t>&gt; (3, 6) </a:t>
            </a:r>
            <a:r>
              <a:rPr sz="2000" dirty="0">
                <a:latin typeface="Cambria"/>
                <a:cs typeface="Cambria"/>
              </a:rPr>
              <a:t>adalah </a:t>
            </a:r>
            <a:r>
              <a:rPr sz="2000" spc="-5" dirty="0">
                <a:latin typeface="Cambria"/>
                <a:cs typeface="Cambria"/>
              </a:rPr>
              <a:t>pasangan </a:t>
            </a:r>
            <a:r>
              <a:rPr sz="2000" spc="-15" dirty="0">
                <a:latin typeface="Cambria"/>
                <a:cs typeface="Cambria"/>
              </a:rPr>
              <a:t>terurut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baru</a:t>
            </a:r>
            <a:endParaRPr sz="2000">
              <a:latin typeface="Cambria"/>
              <a:cs typeface="Cambria"/>
            </a:endParaRPr>
          </a:p>
          <a:p>
            <a:pPr marL="3670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mbria"/>
                <a:cs typeface="Cambria"/>
              </a:rPr>
              <a:t>&gt; (2, 7) </a:t>
            </a:r>
            <a:r>
              <a:rPr sz="2000" dirty="0">
                <a:latin typeface="Cambria"/>
                <a:cs typeface="Cambria"/>
              </a:rPr>
              <a:t>adalah </a:t>
            </a:r>
            <a:r>
              <a:rPr sz="2000" spc="-5" dirty="0">
                <a:latin typeface="Cambria"/>
                <a:cs typeface="Cambria"/>
              </a:rPr>
              <a:t>pasangan </a:t>
            </a:r>
            <a:r>
              <a:rPr sz="2000" spc="-15" dirty="0">
                <a:latin typeface="Cambria"/>
                <a:cs typeface="Cambria"/>
              </a:rPr>
              <a:t>terurut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baru</a:t>
            </a:r>
            <a:endParaRPr sz="2000">
              <a:latin typeface="Cambria"/>
              <a:cs typeface="Cambria"/>
            </a:endParaRPr>
          </a:p>
          <a:p>
            <a:pPr marL="3670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mbria"/>
                <a:cs typeface="Cambria"/>
              </a:rPr>
              <a:t>&gt;  tidak ada lagi pasangan </a:t>
            </a:r>
            <a:r>
              <a:rPr sz="2000" spc="-15" dirty="0">
                <a:latin typeface="Cambria"/>
                <a:cs typeface="Cambria"/>
              </a:rPr>
              <a:t>terurut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baru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600200"/>
            <a:ext cx="4544568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904" y="3727703"/>
          <a:ext cx="3047998" cy="1600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507"/>
                <a:gridCol w="1014983"/>
                <a:gridCol w="1016508"/>
              </a:tblGrid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(v,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v’)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039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(v</a:t>
                      </a:r>
                      <a:r>
                        <a:rPr sz="1800" b="1" spc="-15" baseline="-20833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,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r>
                        <a:rPr sz="1800" b="1" spc="-22" baseline="-20833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’)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039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(v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,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r>
                        <a:rPr sz="1800" b="1" spc="-15" baseline="-20833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’)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(2,5)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(2,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7)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(3,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6)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z="3600" b="1" dirty="0">
                <a:latin typeface="DaunPenh"/>
                <a:cs typeface="DaunPenh"/>
              </a:rPr>
              <a:t>NFA </a:t>
            </a:r>
            <a:r>
              <a:rPr sz="3600" b="1" spc="10" dirty="0">
                <a:latin typeface="DaunPenh"/>
                <a:cs typeface="DaunPenh"/>
              </a:rPr>
              <a:t>(NON </a:t>
            </a:r>
            <a:r>
              <a:rPr sz="3800" i="1" spc="-75" dirty="0">
                <a:latin typeface="DaunPenh"/>
                <a:cs typeface="DaunPenh"/>
              </a:rPr>
              <a:t>DETERMINISTIC </a:t>
            </a:r>
            <a:r>
              <a:rPr sz="3800" i="1" spc="-60" dirty="0">
                <a:latin typeface="DaunPenh"/>
                <a:cs typeface="DaunPenh"/>
              </a:rPr>
              <a:t>FINITE</a:t>
            </a:r>
            <a:r>
              <a:rPr sz="3800" i="1" spc="-350" dirty="0">
                <a:latin typeface="DaunPenh"/>
                <a:cs typeface="DaunPenh"/>
              </a:rPr>
              <a:t> </a:t>
            </a:r>
            <a:r>
              <a:rPr sz="3800" i="1" spc="-85" dirty="0">
                <a:latin typeface="DaunPenh"/>
                <a:cs typeface="DaunPenh"/>
              </a:rPr>
              <a:t>AUTOMATA</a:t>
            </a:r>
            <a:r>
              <a:rPr sz="3600" b="1" spc="-85" dirty="0">
                <a:latin typeface="DaunPenh"/>
                <a:cs typeface="DaunPenh"/>
              </a:rPr>
              <a:t>)</a:t>
            </a:r>
            <a:endParaRPr sz="3600">
              <a:latin typeface="DaunPenh"/>
              <a:cs typeface="DaunPen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028" y="1259827"/>
            <a:ext cx="492569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Berikut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ini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sebuah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contoh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NFA</a:t>
            </a:r>
            <a:r>
              <a:rPr sz="1600" dirty="0">
                <a:latin typeface="Cambria"/>
                <a:cs typeface="Cambria"/>
              </a:rPr>
              <a:t> F (K,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</a:t>
            </a:r>
            <a:r>
              <a:rPr sz="1575" spc="-7" baseline="-21164" dirty="0">
                <a:latin typeface="Cambria"/>
                <a:cs typeface="Cambria"/>
              </a:rPr>
              <a:t>T</a:t>
            </a:r>
            <a:r>
              <a:rPr sz="1575" spc="-120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M,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S,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Z),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dimana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016" y="1552460"/>
            <a:ext cx="290830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M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diberikan</a:t>
            </a:r>
            <a:r>
              <a:rPr sz="1600" spc="-10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dalam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tabel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berikut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028" y="1503692"/>
            <a:ext cx="1738630" cy="122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dirty="0">
                <a:latin typeface="Cambria"/>
                <a:cs typeface="Cambria"/>
              </a:rPr>
              <a:t>K = {q</a:t>
            </a:r>
            <a:r>
              <a:rPr sz="1575" baseline="-21164" dirty="0">
                <a:latin typeface="Cambria"/>
                <a:cs typeface="Cambria"/>
              </a:rPr>
              <a:t>0</a:t>
            </a:r>
            <a:r>
              <a:rPr sz="1600" dirty="0">
                <a:latin typeface="Cambria"/>
                <a:cs typeface="Cambria"/>
              </a:rPr>
              <a:t>, </a:t>
            </a:r>
            <a:r>
              <a:rPr sz="1600" spc="-5" dirty="0">
                <a:latin typeface="Cambria"/>
                <a:cs typeface="Cambria"/>
              </a:rPr>
              <a:t>q</a:t>
            </a:r>
            <a:r>
              <a:rPr sz="1575" spc="-7" baseline="-21164" dirty="0">
                <a:latin typeface="Cambria"/>
                <a:cs typeface="Cambria"/>
              </a:rPr>
              <a:t>1</a:t>
            </a:r>
            <a:r>
              <a:rPr sz="1600" spc="-5" dirty="0">
                <a:latin typeface="Cambria"/>
                <a:cs typeface="Cambria"/>
              </a:rPr>
              <a:t>,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,q</a:t>
            </a:r>
            <a:r>
              <a:rPr sz="1575" baseline="-21164" dirty="0">
                <a:latin typeface="Cambria"/>
                <a:cs typeface="Cambria"/>
              </a:rPr>
              <a:t>3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4</a:t>
            </a:r>
            <a:r>
              <a:rPr sz="1600" dirty="0">
                <a:latin typeface="Cambria"/>
                <a:cs typeface="Cambria"/>
              </a:rPr>
              <a:t>}  </a:t>
            </a:r>
            <a:r>
              <a:rPr sz="1600" spc="-5" dirty="0">
                <a:latin typeface="Cambria"/>
                <a:cs typeface="Cambria"/>
              </a:rPr>
              <a:t>V</a:t>
            </a:r>
            <a:r>
              <a:rPr sz="1575" spc="-7" baseline="-21164" dirty="0">
                <a:latin typeface="Cambria"/>
                <a:cs typeface="Cambria"/>
              </a:rPr>
              <a:t>T </a:t>
            </a:r>
            <a:r>
              <a:rPr sz="1600" dirty="0">
                <a:latin typeface="Cambria"/>
                <a:cs typeface="Cambria"/>
              </a:rPr>
              <a:t>= </a:t>
            </a:r>
            <a:r>
              <a:rPr sz="1600" spc="5" dirty="0">
                <a:latin typeface="Cambria"/>
                <a:cs typeface="Cambria"/>
              </a:rPr>
              <a:t>{a,</a:t>
            </a:r>
            <a:r>
              <a:rPr sz="1600" spc="-10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b,c}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ambria"/>
                <a:cs typeface="Cambria"/>
              </a:rPr>
              <a:t>S =</a:t>
            </a:r>
            <a:r>
              <a:rPr sz="1600" spc="-1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endParaRPr sz="1575" baseline="-21164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5" dirty="0">
                <a:latin typeface="Cambria"/>
                <a:cs typeface="Cambria"/>
              </a:rPr>
              <a:t>Z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1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{q</a:t>
            </a:r>
            <a:r>
              <a:rPr sz="1575" baseline="-21164" dirty="0">
                <a:latin typeface="Cambria"/>
                <a:cs typeface="Cambria"/>
              </a:rPr>
              <a:t>4</a:t>
            </a:r>
            <a:r>
              <a:rPr sz="160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028" y="3015462"/>
            <a:ext cx="434340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Ilustrasi </a:t>
            </a:r>
            <a:r>
              <a:rPr sz="1600" spc="-5" dirty="0">
                <a:latin typeface="Cambria"/>
                <a:cs typeface="Cambria"/>
              </a:rPr>
              <a:t>graf </a:t>
            </a:r>
            <a:r>
              <a:rPr sz="1600" dirty="0">
                <a:latin typeface="Cambria"/>
                <a:cs typeface="Cambria"/>
              </a:rPr>
              <a:t>untuk </a:t>
            </a:r>
            <a:r>
              <a:rPr sz="1600" spc="-35" dirty="0">
                <a:latin typeface="Cambria"/>
                <a:cs typeface="Cambria"/>
              </a:rPr>
              <a:t>NFA </a:t>
            </a:r>
            <a:r>
              <a:rPr sz="1600" dirty="0">
                <a:latin typeface="Cambria"/>
                <a:cs typeface="Cambria"/>
              </a:rPr>
              <a:t>F </a:t>
            </a:r>
            <a:r>
              <a:rPr sz="1600" spc="5" dirty="0">
                <a:latin typeface="Cambria"/>
                <a:cs typeface="Cambria"/>
              </a:rPr>
              <a:t>adalah </a:t>
            </a:r>
            <a:r>
              <a:rPr sz="1600" dirty="0">
                <a:latin typeface="Cambria"/>
                <a:cs typeface="Cambria"/>
              </a:rPr>
              <a:t>sebagai berikut</a:t>
            </a:r>
            <a:r>
              <a:rPr sz="1600" spc="-1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27903" y="1898904"/>
          <a:ext cx="2819399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612"/>
                <a:gridCol w="704088"/>
                <a:gridCol w="704087"/>
                <a:gridCol w="705612"/>
              </a:tblGrid>
              <a:tr h="368808">
                <a:tc>
                  <a:txBody>
                    <a:bodyPr/>
                    <a:lstStyle/>
                    <a:p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67284">
                <a:tc>
                  <a:txBody>
                    <a:bodyPr/>
                    <a:lstStyle/>
                    <a:p>
                      <a:pPr marL="267970">
                        <a:lnSpc>
                          <a:spcPts val="125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0</a:t>
                      </a:r>
                      <a:endParaRPr sz="12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 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200" b="1" spc="-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 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200" b="1" spc="-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 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1200" b="1" spc="-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26797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1</a:t>
                      </a:r>
                      <a:endParaRPr sz="12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 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1200" b="1" spc="-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200" b="1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200" b="1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267970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2</a:t>
                      </a:r>
                      <a:endParaRPr sz="12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200" b="1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 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1200" b="1" spc="-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200" b="1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267970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3</a:t>
                      </a:r>
                      <a:endParaRPr sz="12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200" b="1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200" b="1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{ 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200" b="1" spc="-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}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67284">
                <a:tc>
                  <a:txBody>
                    <a:bodyPr/>
                    <a:lstStyle/>
                    <a:p>
                      <a:pPr marL="267970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b="1" baseline="-20833" dirty="0">
                          <a:latin typeface="Cambria"/>
                          <a:cs typeface="Cambria"/>
                        </a:rPr>
                        <a:t>4</a:t>
                      </a:r>
                      <a:endParaRPr sz="12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Symbol"/>
                          <a:cs typeface="Symbol"/>
                        </a:rPr>
                        <a:t>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Symbol"/>
                          <a:cs typeface="Symbol"/>
                        </a:rPr>
                        <a:t>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Symbol"/>
                          <a:cs typeface="Symbol"/>
                        </a:rPr>
                        <a:t>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9600" y="3276600"/>
            <a:ext cx="4419600" cy="2795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028" y="269163"/>
            <a:ext cx="8070215" cy="580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Fungsi </a:t>
            </a:r>
            <a:r>
              <a:rPr sz="1600" dirty="0">
                <a:latin typeface="Cambria"/>
                <a:cs typeface="Cambria"/>
              </a:rPr>
              <a:t>transisi </a:t>
            </a:r>
            <a:r>
              <a:rPr sz="1600" spc="5" dirty="0">
                <a:latin typeface="Cambria"/>
                <a:cs typeface="Cambria"/>
              </a:rPr>
              <a:t>M sebuah </a:t>
            </a:r>
            <a:r>
              <a:rPr sz="1600" spc="-35" dirty="0">
                <a:latin typeface="Cambria"/>
                <a:cs typeface="Cambria"/>
              </a:rPr>
              <a:t>NFA </a:t>
            </a:r>
            <a:r>
              <a:rPr sz="1600" dirty="0">
                <a:latin typeface="Cambria"/>
                <a:cs typeface="Cambria"/>
              </a:rPr>
              <a:t>dapat diperluas sebagai berikut</a:t>
            </a:r>
            <a:r>
              <a:rPr sz="1600" spc="-2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latin typeface="Cambria"/>
                <a:cs typeface="Cambria"/>
              </a:rPr>
              <a:t>M(q, </a:t>
            </a:r>
            <a:r>
              <a:rPr sz="1600" spc="-5" dirty="0">
                <a:latin typeface="Symbol"/>
                <a:cs typeface="Symbol"/>
              </a:rPr>
              <a:t></a:t>
            </a:r>
            <a:r>
              <a:rPr sz="1600" spc="-5" dirty="0">
                <a:latin typeface="Cambria"/>
                <a:cs typeface="Cambria"/>
              </a:rPr>
              <a:t>) </a:t>
            </a:r>
            <a:r>
              <a:rPr sz="1600" dirty="0">
                <a:latin typeface="Cambria"/>
                <a:cs typeface="Cambria"/>
              </a:rPr>
              <a:t>= {q} untuk </a:t>
            </a:r>
            <a:r>
              <a:rPr sz="1600" spc="5" dirty="0">
                <a:latin typeface="Cambria"/>
                <a:cs typeface="Cambria"/>
              </a:rPr>
              <a:t>setiap </a:t>
            </a:r>
            <a:r>
              <a:rPr sz="1600" dirty="0">
                <a:latin typeface="Cambria"/>
                <a:cs typeface="Cambria"/>
              </a:rPr>
              <a:t>q </a:t>
            </a:r>
            <a:r>
              <a:rPr sz="1600" spc="5" dirty="0">
                <a:latin typeface="Symbol"/>
                <a:cs typeface="Symbol"/>
              </a:rPr>
              <a:t>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latin typeface="Cambria"/>
                <a:cs typeface="Cambria"/>
              </a:rPr>
              <a:t>M(q,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T)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M(p</a:t>
            </a:r>
            <a:r>
              <a:rPr sz="1575" baseline="-21164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T)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dimana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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Cambria"/>
                <a:cs typeface="Cambria"/>
              </a:rPr>
              <a:t>V</a:t>
            </a:r>
            <a:r>
              <a:rPr sz="1575" spc="-67" baseline="-21164" dirty="0">
                <a:latin typeface="Cambria"/>
                <a:cs typeface="Cambria"/>
              </a:rPr>
              <a:t>T</a:t>
            </a:r>
            <a:r>
              <a:rPr sz="1600" spc="-45" dirty="0">
                <a:latin typeface="Cambria"/>
                <a:cs typeface="Cambria"/>
              </a:rPr>
              <a:t>,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adalah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</a:t>
            </a:r>
            <a:r>
              <a:rPr sz="1575" spc="-7" baseline="-21164" dirty="0">
                <a:latin typeface="Cambria"/>
                <a:cs typeface="Cambria"/>
              </a:rPr>
              <a:t>T</a:t>
            </a:r>
            <a:r>
              <a:rPr sz="1600" spc="-5" dirty="0">
                <a:latin typeface="Cambria"/>
                <a:cs typeface="Cambria"/>
              </a:rPr>
              <a:t>*, </a:t>
            </a:r>
            <a:r>
              <a:rPr sz="1600" dirty="0">
                <a:latin typeface="Cambria"/>
                <a:cs typeface="Cambria"/>
              </a:rPr>
              <a:t>dan </a:t>
            </a:r>
            <a:r>
              <a:rPr sz="1600" spc="5" dirty="0">
                <a:latin typeface="Cambria"/>
                <a:cs typeface="Cambria"/>
              </a:rPr>
              <a:t>M(q,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t)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 {p</a:t>
            </a:r>
            <a:r>
              <a:rPr sz="1575" baseline="-21164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12700" marR="3801110">
              <a:lnSpc>
                <a:spcPct val="120000"/>
              </a:lnSpc>
              <a:tabLst>
                <a:tab pos="35687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spc="5" dirty="0">
                <a:latin typeface="Cambria"/>
                <a:cs typeface="Cambria"/>
              </a:rPr>
              <a:t>M({q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600" spc="5" dirty="0">
                <a:latin typeface="Cambria"/>
                <a:cs typeface="Cambria"/>
              </a:rPr>
              <a:t>,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, </a:t>
            </a:r>
            <a:r>
              <a:rPr sz="1600" spc="-5" dirty="0">
                <a:latin typeface="Cambria"/>
                <a:cs typeface="Cambria"/>
              </a:rPr>
              <a:t>…,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n</a:t>
            </a:r>
            <a:r>
              <a:rPr sz="1600" spc="5" dirty="0">
                <a:latin typeface="Cambria"/>
                <a:cs typeface="Cambria"/>
              </a:rPr>
              <a:t>}, </a:t>
            </a:r>
            <a:r>
              <a:rPr sz="1600" dirty="0">
                <a:latin typeface="Cambria"/>
                <a:cs typeface="Cambria"/>
              </a:rPr>
              <a:t>x) =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M(q</a:t>
            </a:r>
            <a:r>
              <a:rPr sz="1575" baseline="-21164" dirty="0">
                <a:latin typeface="Cambria"/>
                <a:cs typeface="Cambria"/>
              </a:rPr>
              <a:t>i</a:t>
            </a:r>
            <a:r>
              <a:rPr sz="1600" dirty="0">
                <a:latin typeface="Cambria"/>
                <a:cs typeface="Cambria"/>
              </a:rPr>
              <a:t>,x), untuk x </a:t>
            </a:r>
            <a:r>
              <a:rPr sz="1600" spc="5" dirty="0">
                <a:latin typeface="Symbol"/>
                <a:cs typeface="Symbol"/>
              </a:rPr>
              <a:t>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"/>
                <a:cs typeface="Cambria"/>
              </a:rPr>
              <a:t>V</a:t>
            </a:r>
            <a:r>
              <a:rPr sz="1575" spc="-7" baseline="-21164" dirty="0">
                <a:latin typeface="Cambria"/>
                <a:cs typeface="Cambria"/>
              </a:rPr>
              <a:t>T</a:t>
            </a:r>
            <a:r>
              <a:rPr sz="1600" spc="-5" dirty="0">
                <a:latin typeface="Cambria"/>
                <a:cs typeface="Cambria"/>
              </a:rPr>
              <a:t>* 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Sebuah kalimat </a:t>
            </a:r>
            <a:r>
              <a:rPr sz="1600" dirty="0">
                <a:latin typeface="Cambria"/>
                <a:cs typeface="Cambria"/>
              </a:rPr>
              <a:t>di terima </a:t>
            </a:r>
            <a:r>
              <a:rPr sz="1600" spc="-35" dirty="0">
                <a:latin typeface="Cambria"/>
                <a:cs typeface="Cambria"/>
              </a:rPr>
              <a:t>NFA </a:t>
            </a:r>
            <a:r>
              <a:rPr sz="1600" spc="5" dirty="0">
                <a:latin typeface="Cambria"/>
                <a:cs typeface="Cambria"/>
              </a:rPr>
              <a:t>jika</a:t>
            </a:r>
            <a:r>
              <a:rPr sz="1600" spc="-2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Cambria"/>
                <a:cs typeface="Cambria"/>
              </a:rPr>
              <a:t>salah </a:t>
            </a:r>
            <a:r>
              <a:rPr sz="1600" spc="-5" dirty="0">
                <a:latin typeface="Cambria"/>
                <a:cs typeface="Cambria"/>
              </a:rPr>
              <a:t>satu </a:t>
            </a:r>
            <a:r>
              <a:rPr sz="1600" spc="-10" dirty="0">
                <a:latin typeface="Cambria"/>
                <a:cs typeface="Cambria"/>
              </a:rPr>
              <a:t>tracing-nya </a:t>
            </a:r>
            <a:r>
              <a:rPr sz="1600" spc="-5" dirty="0">
                <a:latin typeface="Cambria"/>
                <a:cs typeface="Cambria"/>
              </a:rPr>
              <a:t>berakhir </a:t>
            </a:r>
            <a:r>
              <a:rPr sz="1600" spc="-15" dirty="0">
                <a:latin typeface="Cambria"/>
                <a:cs typeface="Cambria"/>
              </a:rPr>
              <a:t>di </a:t>
            </a:r>
            <a:r>
              <a:rPr sz="1600" dirty="0">
                <a:latin typeface="Cambria"/>
                <a:cs typeface="Cambria"/>
              </a:rPr>
              <a:t>stata </a:t>
            </a:r>
            <a:r>
              <a:rPr sz="1600" spc="-5" dirty="0">
                <a:latin typeface="Cambria"/>
                <a:cs typeface="Cambria"/>
              </a:rPr>
              <a:t>penerima, </a:t>
            </a:r>
            <a:r>
              <a:rPr sz="1600" spc="5" dirty="0">
                <a:latin typeface="Cambria"/>
                <a:cs typeface="Cambria"/>
              </a:rPr>
              <a:t>atau </a:t>
            </a:r>
            <a:r>
              <a:rPr sz="1600" dirty="0">
                <a:latin typeface="Cambria"/>
                <a:cs typeface="Cambria"/>
              </a:rPr>
              <a:t>himpunan </a:t>
            </a:r>
            <a:r>
              <a:rPr sz="1600" spc="-5" dirty="0">
                <a:latin typeface="Cambria"/>
                <a:cs typeface="Cambria"/>
              </a:rPr>
              <a:t>stata setelah membaca  </a:t>
            </a:r>
            <a:r>
              <a:rPr sz="1600" spc="5" dirty="0">
                <a:latin typeface="Cambria"/>
                <a:cs typeface="Cambria"/>
              </a:rPr>
              <a:t>string </a:t>
            </a:r>
            <a:r>
              <a:rPr sz="1600" dirty="0">
                <a:latin typeface="Cambria"/>
                <a:cs typeface="Cambria"/>
              </a:rPr>
              <a:t>tersebut </a:t>
            </a:r>
            <a:r>
              <a:rPr sz="1600" spc="-5" dirty="0">
                <a:latin typeface="Cambria"/>
                <a:cs typeface="Cambria"/>
              </a:rPr>
              <a:t>mengandung </a:t>
            </a:r>
            <a:r>
              <a:rPr sz="1600" spc="5" dirty="0">
                <a:latin typeface="Cambria"/>
                <a:cs typeface="Cambria"/>
              </a:rPr>
              <a:t>stata</a:t>
            </a:r>
            <a:r>
              <a:rPr sz="1600" spc="-2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penerima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latin typeface="Cambria"/>
                <a:cs typeface="Cambria"/>
              </a:rPr>
              <a:t>Contoh</a:t>
            </a:r>
            <a:r>
              <a:rPr sz="1600" b="1" u="sng" spc="-1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ambria"/>
                <a:cs typeface="Cambria"/>
              </a:rPr>
              <a:t>Telusurilah, </a:t>
            </a:r>
            <a:r>
              <a:rPr sz="1600" spc="5" dirty="0">
                <a:latin typeface="Cambria"/>
                <a:cs typeface="Cambria"/>
              </a:rPr>
              <a:t>apakah kalimat-kalimat </a:t>
            </a:r>
            <a:r>
              <a:rPr sz="1600" dirty="0">
                <a:latin typeface="Cambria"/>
                <a:cs typeface="Cambria"/>
              </a:rPr>
              <a:t>berikut </a:t>
            </a:r>
            <a:r>
              <a:rPr sz="1600" spc="5" dirty="0">
                <a:latin typeface="Cambria"/>
                <a:cs typeface="Cambria"/>
              </a:rPr>
              <a:t>diterima </a:t>
            </a:r>
            <a:r>
              <a:rPr sz="1600" spc="-35" dirty="0">
                <a:latin typeface="Cambria"/>
                <a:cs typeface="Cambria"/>
              </a:rPr>
              <a:t>NFA </a:t>
            </a:r>
            <a:r>
              <a:rPr sz="1600" dirty="0">
                <a:latin typeface="Cambria"/>
                <a:cs typeface="Cambria"/>
              </a:rPr>
              <a:t>: </a:t>
            </a:r>
            <a:r>
              <a:rPr sz="1600" spc="5" dirty="0">
                <a:latin typeface="Cambria"/>
                <a:cs typeface="Cambria"/>
              </a:rPr>
              <a:t>ab, aabc,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aabb</a:t>
            </a:r>
            <a:endParaRPr sz="1600">
              <a:latin typeface="Cambria"/>
              <a:cs typeface="Cambria"/>
            </a:endParaRPr>
          </a:p>
          <a:p>
            <a:pPr marL="55244">
              <a:lnSpc>
                <a:spcPct val="100000"/>
              </a:lnSpc>
              <a:spcBef>
                <a:spcPts val="384"/>
              </a:spcBef>
            </a:pPr>
            <a:r>
              <a:rPr sz="1600" b="1" u="sng" spc="-15" dirty="0">
                <a:latin typeface="Cambria"/>
                <a:cs typeface="Cambria"/>
              </a:rPr>
              <a:t>Jawab</a:t>
            </a:r>
            <a:r>
              <a:rPr sz="1600" b="1" u="sng" spc="-12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600" spc="5" dirty="0">
                <a:latin typeface="Cambria"/>
                <a:cs typeface="Cambria"/>
              </a:rPr>
              <a:t>,ab)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600" spc="5" dirty="0">
                <a:latin typeface="Cambria"/>
                <a:cs typeface="Cambria"/>
              </a:rPr>
              <a:t>,b)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575" spc="-60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,b)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2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}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 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} =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{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2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ambria"/>
                <a:cs typeface="Cambria"/>
              </a:rPr>
              <a:t>Himpunan stata tidak mengandung stata </a:t>
            </a:r>
            <a:r>
              <a:rPr sz="1600" b="1" spc="5" dirty="0">
                <a:latin typeface="Cambria"/>
                <a:cs typeface="Cambria"/>
              </a:rPr>
              <a:t>penerima </a:t>
            </a:r>
            <a:r>
              <a:rPr sz="1600" b="1" spc="5" dirty="0">
                <a:latin typeface="Symbol"/>
                <a:cs typeface="Symbol"/>
              </a:rPr>
              <a:t></a:t>
            </a:r>
            <a:r>
              <a:rPr sz="1600" b="1" spc="-28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kalimat </a:t>
            </a:r>
            <a:r>
              <a:rPr sz="1600" b="1" dirty="0">
                <a:latin typeface="Cambria"/>
                <a:cs typeface="Cambria"/>
              </a:rPr>
              <a:t>ab </a:t>
            </a:r>
            <a:r>
              <a:rPr sz="1600" b="1" i="1" dirty="0">
                <a:latin typeface="Cambria"/>
                <a:cs typeface="Cambria"/>
              </a:rPr>
              <a:t>tidak diterima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72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,aabc)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72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,abc)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575" spc="-44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,abc)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{M(q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50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,bc)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575" spc="-44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,bc)}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575" spc="-44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,bc)</a:t>
            </a:r>
            <a:endParaRPr sz="16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{{M(q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5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c)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2</a:t>
            </a:r>
            <a:r>
              <a:rPr sz="1575" spc="-179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,c)}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600" spc="5" dirty="0">
                <a:latin typeface="Cambria"/>
                <a:cs typeface="Cambria"/>
              </a:rPr>
              <a:t>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c)}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600" spc="5" dirty="0">
                <a:latin typeface="Cambria"/>
                <a:cs typeface="Cambria"/>
              </a:rPr>
              <a:t>,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c)</a:t>
            </a:r>
            <a:endParaRPr sz="16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{{{</a:t>
            </a:r>
            <a:r>
              <a:rPr sz="1600" spc="5" dirty="0">
                <a:latin typeface="Cambria"/>
                <a:cs typeface="Cambria"/>
              </a:rPr>
              <a:t> 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2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3</a:t>
            </a:r>
            <a:r>
              <a:rPr sz="1600" dirty="0">
                <a:latin typeface="Cambria"/>
                <a:cs typeface="Cambria"/>
              </a:rPr>
              <a:t>}</a:t>
            </a:r>
            <a:r>
              <a:rPr sz="1600" dirty="0">
                <a:latin typeface="Symbol"/>
                <a:cs typeface="Symbol"/>
              </a:rPr>
              <a:t>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 q</a:t>
            </a:r>
            <a:r>
              <a:rPr sz="1575" baseline="-21164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}}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 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}}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 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}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{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5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2</a:t>
            </a:r>
            <a:r>
              <a:rPr sz="1575" spc="-15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3</a:t>
            </a:r>
            <a:r>
              <a:rPr sz="160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ambria"/>
                <a:cs typeface="Cambria"/>
              </a:rPr>
              <a:t>Himpunan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stata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tidak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mengandung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stata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penerima</a:t>
            </a:r>
            <a:r>
              <a:rPr sz="1600" b="1" spc="-65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Symbol"/>
                <a:cs typeface="Symbol"/>
              </a:rPr>
              <a:t>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kalimat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aabc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b="1" i="1" dirty="0">
                <a:latin typeface="Cambria"/>
                <a:cs typeface="Cambria"/>
              </a:rPr>
              <a:t>tidak</a:t>
            </a:r>
            <a:r>
              <a:rPr sz="1600" b="1" i="1" spc="-5" dirty="0">
                <a:latin typeface="Cambria"/>
                <a:cs typeface="Cambria"/>
              </a:rPr>
              <a:t> </a:t>
            </a:r>
            <a:r>
              <a:rPr sz="1600" b="1" i="1" dirty="0">
                <a:latin typeface="Cambria"/>
                <a:cs typeface="Cambria"/>
              </a:rPr>
              <a:t>diterima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72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,aabb)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72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,abb)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575" spc="-30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,abb)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{M(q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50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,bb)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575" spc="-52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,bb)}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575" spc="-30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,bb)</a:t>
            </a:r>
            <a:endParaRPr sz="16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{{M(q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5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b)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2</a:t>
            </a:r>
            <a:r>
              <a:rPr sz="1575" spc="-157" baseline="-2116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,b)}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600" spc="5" dirty="0">
                <a:latin typeface="Cambria"/>
                <a:cs typeface="Cambria"/>
              </a:rPr>
              <a:t>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b)}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</a:t>
            </a:r>
            <a:r>
              <a:rPr sz="1575" spc="7" baseline="-21164" dirty="0">
                <a:latin typeface="Cambria"/>
                <a:cs typeface="Cambria"/>
              </a:rPr>
              <a:t>1</a:t>
            </a:r>
            <a:r>
              <a:rPr sz="1600" spc="5" dirty="0">
                <a:latin typeface="Cambria"/>
                <a:cs typeface="Cambria"/>
              </a:rPr>
              <a:t>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b)</a:t>
            </a:r>
            <a:endParaRPr sz="16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380"/>
              </a:spcBef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{{{</a:t>
            </a:r>
            <a:r>
              <a:rPr sz="1600" spc="5" dirty="0">
                <a:latin typeface="Cambria"/>
                <a:cs typeface="Cambria"/>
              </a:rPr>
              <a:t> 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2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2</a:t>
            </a:r>
            <a:r>
              <a:rPr sz="1600" dirty="0">
                <a:latin typeface="Cambria"/>
                <a:cs typeface="Cambria"/>
              </a:rPr>
              <a:t>}</a:t>
            </a:r>
            <a:r>
              <a:rPr sz="1600" dirty="0">
                <a:latin typeface="Symbol"/>
                <a:cs typeface="Symbol"/>
              </a:rPr>
              <a:t>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2</a:t>
            </a:r>
            <a:r>
              <a:rPr sz="1575" spc="-12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4</a:t>
            </a:r>
            <a:r>
              <a:rPr sz="1600" dirty="0">
                <a:latin typeface="Cambria"/>
                <a:cs typeface="Cambria"/>
              </a:rPr>
              <a:t>}}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 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}}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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{ 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}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{ 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575" spc="7" baseline="-21164" dirty="0">
                <a:latin typeface="Cambria"/>
                <a:cs typeface="Cambria"/>
              </a:rPr>
              <a:t>0</a:t>
            </a:r>
            <a:r>
              <a:rPr sz="1575" spc="-15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1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5" dirty="0">
                <a:latin typeface="Cambria"/>
                <a:cs typeface="Cambria"/>
              </a:rPr>
              <a:t> q</a:t>
            </a:r>
            <a:r>
              <a:rPr sz="1575" spc="7" baseline="-21164" dirty="0">
                <a:latin typeface="Cambria"/>
                <a:cs typeface="Cambria"/>
              </a:rPr>
              <a:t>2</a:t>
            </a:r>
            <a:r>
              <a:rPr sz="1575" spc="-157" baseline="-2116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</a:t>
            </a:r>
            <a:r>
              <a:rPr sz="1575" baseline="-21164" dirty="0">
                <a:latin typeface="Cambria"/>
                <a:cs typeface="Cambria"/>
              </a:rPr>
              <a:t>4</a:t>
            </a:r>
            <a:r>
              <a:rPr sz="160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80336" y="6095491"/>
            <a:ext cx="712597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9"/>
              </a:lnSpc>
            </a:pPr>
            <a:r>
              <a:rPr sz="1600" b="1" dirty="0">
                <a:latin typeface="Cambria"/>
                <a:cs typeface="Cambria"/>
              </a:rPr>
              <a:t>Himpunan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stata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tidak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mengandung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stata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penerima</a:t>
            </a:r>
            <a:r>
              <a:rPr sz="1600" b="1" spc="-65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Symbol"/>
                <a:cs typeface="Symbol"/>
              </a:rPr>
              <a:t>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kalimat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aabb</a:t>
            </a:r>
            <a:r>
              <a:rPr sz="1600" b="1" spc="-35" dirty="0">
                <a:latin typeface="Cambria"/>
                <a:cs typeface="Cambria"/>
              </a:rPr>
              <a:t> </a:t>
            </a:r>
            <a:r>
              <a:rPr sz="1600" b="1" i="1" dirty="0">
                <a:latin typeface="Cambria"/>
                <a:cs typeface="Cambria"/>
              </a:rPr>
              <a:t>diterima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1160">
              <a:lnSpc>
                <a:spcPct val="100000"/>
              </a:lnSpc>
            </a:pPr>
            <a:r>
              <a:rPr sz="4650" i="1" spc="-110" dirty="0">
                <a:latin typeface="DaunPenh"/>
                <a:cs typeface="DaunPenh"/>
              </a:rPr>
              <a:t>NFA </a:t>
            </a:r>
            <a:r>
              <a:rPr sz="4650" i="1" spc="-75" dirty="0">
                <a:latin typeface="DaunPenh"/>
                <a:cs typeface="DaunPenh"/>
              </a:rPr>
              <a:t>dengan </a:t>
            </a:r>
            <a:r>
              <a:rPr sz="4650" i="1" spc="-60" dirty="0">
                <a:latin typeface="DaunPenh"/>
                <a:cs typeface="DaunPenh"/>
              </a:rPr>
              <a:t>Transisi</a:t>
            </a:r>
            <a:r>
              <a:rPr sz="4650" i="1" spc="-254" dirty="0">
                <a:latin typeface="DaunPenh"/>
                <a:cs typeface="DaunPenh"/>
              </a:rPr>
              <a:t> </a:t>
            </a:r>
            <a:r>
              <a:rPr sz="4650" i="1" spc="-95" dirty="0">
                <a:latin typeface="DaunPenh"/>
                <a:cs typeface="DaunPenh"/>
              </a:rPr>
              <a:t>Hampa</a:t>
            </a:r>
            <a:endParaRPr sz="4650">
              <a:latin typeface="DaunPenh"/>
              <a:cs typeface="DaunPen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074" y="1256868"/>
            <a:ext cx="288417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Perhatikan </a:t>
            </a:r>
            <a:r>
              <a:rPr sz="2200" spc="-45" dirty="0">
                <a:latin typeface="Cambria"/>
                <a:cs typeface="Cambria"/>
              </a:rPr>
              <a:t>NFA</a:t>
            </a:r>
            <a:r>
              <a:rPr sz="2200" spc="-1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berikut.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74" y="3268573"/>
            <a:ext cx="807656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200" spc="-45" dirty="0">
                <a:latin typeface="Cambria"/>
                <a:cs typeface="Cambria"/>
              </a:rPr>
              <a:t>NFA </a:t>
            </a:r>
            <a:r>
              <a:rPr sz="2200" dirty="0">
                <a:latin typeface="Cambria"/>
                <a:cs typeface="Cambria"/>
              </a:rPr>
              <a:t>di atas </a:t>
            </a:r>
            <a:r>
              <a:rPr sz="2200" spc="-5" dirty="0">
                <a:latin typeface="Cambria"/>
                <a:cs typeface="Cambria"/>
              </a:rPr>
              <a:t>mengandung </a:t>
            </a:r>
            <a:r>
              <a:rPr sz="2200" dirty="0">
                <a:latin typeface="Cambria"/>
                <a:cs typeface="Cambria"/>
              </a:rPr>
              <a:t>ruas </a:t>
            </a:r>
            <a:r>
              <a:rPr sz="2200" spc="-5" dirty="0">
                <a:latin typeface="Cambria"/>
                <a:cs typeface="Cambria"/>
              </a:rPr>
              <a:t>dengan </a:t>
            </a:r>
            <a:r>
              <a:rPr sz="2200" dirty="0">
                <a:latin typeface="Cambria"/>
                <a:cs typeface="Cambria"/>
              </a:rPr>
              <a:t>bobot 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Cambria"/>
                <a:cs typeface="Cambria"/>
              </a:rPr>
              <a:t>. </a:t>
            </a:r>
            <a:r>
              <a:rPr sz="2200" spc="-45" dirty="0">
                <a:latin typeface="Cambria"/>
                <a:cs typeface="Cambria"/>
              </a:rPr>
              <a:t>NFA </a:t>
            </a:r>
            <a:r>
              <a:rPr sz="2200" dirty="0">
                <a:latin typeface="Cambria"/>
                <a:cs typeface="Cambria"/>
              </a:rPr>
              <a:t>demikian  </a:t>
            </a:r>
            <a:r>
              <a:rPr sz="2200" spc="-5" dirty="0">
                <a:latin typeface="Cambria"/>
                <a:cs typeface="Cambria"/>
              </a:rPr>
              <a:t>dinamakan </a:t>
            </a:r>
            <a:r>
              <a:rPr sz="2200" spc="-45" dirty="0">
                <a:latin typeface="Cambria"/>
                <a:cs typeface="Cambria"/>
              </a:rPr>
              <a:t>NFA </a:t>
            </a:r>
            <a:r>
              <a:rPr sz="2200" spc="-5" dirty="0">
                <a:latin typeface="Cambria"/>
                <a:cs typeface="Cambria"/>
              </a:rPr>
              <a:t>dengan transisi </a:t>
            </a:r>
            <a:r>
              <a:rPr sz="2200" spc="-5" dirty="0">
                <a:latin typeface="Symbol"/>
                <a:cs typeface="Symbol"/>
              </a:rPr>
              <a:t></a:t>
            </a:r>
            <a:r>
              <a:rPr sz="2200" spc="-5" dirty="0">
                <a:latin typeface="Cambria"/>
                <a:cs typeface="Cambria"/>
              </a:rPr>
              <a:t>, atau </a:t>
            </a:r>
            <a:r>
              <a:rPr sz="2200" spc="-15" dirty="0">
                <a:latin typeface="Cambria"/>
                <a:cs typeface="Cambria"/>
              </a:rPr>
              <a:t>singkatnya </a:t>
            </a:r>
            <a:r>
              <a:rPr sz="2200" spc="-25" dirty="0">
                <a:latin typeface="Cambria"/>
                <a:cs typeface="Cambria"/>
              </a:rPr>
              <a:t>NFA-</a:t>
            </a:r>
            <a:r>
              <a:rPr sz="2200" spc="-25" dirty="0">
                <a:latin typeface="Symbol"/>
                <a:cs typeface="Symbol"/>
              </a:rPr>
              <a:t></a:t>
            </a:r>
            <a:r>
              <a:rPr sz="2200" spc="-25" dirty="0">
                <a:latin typeface="Cambria"/>
                <a:cs typeface="Cambria"/>
              </a:rPr>
              <a:t>. </a:t>
            </a:r>
            <a:r>
              <a:rPr sz="2200" spc="-35" dirty="0">
                <a:latin typeface="Cambria"/>
                <a:cs typeface="Cambria"/>
              </a:rPr>
              <a:t>NFA-</a:t>
            </a:r>
            <a:r>
              <a:rPr sz="2200" spc="-35" dirty="0">
                <a:latin typeface="Symbol"/>
                <a:cs typeface="Symbol"/>
              </a:rPr>
              <a:t>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"/>
                <a:cs typeface="Cambria"/>
              </a:rPr>
              <a:t>di  atas </a:t>
            </a:r>
            <a:r>
              <a:rPr sz="2200" spc="5" dirty="0">
                <a:latin typeface="Cambria"/>
                <a:cs typeface="Cambria"/>
              </a:rPr>
              <a:t>menerima bahasa L = </a:t>
            </a:r>
            <a:r>
              <a:rPr sz="2200" dirty="0">
                <a:latin typeface="Cambria"/>
                <a:cs typeface="Cambria"/>
              </a:rPr>
              <a:t>{1</a:t>
            </a:r>
            <a:r>
              <a:rPr sz="2175" baseline="24904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0</a:t>
            </a:r>
            <a:r>
              <a:rPr sz="2175" baseline="24904" dirty="0">
                <a:latin typeface="Cambria"/>
                <a:cs typeface="Cambria"/>
              </a:rPr>
              <a:t>j</a:t>
            </a:r>
            <a:r>
              <a:rPr sz="2200" dirty="0">
                <a:latin typeface="Symbol"/>
                <a:cs typeface="Symbol"/>
              </a:rPr>
              <a:t></a:t>
            </a:r>
            <a:r>
              <a:rPr sz="2200" dirty="0">
                <a:latin typeface="Cambria"/>
                <a:cs typeface="Cambria"/>
              </a:rPr>
              <a:t>i , j </a:t>
            </a:r>
            <a:r>
              <a:rPr sz="2200" dirty="0">
                <a:latin typeface="Symbol"/>
                <a:cs typeface="Symbol"/>
              </a:rPr>
              <a:t>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"/>
                <a:cs typeface="Cambria"/>
              </a:rPr>
              <a:t>0}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600200"/>
            <a:ext cx="5145024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775" y="125691"/>
            <a:ext cx="455168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i="1" spc="-85" dirty="0">
                <a:latin typeface="DaunPenh"/>
                <a:cs typeface="DaunPenh"/>
              </a:rPr>
              <a:t>FINITE </a:t>
            </a:r>
            <a:r>
              <a:rPr sz="4650" i="1" spc="-95" dirty="0">
                <a:latin typeface="DaunPenh"/>
                <a:cs typeface="DaunPenh"/>
              </a:rPr>
              <a:t>STATE</a:t>
            </a:r>
            <a:r>
              <a:rPr sz="4650" i="1" spc="-225" dirty="0">
                <a:latin typeface="DaunPenh"/>
                <a:cs typeface="DaunPenh"/>
              </a:rPr>
              <a:t> </a:t>
            </a:r>
            <a:r>
              <a:rPr sz="4650" i="1" spc="-105" dirty="0">
                <a:latin typeface="DaunPenh"/>
                <a:cs typeface="DaunPenh"/>
              </a:rPr>
              <a:t>MACHINE</a:t>
            </a:r>
            <a:endParaRPr sz="4650">
              <a:latin typeface="DaunPenh"/>
              <a:cs typeface="DaunPen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22" y="1202944"/>
            <a:ext cx="8072120" cy="367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b="1" i="1" spc="-10" dirty="0">
                <a:latin typeface="Cambria"/>
                <a:cs typeface="Cambria"/>
              </a:rPr>
              <a:t>Finite </a:t>
            </a:r>
            <a:r>
              <a:rPr sz="2000" b="1" i="1" spc="-5" dirty="0">
                <a:latin typeface="Cambria"/>
                <a:cs typeface="Cambria"/>
              </a:rPr>
              <a:t>State </a:t>
            </a:r>
            <a:r>
              <a:rPr sz="2000" b="1" i="1" dirty="0">
                <a:latin typeface="Cambria"/>
                <a:cs typeface="Cambria"/>
              </a:rPr>
              <a:t>Machine </a:t>
            </a:r>
            <a:r>
              <a:rPr sz="2000" dirty="0">
                <a:latin typeface="Cambria"/>
                <a:cs typeface="Cambria"/>
              </a:rPr>
              <a:t>adalah </a:t>
            </a:r>
            <a:r>
              <a:rPr sz="2000" spc="-5" dirty="0">
                <a:latin typeface="Cambria"/>
                <a:cs typeface="Cambria"/>
              </a:rPr>
              <a:t>suatu </a:t>
            </a:r>
            <a:r>
              <a:rPr sz="2000" spc="-10" dirty="0">
                <a:latin typeface="Cambria"/>
                <a:cs typeface="Cambria"/>
              </a:rPr>
              <a:t>mesin abstrak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10" dirty="0">
                <a:latin typeface="Cambria"/>
                <a:cs typeface="Cambria"/>
              </a:rPr>
              <a:t>diwakili </a:t>
            </a:r>
            <a:r>
              <a:rPr sz="2000" spc="-5" dirty="0">
                <a:latin typeface="Cambria"/>
                <a:cs typeface="Cambria"/>
              </a:rPr>
              <a:t>oleh  sekumpulan keadaan, sekumpulan masukan, sekumpulan </a:t>
            </a:r>
            <a:r>
              <a:rPr sz="2000" spc="-10" dirty="0">
                <a:latin typeface="Cambria"/>
                <a:cs typeface="Cambria"/>
              </a:rPr>
              <a:t>aturan transisi  (perpindahan kedudukan mesin) </a:t>
            </a:r>
            <a:r>
              <a:rPr sz="2000" spc="-5" dirty="0">
                <a:latin typeface="Cambria"/>
                <a:cs typeface="Cambria"/>
              </a:rPr>
              <a:t>dan </a:t>
            </a:r>
            <a:r>
              <a:rPr sz="2000" spc="-10" dirty="0">
                <a:latin typeface="Cambria"/>
                <a:cs typeface="Cambria"/>
              </a:rPr>
              <a:t>(mungkin) </a:t>
            </a:r>
            <a:r>
              <a:rPr sz="2000" spc="-5" dirty="0">
                <a:latin typeface="Cambria"/>
                <a:cs typeface="Cambria"/>
              </a:rPr>
              <a:t>sekumpulan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keluaran.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Contoh </a:t>
            </a:r>
            <a:r>
              <a:rPr sz="2000" spc="-5" dirty="0">
                <a:latin typeface="Cambria"/>
                <a:cs typeface="Cambria"/>
              </a:rPr>
              <a:t>dari </a:t>
            </a:r>
            <a:r>
              <a:rPr sz="2000" spc="-10" dirty="0">
                <a:latin typeface="Cambria"/>
                <a:cs typeface="Cambria"/>
              </a:rPr>
              <a:t>mesin seperti </a:t>
            </a:r>
            <a:r>
              <a:rPr sz="2000" spc="-5" dirty="0">
                <a:latin typeface="Cambria"/>
                <a:cs typeface="Cambria"/>
              </a:rPr>
              <a:t>ini </a:t>
            </a:r>
            <a:r>
              <a:rPr sz="2000" dirty="0">
                <a:latin typeface="Cambria"/>
                <a:cs typeface="Cambria"/>
              </a:rPr>
              <a:t>adalah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521334" indent="-21971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2000" spc="-5" dirty="0">
                <a:latin typeface="Cambria"/>
                <a:cs typeface="Cambria"/>
              </a:rPr>
              <a:t>Mesin Jaja </a:t>
            </a:r>
            <a:r>
              <a:rPr sz="2000" spc="-25" dirty="0">
                <a:latin typeface="Cambria"/>
                <a:cs typeface="Cambria"/>
              </a:rPr>
              <a:t>(</a:t>
            </a:r>
            <a:r>
              <a:rPr sz="2000" i="1" spc="-25" dirty="0">
                <a:latin typeface="Cambria"/>
                <a:cs typeface="Cambria"/>
              </a:rPr>
              <a:t>Vending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Machine)</a:t>
            </a:r>
            <a:endParaRPr sz="2000">
              <a:latin typeface="Cambria"/>
              <a:cs typeface="Cambria"/>
            </a:endParaRPr>
          </a:p>
          <a:p>
            <a:pPr marL="521334" indent="-21971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2000" spc="-10" dirty="0">
                <a:latin typeface="Cambria"/>
                <a:cs typeface="Cambria"/>
              </a:rPr>
              <a:t>Pintu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otomatis</a:t>
            </a:r>
            <a:endParaRPr sz="2000">
              <a:latin typeface="Cambria"/>
              <a:cs typeface="Cambria"/>
            </a:endParaRPr>
          </a:p>
          <a:p>
            <a:pPr marL="521334" indent="-21971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2000" spc="-35" dirty="0">
                <a:latin typeface="Cambria"/>
                <a:cs typeface="Cambria"/>
              </a:rPr>
              <a:t>Telepon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Umum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445" y="162509"/>
            <a:ext cx="455168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i="1" spc="-85" dirty="0">
                <a:latin typeface="DaunPenh"/>
                <a:cs typeface="DaunPenh"/>
              </a:rPr>
              <a:t>FINITE </a:t>
            </a:r>
            <a:r>
              <a:rPr sz="4650" i="1" spc="-95" dirty="0">
                <a:latin typeface="DaunPenh"/>
                <a:cs typeface="DaunPenh"/>
              </a:rPr>
              <a:t>STATE</a:t>
            </a:r>
            <a:r>
              <a:rPr sz="4650" i="1" spc="-225" dirty="0">
                <a:latin typeface="DaunPenh"/>
                <a:cs typeface="DaunPenh"/>
              </a:rPr>
              <a:t> </a:t>
            </a:r>
            <a:r>
              <a:rPr sz="4650" i="1" spc="-105" dirty="0">
                <a:latin typeface="DaunPenh"/>
                <a:cs typeface="DaunPenh"/>
              </a:rPr>
              <a:t>MACHINE</a:t>
            </a:r>
            <a:endParaRPr sz="4650">
              <a:latin typeface="DaunPenh"/>
              <a:cs typeface="DaunPen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22" y="1151178"/>
            <a:ext cx="7468234" cy="434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FSM </a:t>
            </a:r>
            <a:r>
              <a:rPr sz="2000" spc="-10" dirty="0">
                <a:latin typeface="Cambria"/>
                <a:cs typeface="Cambria"/>
              </a:rPr>
              <a:t>didefinisikan sebagai </a:t>
            </a:r>
            <a:r>
              <a:rPr sz="2000" spc="-5" dirty="0">
                <a:latin typeface="Cambria"/>
                <a:cs typeface="Cambria"/>
              </a:rPr>
              <a:t>pasangan 6 </a:t>
            </a:r>
            <a:r>
              <a:rPr sz="2000" spc="-10" dirty="0">
                <a:latin typeface="Cambria"/>
                <a:cs typeface="Cambria"/>
              </a:rPr>
              <a:t>tupel </a:t>
            </a:r>
            <a:r>
              <a:rPr sz="2000" dirty="0">
                <a:latin typeface="Cambria"/>
                <a:cs typeface="Cambria"/>
              </a:rPr>
              <a:t>F(K, </a:t>
            </a:r>
            <a:r>
              <a:rPr sz="2000" spc="-5" dirty="0">
                <a:latin typeface="Cambria"/>
                <a:cs typeface="Cambria"/>
              </a:rPr>
              <a:t>V , S, Z, f, g) dimana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926465" algn="l"/>
              </a:tabLst>
            </a:pPr>
            <a:r>
              <a:rPr sz="2000" spc="-10" dirty="0">
                <a:latin typeface="Cambria"/>
                <a:cs typeface="Cambria"/>
              </a:rPr>
              <a:t>K	</a:t>
            </a:r>
            <a:r>
              <a:rPr sz="2000" spc="-5" dirty="0">
                <a:latin typeface="Cambria"/>
                <a:cs typeface="Cambria"/>
              </a:rPr>
              <a:t>: himpunan </a:t>
            </a:r>
            <a:r>
              <a:rPr sz="2000" spc="-10" dirty="0">
                <a:latin typeface="Cambria"/>
                <a:cs typeface="Cambria"/>
              </a:rPr>
              <a:t>hingga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stata,</a:t>
            </a:r>
            <a:endParaRPr sz="2000">
              <a:latin typeface="Cambria"/>
              <a:cs typeface="Cambria"/>
            </a:endParaRPr>
          </a:p>
          <a:p>
            <a:pPr marL="12700" marR="2117725">
              <a:lnSpc>
                <a:spcPts val="2640"/>
              </a:lnSpc>
              <a:spcBef>
                <a:spcPts val="125"/>
              </a:spcBef>
              <a:tabLst>
                <a:tab pos="926465" algn="l"/>
              </a:tabLst>
            </a:pPr>
            <a:r>
              <a:rPr sz="2000" spc="-10" dirty="0">
                <a:latin typeface="Cambria"/>
                <a:cs typeface="Cambria"/>
              </a:rPr>
              <a:t>V</a:t>
            </a:r>
            <a:r>
              <a:rPr sz="2025" spc="-15" baseline="-20576" dirty="0">
                <a:latin typeface="Cambria"/>
                <a:cs typeface="Cambria"/>
              </a:rPr>
              <a:t>T	</a:t>
            </a:r>
            <a:r>
              <a:rPr sz="2000" spc="-5" dirty="0">
                <a:latin typeface="Cambria"/>
                <a:cs typeface="Cambria"/>
              </a:rPr>
              <a:t>: himpunan </a:t>
            </a:r>
            <a:r>
              <a:rPr sz="2000" spc="-10" dirty="0">
                <a:latin typeface="Cambria"/>
                <a:cs typeface="Cambria"/>
              </a:rPr>
              <a:t>hingga </a:t>
            </a:r>
            <a:r>
              <a:rPr sz="2000" spc="-5" dirty="0">
                <a:latin typeface="Cambria"/>
                <a:cs typeface="Cambria"/>
              </a:rPr>
              <a:t>simbol</a:t>
            </a:r>
            <a:r>
              <a:rPr sz="2000" spc="-10" dirty="0">
                <a:latin typeface="Cambria"/>
                <a:cs typeface="Cambria"/>
              </a:rPr>
              <a:t> input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(alfabet) </a:t>
            </a:r>
            <a:r>
              <a:rPr sz="2000" spc="-5" dirty="0">
                <a:latin typeface="Cambria"/>
                <a:cs typeface="Cambria"/>
              </a:rPr>
              <a:t> 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Symbol"/>
                <a:cs typeface="Symbol"/>
              </a:rPr>
              <a:t>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mbria"/>
                <a:cs typeface="Cambria"/>
              </a:rPr>
              <a:t>K	</a:t>
            </a:r>
            <a:r>
              <a:rPr sz="2000" spc="-5" dirty="0">
                <a:latin typeface="Cambria"/>
                <a:cs typeface="Cambria"/>
              </a:rPr>
              <a:t>: stata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awal</a:t>
            </a:r>
            <a:endParaRPr sz="2000">
              <a:latin typeface="Cambria"/>
              <a:cs typeface="Cambria"/>
            </a:endParaRPr>
          </a:p>
          <a:p>
            <a:pPr marL="12700" marR="2957830">
              <a:lnSpc>
                <a:spcPts val="2640"/>
              </a:lnSpc>
              <a:tabLst>
                <a:tab pos="926465" algn="l"/>
              </a:tabLst>
            </a:pPr>
            <a:r>
              <a:rPr sz="2000" spc="-5" dirty="0">
                <a:latin typeface="Cambria"/>
                <a:cs typeface="Cambria"/>
              </a:rPr>
              <a:t>Z	: himpunan </a:t>
            </a:r>
            <a:r>
              <a:rPr sz="2000" spc="-10" dirty="0">
                <a:latin typeface="Cambria"/>
                <a:cs typeface="Cambria"/>
              </a:rPr>
              <a:t>hingga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simbol output  f : </a:t>
            </a:r>
            <a:r>
              <a:rPr sz="2000" spc="-10" dirty="0">
                <a:latin typeface="Cambria"/>
                <a:cs typeface="Cambria"/>
              </a:rPr>
              <a:t>K </a:t>
            </a:r>
            <a:r>
              <a:rPr sz="2000" spc="-5" dirty="0">
                <a:latin typeface="Symbol"/>
                <a:cs typeface="Symbol"/>
              </a:rPr>
              <a:t>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mbria"/>
                <a:cs typeface="Cambria"/>
              </a:rPr>
              <a:t>V</a:t>
            </a:r>
            <a:r>
              <a:rPr sz="2025" spc="-15" baseline="-20576" dirty="0">
                <a:latin typeface="Cambria"/>
                <a:cs typeface="Cambria"/>
              </a:rPr>
              <a:t>T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mbria"/>
                <a:cs typeface="Cambria"/>
              </a:rPr>
              <a:t>K disebut </a:t>
            </a:r>
            <a:r>
              <a:rPr sz="2000" spc="-5" dirty="0">
                <a:latin typeface="Cambria"/>
                <a:cs typeface="Cambria"/>
              </a:rPr>
              <a:t>fungsi </a:t>
            </a:r>
            <a:r>
              <a:rPr sz="2000" spc="-20" dirty="0">
                <a:latin typeface="Cambria"/>
                <a:cs typeface="Cambria"/>
              </a:rPr>
              <a:t>next</a:t>
            </a:r>
            <a:r>
              <a:rPr sz="2000" spc="-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state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ambria"/>
                <a:cs typeface="Cambria"/>
              </a:rPr>
              <a:t>g : </a:t>
            </a:r>
            <a:r>
              <a:rPr sz="2000" spc="-10" dirty="0">
                <a:latin typeface="Cambria"/>
                <a:cs typeface="Cambria"/>
              </a:rPr>
              <a:t>K </a:t>
            </a:r>
            <a:r>
              <a:rPr sz="2000" spc="-5" dirty="0">
                <a:latin typeface="Symbol"/>
                <a:cs typeface="Symbol"/>
              </a:rPr>
              <a:t>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mbria"/>
                <a:cs typeface="Cambria"/>
              </a:rPr>
              <a:t>V</a:t>
            </a:r>
            <a:r>
              <a:rPr sz="2025" spc="-15" baseline="-20576" dirty="0">
                <a:latin typeface="Cambria"/>
                <a:cs typeface="Cambria"/>
              </a:rPr>
              <a:t>T 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mbria"/>
                <a:cs typeface="Cambria"/>
              </a:rPr>
              <a:t>Z </a:t>
            </a:r>
            <a:r>
              <a:rPr sz="2000" spc="-10" dirty="0">
                <a:latin typeface="Cambria"/>
                <a:cs typeface="Cambria"/>
              </a:rPr>
              <a:t>disebut </a:t>
            </a:r>
            <a:r>
              <a:rPr sz="2000" spc="-5" dirty="0">
                <a:latin typeface="Cambria"/>
                <a:cs typeface="Cambria"/>
              </a:rPr>
              <a:t>fungsi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output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Cambria"/>
                <a:cs typeface="Cambria"/>
              </a:rPr>
              <a:t>CONTOH:</a:t>
            </a:r>
            <a:endParaRPr sz="2000">
              <a:latin typeface="Cambria"/>
              <a:cs typeface="Cambria"/>
            </a:endParaRPr>
          </a:p>
          <a:p>
            <a:pPr marL="12700" marR="5731510">
              <a:lnSpc>
                <a:spcPts val="2640"/>
              </a:lnSpc>
              <a:spcBef>
                <a:spcPts val="125"/>
              </a:spcBef>
              <a:tabLst>
                <a:tab pos="356870" algn="l"/>
              </a:tabLst>
            </a:pPr>
            <a:r>
              <a:rPr sz="2000" spc="-10" dirty="0">
                <a:latin typeface="Cambria"/>
                <a:cs typeface="Cambria"/>
              </a:rPr>
              <a:t>K	</a:t>
            </a:r>
            <a:r>
              <a:rPr sz="2000" spc="-5" dirty="0">
                <a:latin typeface="Cambria"/>
                <a:cs typeface="Cambria"/>
              </a:rPr>
              <a:t>: </a:t>
            </a:r>
            <a:r>
              <a:rPr sz="2000" spc="-10" dirty="0">
                <a:latin typeface="Cambria"/>
                <a:cs typeface="Cambria"/>
              </a:rPr>
              <a:t>{q0,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q1,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q2} </a:t>
            </a:r>
            <a:r>
              <a:rPr sz="2000" spc="-5" dirty="0">
                <a:latin typeface="Cambria"/>
                <a:cs typeface="Cambria"/>
              </a:rPr>
              <a:t> S	:</a:t>
            </a:r>
            <a:r>
              <a:rPr sz="2000" spc="-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q0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10" dirty="0">
                <a:latin typeface="Cambria"/>
                <a:cs typeface="Cambria"/>
              </a:rPr>
              <a:t>V</a:t>
            </a:r>
            <a:r>
              <a:rPr sz="2025" spc="-15" baseline="-20576" dirty="0">
                <a:latin typeface="Cambria"/>
                <a:cs typeface="Cambria"/>
              </a:rPr>
              <a:t>T  </a:t>
            </a:r>
            <a:r>
              <a:rPr sz="2000" spc="-5" dirty="0">
                <a:latin typeface="Cambria"/>
                <a:cs typeface="Cambria"/>
              </a:rPr>
              <a:t>: {a,</a:t>
            </a:r>
            <a:r>
              <a:rPr sz="2000" spc="-2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b}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6870" algn="l"/>
              </a:tabLst>
            </a:pPr>
            <a:r>
              <a:rPr sz="2000" spc="-5" dirty="0">
                <a:latin typeface="Cambria"/>
                <a:cs typeface="Cambria"/>
              </a:rPr>
              <a:t>Z	: {x, </a:t>
            </a:r>
            <a:r>
              <a:rPr sz="2000" spc="-90" dirty="0">
                <a:latin typeface="Cambria"/>
                <a:cs typeface="Cambria"/>
              </a:rPr>
              <a:t>y,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z}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32503" y="4184903"/>
          <a:ext cx="4114800" cy="1523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93191">
                <a:tc gridSpan="2">
                  <a:txBody>
                    <a:bodyPr/>
                    <a:lstStyle/>
                    <a:p>
                      <a:pPr marL="676275">
                        <a:lnSpc>
                          <a:spcPts val="1664"/>
                        </a:lnSpc>
                      </a:pPr>
                      <a:r>
                        <a:rPr sz="1500" u="sng" spc="5" dirty="0">
                          <a:latin typeface="Cambria"/>
                          <a:cs typeface="Cambria"/>
                        </a:rPr>
                        <a:t>fungsi </a:t>
                      </a:r>
                      <a:r>
                        <a:rPr sz="1500" u="sng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500" u="sng" spc="-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u="sng" dirty="0">
                          <a:latin typeface="Cambria"/>
                          <a:cs typeface="Cambria"/>
                        </a:rPr>
                        <a:t>: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39623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7860">
                        <a:lnSpc>
                          <a:spcPts val="1664"/>
                        </a:lnSpc>
                      </a:pPr>
                      <a:r>
                        <a:rPr sz="1500" u="sng" spc="5" dirty="0">
                          <a:latin typeface="Cambria"/>
                          <a:cs typeface="Cambria"/>
                        </a:rPr>
                        <a:t>fungsi g</a:t>
                      </a:r>
                      <a:r>
                        <a:rPr sz="1500" u="sng" spc="-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u="sng" dirty="0">
                          <a:latin typeface="Cambria"/>
                          <a:cs typeface="Cambria"/>
                        </a:rPr>
                        <a:t>: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39623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3192">
                <a:tc>
                  <a:txBody>
                    <a:bodyPr/>
                    <a:lstStyle/>
                    <a:p>
                      <a:pPr marL="33020">
                        <a:lnSpc>
                          <a:spcPts val="15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f(q0,a)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q1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39623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f(q0,b)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q2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3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f(q0,a)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x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39623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f(q0,b)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y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3">
                      <a:solidFill>
                        <a:srgbClr val="FFFFFF"/>
                      </a:solidFill>
                      <a:prstDash val="solid"/>
                    </a:lnT>
                    <a:lnB w="15239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33020">
                        <a:lnSpc>
                          <a:spcPts val="16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f(q1,a)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q2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f(q1,b)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q1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f(q1,a)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x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7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f(q1,b)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z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93192">
                <a:tc>
                  <a:txBody>
                    <a:bodyPr/>
                    <a:lstStyle/>
                    <a:p>
                      <a:pPr marL="33020">
                        <a:lnSpc>
                          <a:spcPts val="1664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f(q2,a)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q0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64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f(q2,b)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q1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f(q2,a)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z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f(q2,b)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500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y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961" rIns="0" bIns="0" rtlCol="0">
            <a:spAutoFit/>
          </a:bodyPr>
          <a:lstStyle/>
          <a:p>
            <a:pPr marL="12065" marR="5080">
              <a:lnSpc>
                <a:spcPct val="100000"/>
              </a:lnSpc>
            </a:pPr>
            <a:r>
              <a:rPr sz="2800" spc="5" dirty="0">
                <a:solidFill>
                  <a:srgbClr val="000000"/>
                </a:solidFill>
              </a:rPr>
              <a:t>FSM </a:t>
            </a:r>
            <a:r>
              <a:rPr sz="2800" spc="-5" dirty="0">
                <a:solidFill>
                  <a:srgbClr val="000000"/>
                </a:solidFill>
              </a:rPr>
              <a:t>dapat disajikan dalam bentuk tabel atau graf. </a:t>
            </a:r>
            <a:r>
              <a:rPr sz="2800" dirty="0">
                <a:solidFill>
                  <a:srgbClr val="000000"/>
                </a:solidFill>
              </a:rPr>
              <a:t>Untuk </a:t>
            </a:r>
            <a:r>
              <a:rPr sz="2800" spc="-5" dirty="0">
                <a:solidFill>
                  <a:srgbClr val="000000"/>
                </a:solidFill>
              </a:rPr>
              <a:t>FSM contoh </a:t>
            </a:r>
            <a:r>
              <a:rPr sz="2800" dirty="0">
                <a:solidFill>
                  <a:srgbClr val="000000"/>
                </a:solidFill>
              </a:rPr>
              <a:t>di </a:t>
            </a:r>
            <a:r>
              <a:rPr sz="2800" spc="-10" dirty="0">
                <a:solidFill>
                  <a:srgbClr val="000000"/>
                </a:solidFill>
              </a:rPr>
              <a:t>atas  </a:t>
            </a:r>
            <a:r>
              <a:rPr sz="2800" spc="-5" dirty="0">
                <a:solidFill>
                  <a:srgbClr val="000000"/>
                </a:solidFill>
              </a:rPr>
              <a:t>tabel </a:t>
            </a:r>
            <a:r>
              <a:rPr sz="2800" dirty="0">
                <a:solidFill>
                  <a:srgbClr val="000000"/>
                </a:solidFill>
              </a:rPr>
              <a:t>dan grafnya masing-masing </a:t>
            </a:r>
            <a:r>
              <a:rPr sz="2800" spc="-5" dirty="0">
                <a:solidFill>
                  <a:srgbClr val="000000"/>
                </a:solidFill>
              </a:rPr>
              <a:t>adalah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6022" y="3970439"/>
            <a:ext cx="7895590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Jika </a:t>
            </a:r>
            <a:r>
              <a:rPr sz="2000" spc="-5" dirty="0">
                <a:latin typeface="Cambria"/>
                <a:cs typeface="Cambria"/>
              </a:rPr>
              <a:t>FSM di </a:t>
            </a:r>
            <a:r>
              <a:rPr sz="2000" dirty="0">
                <a:latin typeface="Cambria"/>
                <a:cs typeface="Cambria"/>
              </a:rPr>
              <a:t>atas </a:t>
            </a:r>
            <a:r>
              <a:rPr sz="2000" spc="-10" dirty="0">
                <a:latin typeface="Cambria"/>
                <a:cs typeface="Cambria"/>
              </a:rPr>
              <a:t>mendapat </a:t>
            </a:r>
            <a:r>
              <a:rPr sz="2000" spc="-5" dirty="0">
                <a:latin typeface="Cambria"/>
                <a:cs typeface="Cambria"/>
              </a:rPr>
              <a:t>untai masukan  </a:t>
            </a:r>
            <a:r>
              <a:rPr sz="2000" spc="-15" dirty="0">
                <a:latin typeface="Cambria"/>
                <a:cs typeface="Cambria"/>
              </a:rPr>
              <a:t>“aaba”  </a:t>
            </a:r>
            <a:r>
              <a:rPr sz="2000" spc="-10" dirty="0">
                <a:latin typeface="Cambria"/>
                <a:cs typeface="Cambria"/>
              </a:rPr>
              <a:t>maka </a:t>
            </a:r>
            <a:r>
              <a:rPr sz="2000" spc="-5" dirty="0">
                <a:latin typeface="Cambria"/>
                <a:cs typeface="Cambria"/>
              </a:rPr>
              <a:t>akan dihasilkan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mbria"/>
                <a:cs typeface="Cambria"/>
              </a:rPr>
              <a:t>untai </a:t>
            </a:r>
            <a:r>
              <a:rPr sz="2000" spc="-10" dirty="0">
                <a:latin typeface="Cambria"/>
                <a:cs typeface="Cambria"/>
              </a:rPr>
              <a:t>keluaran </a:t>
            </a:r>
            <a:r>
              <a:rPr sz="2000" spc="-5" dirty="0">
                <a:latin typeface="Cambria"/>
                <a:cs typeface="Cambria"/>
              </a:rPr>
              <a:t>:</a:t>
            </a:r>
            <a:r>
              <a:rPr sz="2000" spc="-1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xxyx</a:t>
            </a:r>
            <a:endParaRPr sz="20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mbria"/>
                <a:cs typeface="Cambria"/>
              </a:rPr>
              <a:t>untai stata : </a:t>
            </a:r>
            <a:r>
              <a:rPr sz="2000" spc="-15" dirty="0">
                <a:latin typeface="Cambria"/>
                <a:cs typeface="Cambria"/>
              </a:rPr>
              <a:t>q0 </a:t>
            </a:r>
            <a:r>
              <a:rPr sz="2000" spc="-5" dirty="0">
                <a:latin typeface="Cambria"/>
                <a:cs typeface="Cambria"/>
              </a:rPr>
              <a:t>q1 q2 q1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q2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504" y="1517903"/>
          <a:ext cx="205740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  <a:gridCol w="685800"/>
              </a:tblGrid>
              <a:tr h="399288">
                <a:tc>
                  <a:txBody>
                    <a:bodyPr/>
                    <a:lstStyle/>
                    <a:p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5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00812">
                <a:tc>
                  <a:txBody>
                    <a:bodyPr/>
                    <a:lstStyle/>
                    <a:p>
                      <a:pPr marL="1270" algn="ctr">
                        <a:lnSpc>
                          <a:spcPts val="1480"/>
                        </a:lnSpc>
                      </a:pPr>
                      <a:r>
                        <a:rPr sz="1400" b="1" spc="-10" dirty="0">
                          <a:latin typeface="Cambria"/>
                          <a:cs typeface="Cambria"/>
                        </a:rPr>
                        <a:t>q0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4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x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4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99288"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400" b="1" spc="-10" dirty="0">
                          <a:latin typeface="Cambria"/>
                          <a:cs typeface="Cambria"/>
                        </a:rPr>
                        <a:t>q1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4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x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4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z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00812"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400" b="1" spc="-10" dirty="0">
                          <a:latin typeface="Cambria"/>
                          <a:cs typeface="Cambria"/>
                        </a:rPr>
                        <a:t>q2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q0,</a:t>
                      </a:r>
                      <a:r>
                        <a:rPr sz="14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z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sz="1400" spc="-5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4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 dirty="0">
                          <a:latin typeface="Cambria"/>
                          <a:cs typeface="Cambria"/>
                        </a:rPr>
                        <a:t>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39">
                      <a:solidFill>
                        <a:srgbClr val="FFFFFF"/>
                      </a:solidFill>
                      <a:prstDash val="solid"/>
                    </a:lnL>
                    <a:lnR w="15239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429000" y="1219200"/>
            <a:ext cx="5013959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415" rIns="0" bIns="0" rtlCol="0">
            <a:spAutoFit/>
          </a:bodyPr>
          <a:lstStyle/>
          <a:p>
            <a:pPr marL="725170">
              <a:lnSpc>
                <a:spcPct val="100000"/>
              </a:lnSpc>
            </a:pPr>
            <a:r>
              <a:rPr spc="-10" dirty="0">
                <a:latin typeface="Cambria"/>
                <a:cs typeface="Cambria"/>
              </a:rPr>
              <a:t>FSM </a:t>
            </a:r>
            <a:r>
              <a:rPr spc="-5" dirty="0">
                <a:latin typeface="Cambria"/>
                <a:cs typeface="Cambria"/>
              </a:rPr>
              <a:t>PENJUMLAHAN BINER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>
              <a:lnSpc>
                <a:spcPct val="100000"/>
              </a:lnSpc>
            </a:pPr>
            <a:r>
              <a:rPr spc="-5" dirty="0"/>
              <a:t>FSM dapat disajikan sebagai penjumlah </a:t>
            </a:r>
            <a:r>
              <a:rPr spc="-40" dirty="0"/>
              <a:t>biner. </a:t>
            </a:r>
            <a:r>
              <a:rPr spc="-15" dirty="0"/>
              <a:t>Sifat </a:t>
            </a:r>
            <a:r>
              <a:rPr spc="-5" dirty="0"/>
              <a:t>penjumlahan biner  </a:t>
            </a:r>
            <a:r>
              <a:rPr spc="-15" dirty="0"/>
              <a:t>bergantung </a:t>
            </a:r>
            <a:r>
              <a:rPr spc="-5" dirty="0"/>
              <a:t>pada </a:t>
            </a:r>
            <a:r>
              <a:rPr spc="-15" dirty="0"/>
              <a:t>statusnya </a:t>
            </a:r>
            <a:r>
              <a:rPr spc="-5" dirty="0"/>
              <a:t>: </a:t>
            </a:r>
            <a:r>
              <a:rPr b="1" i="1" dirty="0">
                <a:latin typeface="Cambria"/>
                <a:cs typeface="Cambria"/>
              </a:rPr>
              <a:t>carry </a:t>
            </a:r>
            <a:r>
              <a:rPr dirty="0"/>
              <a:t>atau </a:t>
            </a:r>
            <a:r>
              <a:rPr b="1" i="1" dirty="0">
                <a:latin typeface="Cambria"/>
                <a:cs typeface="Cambria"/>
              </a:rPr>
              <a:t>not</a:t>
            </a:r>
            <a:r>
              <a:rPr b="1" i="1" spc="75" dirty="0">
                <a:latin typeface="Cambria"/>
                <a:cs typeface="Cambria"/>
              </a:rPr>
              <a:t> </a:t>
            </a:r>
            <a:r>
              <a:rPr b="1" i="1" dirty="0">
                <a:latin typeface="Cambria"/>
                <a:cs typeface="Cambria"/>
              </a:rPr>
              <a:t>carry</a:t>
            </a:r>
            <a:r>
              <a:rPr dirty="0"/>
              <a:t>.</a:t>
            </a: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latin typeface="Arial"/>
                <a:cs typeface="Arial"/>
              </a:rPr>
              <a:t>• </a:t>
            </a:r>
            <a:r>
              <a:rPr spc="-20" dirty="0"/>
              <a:t>Pada </a:t>
            </a:r>
            <a:r>
              <a:rPr spc="-5" dirty="0"/>
              <a:t>status </a:t>
            </a:r>
            <a:r>
              <a:rPr b="1" i="1" dirty="0">
                <a:latin typeface="Cambria"/>
                <a:cs typeface="Cambria"/>
              </a:rPr>
              <a:t>not carry </a:t>
            </a:r>
            <a:r>
              <a:rPr spc="-10" dirty="0"/>
              <a:t>berlaku </a:t>
            </a:r>
            <a:r>
              <a:rPr spc="-5" dirty="0"/>
              <a:t>: 0 + 0 = 0, 1 + 0 = 0 + 1 = 1, 1 + 1 =</a:t>
            </a:r>
            <a:r>
              <a:rPr spc="-55" dirty="0"/>
              <a:t> </a:t>
            </a:r>
            <a:r>
              <a:rPr spc="-5" dirty="0"/>
              <a:t>0</a:t>
            </a: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latin typeface="Arial"/>
                <a:cs typeface="Arial"/>
              </a:rPr>
              <a:t>• </a:t>
            </a:r>
            <a:r>
              <a:rPr spc="-20" dirty="0"/>
              <a:t>Pada </a:t>
            </a:r>
            <a:r>
              <a:rPr spc="-5" dirty="0"/>
              <a:t>status </a:t>
            </a:r>
            <a:r>
              <a:rPr b="1" i="1" dirty="0">
                <a:latin typeface="Cambria"/>
                <a:cs typeface="Cambria"/>
              </a:rPr>
              <a:t>carry </a:t>
            </a:r>
            <a:r>
              <a:rPr spc="-10" dirty="0"/>
              <a:t>berlaku         </a:t>
            </a:r>
            <a:r>
              <a:rPr spc="-5" dirty="0"/>
              <a:t>: 0 + 0 = 1, 1 + 0 = 0 + 1 = 0, 1 + 1 =</a:t>
            </a:r>
            <a:r>
              <a:rPr spc="-75" dirty="0"/>
              <a:t> </a:t>
            </a:r>
            <a:r>
              <a:rPr spc="-5" dirty="0"/>
              <a:t>1</a:t>
            </a:r>
          </a:p>
          <a:p>
            <a:pPr marL="12700" algn="just">
              <a:lnSpc>
                <a:spcPts val="2400"/>
              </a:lnSpc>
              <a:spcBef>
                <a:spcPts val="480"/>
              </a:spcBef>
            </a:pPr>
            <a:r>
              <a:rPr spc="-20" dirty="0"/>
              <a:t>Pada  </a:t>
            </a:r>
            <a:r>
              <a:rPr spc="-5" dirty="0"/>
              <a:t>status </a:t>
            </a:r>
            <a:r>
              <a:rPr b="1" i="1" dirty="0">
                <a:latin typeface="Cambria"/>
                <a:cs typeface="Cambria"/>
              </a:rPr>
              <a:t>not carry </a:t>
            </a:r>
            <a:r>
              <a:rPr spc="-5" dirty="0"/>
              <a:t>blank (b)  menjadi </a:t>
            </a:r>
            <a:r>
              <a:rPr dirty="0"/>
              <a:t>b, </a:t>
            </a:r>
            <a:r>
              <a:rPr spc="-5" dirty="0"/>
              <a:t>sedangkan </a:t>
            </a:r>
            <a:r>
              <a:rPr dirty="0"/>
              <a:t>pada </a:t>
            </a:r>
            <a:r>
              <a:rPr spc="-5" dirty="0"/>
              <a:t>status   </a:t>
            </a:r>
            <a:r>
              <a:rPr spc="80" dirty="0"/>
              <a:t> </a:t>
            </a:r>
            <a:r>
              <a:rPr b="1" i="1" dirty="0">
                <a:latin typeface="Cambria"/>
                <a:cs typeface="Cambria"/>
              </a:rPr>
              <a:t>carry</a:t>
            </a:r>
          </a:p>
          <a:p>
            <a:pPr marL="12700" algn="just">
              <a:lnSpc>
                <a:spcPct val="100000"/>
              </a:lnSpc>
            </a:pPr>
            <a:r>
              <a:rPr spc="-10" dirty="0"/>
              <a:t>menjadi</a:t>
            </a:r>
            <a:r>
              <a:rPr spc="-60" dirty="0"/>
              <a:t> </a:t>
            </a:r>
            <a:r>
              <a:rPr spc="-5" dirty="0"/>
              <a:t>1.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740150" algn="just">
              <a:lnSpc>
                <a:spcPct val="120000"/>
              </a:lnSpc>
            </a:pPr>
            <a:r>
              <a:rPr dirty="0"/>
              <a:t>Nilai </a:t>
            </a:r>
            <a:r>
              <a:rPr spc="-5" dirty="0"/>
              <a:t>setiap </a:t>
            </a:r>
            <a:r>
              <a:rPr spc="-10" dirty="0"/>
              <a:t>tupel </a:t>
            </a:r>
            <a:r>
              <a:rPr spc="-5" dirty="0"/>
              <a:t>untuk FSM ini </a:t>
            </a:r>
            <a:r>
              <a:rPr dirty="0"/>
              <a:t>adalah </a:t>
            </a:r>
            <a:r>
              <a:rPr spc="-5" dirty="0"/>
              <a:t>:  </a:t>
            </a:r>
            <a:r>
              <a:rPr spc="-10" dirty="0"/>
              <a:t>K </a:t>
            </a:r>
            <a:r>
              <a:rPr spc="-5" dirty="0"/>
              <a:t>= N (not carry), C (carry), dan S </a:t>
            </a:r>
            <a:r>
              <a:rPr spc="-10" dirty="0"/>
              <a:t>(stop)  </a:t>
            </a:r>
            <a:r>
              <a:rPr spc="-5" dirty="0"/>
              <a:t>S =</a:t>
            </a:r>
            <a:r>
              <a:rPr spc="-120" dirty="0"/>
              <a:t> </a:t>
            </a:r>
            <a:r>
              <a:rPr spc="-5" dirty="0"/>
              <a:t>N</a:t>
            </a: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V</a:t>
            </a:r>
            <a:r>
              <a:rPr sz="2025" spc="-15" baseline="-20576" dirty="0"/>
              <a:t>T </a:t>
            </a:r>
            <a:r>
              <a:rPr sz="2000" spc="-5" dirty="0"/>
              <a:t>= {00, 01, 10, 11,</a:t>
            </a:r>
            <a:r>
              <a:rPr sz="2000" spc="-75" dirty="0"/>
              <a:t> </a:t>
            </a:r>
            <a:r>
              <a:rPr sz="2000" spc="-5" dirty="0"/>
              <a:t>b}</a:t>
            </a:r>
            <a:endParaRPr sz="2000"/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pc="-5" dirty="0"/>
              <a:t>Z = {0, 1,</a:t>
            </a:r>
            <a:r>
              <a:rPr spc="-95" dirty="0"/>
              <a:t> </a:t>
            </a:r>
            <a:r>
              <a:rPr spc="-5" dirty="0"/>
              <a:t>b}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37303" y="4337303"/>
          <a:ext cx="36576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23088">
                <a:tc gridSpan="6">
                  <a:txBody>
                    <a:bodyPr/>
                    <a:lstStyle/>
                    <a:p>
                      <a:pPr algn="ctr">
                        <a:lnSpc>
                          <a:spcPts val="1810"/>
                        </a:lnSpc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TABEL</a:t>
                      </a:r>
                      <a:r>
                        <a:rPr sz="1600" b="1" spc="-17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FSM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39">
                      <a:solidFill>
                        <a:srgbClr val="FFFFFF"/>
                      </a:solidFill>
                      <a:prstDash val="solid"/>
                    </a:lnT>
                    <a:lnB w="39624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4612">
                <a:tc>
                  <a:txBody>
                    <a:bodyPr/>
                    <a:lstStyle/>
                    <a:p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b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9624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23088">
                <a:tc>
                  <a:txBody>
                    <a:bodyPr/>
                    <a:lstStyle/>
                    <a:p>
                      <a:pPr marL="2254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N,</a:t>
                      </a:r>
                      <a:r>
                        <a:rPr sz="1600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N,</a:t>
                      </a:r>
                      <a:r>
                        <a:rPr sz="1600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N,</a:t>
                      </a:r>
                      <a:r>
                        <a:rPr sz="1600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S,</a:t>
                      </a:r>
                      <a:r>
                        <a:rPr sz="1600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24612">
                <a:tc>
                  <a:txBody>
                    <a:bodyPr/>
                    <a:lstStyle/>
                    <a:p>
                      <a:pPr marL="237490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C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N,</a:t>
                      </a:r>
                      <a:r>
                        <a:rPr sz="1600" spc="-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S,</a:t>
                      </a:r>
                      <a:r>
                        <a:rPr sz="1600" spc="-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6469">
              <a:lnSpc>
                <a:spcPct val="100000"/>
              </a:lnSpc>
            </a:pPr>
            <a:r>
              <a:rPr spc="-5" dirty="0"/>
              <a:t>GRAF </a:t>
            </a:r>
            <a:r>
              <a:rPr spc="-10" dirty="0"/>
              <a:t>FSM </a:t>
            </a:r>
            <a:r>
              <a:rPr spc="-5" dirty="0"/>
              <a:t>PENJUMLAHAN BINER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28" y="3015462"/>
            <a:ext cx="2849880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mbria"/>
                <a:cs typeface="Cambria"/>
              </a:rPr>
              <a:t>Contoh</a:t>
            </a:r>
            <a:r>
              <a:rPr sz="1600" b="1" spc="-1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20000"/>
              </a:lnSpc>
            </a:pPr>
            <a:r>
              <a:rPr sz="1600" dirty="0">
                <a:latin typeface="Cambria"/>
                <a:cs typeface="Cambria"/>
              </a:rPr>
              <a:t>Hitunglah : 1101011 + 0111011  </a:t>
            </a:r>
            <a:r>
              <a:rPr sz="1600" spc="-5" dirty="0">
                <a:latin typeface="Cambria"/>
                <a:cs typeface="Cambria"/>
              </a:rPr>
              <a:t>Jawab</a:t>
            </a:r>
            <a:r>
              <a:rPr sz="1600" spc="-1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28" y="3893387"/>
            <a:ext cx="5010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Input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986" y="3893387"/>
            <a:ext cx="597725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= pasangan digit </a:t>
            </a:r>
            <a:r>
              <a:rPr sz="1600" spc="-5" dirty="0">
                <a:latin typeface="Cambria"/>
                <a:cs typeface="Cambria"/>
              </a:rPr>
              <a:t>kedua </a:t>
            </a:r>
            <a:r>
              <a:rPr sz="1600" dirty="0">
                <a:latin typeface="Cambria"/>
                <a:cs typeface="Cambria"/>
              </a:rPr>
              <a:t>bilangan, mulai dari LSB </a:t>
            </a:r>
            <a:r>
              <a:rPr sz="1600" spc="5" dirty="0">
                <a:latin typeface="Cambria"/>
                <a:cs typeface="Cambria"/>
              </a:rPr>
              <a:t>(</a:t>
            </a:r>
            <a:r>
              <a:rPr sz="1600" i="1" spc="5" dirty="0">
                <a:latin typeface="Cambria"/>
                <a:cs typeface="Cambria"/>
              </a:rPr>
              <a:t>least </a:t>
            </a:r>
            <a:r>
              <a:rPr sz="1600" i="1" dirty="0">
                <a:latin typeface="Cambria"/>
                <a:cs typeface="Cambria"/>
              </a:rPr>
              <a:t>significant</a:t>
            </a:r>
            <a:r>
              <a:rPr sz="1600" i="1" spc="-204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bit</a:t>
            </a:r>
            <a:r>
              <a:rPr sz="1600" dirty="0">
                <a:latin typeface="Cambria"/>
                <a:cs typeface="Cambria"/>
              </a:rPr>
              <a:t>)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ambria"/>
                <a:cs typeface="Cambria"/>
              </a:rPr>
              <a:t>= 11, 11, 00, 11, 01, 11, </a:t>
            </a:r>
            <a:r>
              <a:rPr sz="1600" spc="-5" dirty="0">
                <a:latin typeface="Cambria"/>
                <a:cs typeface="Cambria"/>
              </a:rPr>
              <a:t>11,</a:t>
            </a:r>
            <a:r>
              <a:rPr sz="1600" spc="-1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200" y="1066800"/>
            <a:ext cx="45720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028" y="4429696"/>
            <a:ext cx="571182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  <a:tabLst>
                <a:tab pos="969010" algn="l"/>
                <a:tab pos="1456690" algn="l"/>
                <a:tab pos="1479550" algn="l"/>
                <a:tab pos="1744980" algn="l"/>
                <a:tab pos="2032635" algn="l"/>
                <a:tab pos="2278380" algn="l"/>
                <a:tab pos="2320925" algn="l"/>
                <a:tab pos="2651125" algn="l"/>
                <a:tab pos="2856865" algn="l"/>
                <a:tab pos="2938145" algn="l"/>
              </a:tabLst>
            </a:pPr>
            <a:r>
              <a:rPr sz="1600" spc="5" dirty="0">
                <a:latin typeface="Cambria"/>
                <a:cs typeface="Cambria"/>
              </a:rPr>
              <a:t>Output	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0,	1,	</a:t>
            </a:r>
            <a:r>
              <a:rPr sz="1600" spc="-5" dirty="0">
                <a:latin typeface="Cambria"/>
                <a:cs typeface="Cambria"/>
              </a:rPr>
              <a:t>1,	</a:t>
            </a:r>
            <a:r>
              <a:rPr sz="1600" dirty="0">
                <a:latin typeface="Cambria"/>
                <a:cs typeface="Cambria"/>
              </a:rPr>
              <a:t>0,		</a:t>
            </a:r>
            <a:r>
              <a:rPr sz="1600" spc="-5" dirty="0">
                <a:latin typeface="Cambria"/>
                <a:cs typeface="Cambria"/>
              </a:rPr>
              <a:t>0,	</a:t>
            </a:r>
            <a:r>
              <a:rPr sz="1600" dirty="0">
                <a:latin typeface="Cambria"/>
                <a:cs typeface="Cambria"/>
              </a:rPr>
              <a:t>1,		1,  1 </a:t>
            </a:r>
            <a:r>
              <a:rPr sz="1600" spc="-5" dirty="0">
                <a:latin typeface="Cambria"/>
                <a:cs typeface="Cambria"/>
              </a:rPr>
              <a:t>(jawab </a:t>
            </a:r>
            <a:r>
              <a:rPr sz="1600" dirty="0">
                <a:latin typeface="Cambria"/>
                <a:cs typeface="Cambria"/>
              </a:rPr>
              <a:t>: </a:t>
            </a:r>
            <a:r>
              <a:rPr sz="1600" spc="5" dirty="0">
                <a:latin typeface="Cambria"/>
                <a:cs typeface="Cambria"/>
              </a:rPr>
              <a:t>dibaca</a:t>
            </a:r>
            <a:r>
              <a:rPr sz="1600" spc="-1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dari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kanan)  </a:t>
            </a:r>
            <a:r>
              <a:rPr sz="1600" spc="5" dirty="0">
                <a:latin typeface="Cambria"/>
                <a:cs typeface="Cambria"/>
              </a:rPr>
              <a:t>Stata	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N,		C,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C,</a:t>
            </a:r>
            <a:r>
              <a:rPr sz="1600" spc="3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N,	C,</a:t>
            </a:r>
            <a:r>
              <a:rPr sz="1600" spc="3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C,	</a:t>
            </a:r>
            <a:r>
              <a:rPr sz="1600" dirty="0">
                <a:latin typeface="Cambria"/>
                <a:cs typeface="Cambria"/>
              </a:rPr>
              <a:t>C,  C,</a:t>
            </a:r>
            <a:r>
              <a:rPr sz="1600" spc="2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ambria"/>
                <a:cs typeface="Cambria"/>
              </a:rPr>
              <a:t>Periksa :    </a:t>
            </a:r>
            <a:r>
              <a:rPr sz="1600" u="heavy" dirty="0">
                <a:latin typeface="Cambria"/>
                <a:cs typeface="Cambria"/>
              </a:rPr>
              <a:t>1 1 0 1 0 1 1 </a:t>
            </a:r>
            <a:r>
              <a:rPr sz="1600" u="heavy" spc="45" dirty="0">
                <a:latin typeface="Cambria"/>
                <a:cs typeface="Cambria"/>
              </a:rPr>
              <a:t> </a:t>
            </a:r>
            <a:r>
              <a:rPr sz="2700" b="1" baseline="-26234" dirty="0">
                <a:latin typeface="Calibri"/>
                <a:cs typeface="Calibri"/>
              </a:rPr>
              <a:t>+</a:t>
            </a:r>
            <a:endParaRPr sz="2700" baseline="-26234">
              <a:latin typeface="Calibri"/>
              <a:cs typeface="Calibri"/>
            </a:endParaRPr>
          </a:p>
          <a:p>
            <a:pPr marR="2797810" algn="ctr">
              <a:lnSpc>
                <a:spcPct val="100000"/>
              </a:lnSpc>
              <a:spcBef>
                <a:spcPts val="345"/>
              </a:spcBef>
            </a:pPr>
            <a:r>
              <a:rPr sz="1600" dirty="0">
                <a:latin typeface="Cambria"/>
                <a:cs typeface="Cambria"/>
              </a:rPr>
              <a:t>0 1 1 1 0 1</a:t>
            </a:r>
            <a:r>
              <a:rPr sz="1600" spc="-1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  <a:p>
            <a:pPr marR="2893060" algn="ctr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ambria"/>
                <a:cs typeface="Cambria"/>
              </a:rPr>
              <a:t>1 1 1 0 0 1 1</a:t>
            </a:r>
            <a:r>
              <a:rPr sz="1600" spc="-1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226" y="125691"/>
            <a:ext cx="459994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i="1" spc="-55" dirty="0">
                <a:latin typeface="DaunPenh"/>
                <a:cs typeface="DaunPenh"/>
              </a:rPr>
              <a:t>Finite State </a:t>
            </a:r>
            <a:r>
              <a:rPr sz="4650" i="1" spc="-80" dirty="0">
                <a:latin typeface="DaunPenh"/>
                <a:cs typeface="DaunPenh"/>
              </a:rPr>
              <a:t>Automata</a:t>
            </a:r>
            <a:r>
              <a:rPr sz="4650" i="1" spc="-365" dirty="0">
                <a:latin typeface="DaunPenh"/>
                <a:cs typeface="DaunPenh"/>
              </a:rPr>
              <a:t> </a:t>
            </a:r>
            <a:r>
              <a:rPr sz="4650" i="1" spc="-70" dirty="0">
                <a:latin typeface="DaunPenh"/>
                <a:cs typeface="DaunPenh"/>
              </a:rPr>
              <a:t>(FSA)</a:t>
            </a:r>
            <a:endParaRPr sz="4650">
              <a:latin typeface="DaunPenh"/>
              <a:cs typeface="DaunPen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22" y="1126794"/>
            <a:ext cx="8072755" cy="413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i="1" spc="-15" dirty="0">
                <a:latin typeface="Cambria"/>
                <a:cs typeface="Cambria"/>
              </a:rPr>
              <a:t>Finite </a:t>
            </a:r>
            <a:r>
              <a:rPr sz="2000" i="1" spc="-10" dirty="0">
                <a:latin typeface="Cambria"/>
                <a:cs typeface="Cambria"/>
              </a:rPr>
              <a:t>State </a:t>
            </a:r>
            <a:r>
              <a:rPr sz="2000" i="1" spc="-5" dirty="0">
                <a:latin typeface="Cambria"/>
                <a:cs typeface="Cambria"/>
              </a:rPr>
              <a:t>Machine </a:t>
            </a:r>
            <a:r>
              <a:rPr sz="2000" spc="-5" dirty="0">
                <a:latin typeface="Cambria"/>
                <a:cs typeface="Cambria"/>
              </a:rPr>
              <a:t>dapat berupa suatu mesin </a:t>
            </a:r>
            <a:r>
              <a:rPr sz="2000" spc="-10" dirty="0">
                <a:latin typeface="Cambria"/>
                <a:cs typeface="Cambria"/>
              </a:rPr>
              <a:t>yang </a:t>
            </a:r>
            <a:r>
              <a:rPr sz="2000" spc="-5" dirty="0">
                <a:latin typeface="Cambria"/>
                <a:cs typeface="Cambria"/>
              </a:rPr>
              <a:t>tidak memiliki  output. Finite </a:t>
            </a:r>
            <a:r>
              <a:rPr sz="2000" spc="-10" dirty="0">
                <a:latin typeface="Cambria"/>
                <a:cs typeface="Cambria"/>
              </a:rPr>
              <a:t>State </a:t>
            </a:r>
            <a:r>
              <a:rPr sz="2000" dirty="0">
                <a:latin typeface="Cambria"/>
                <a:cs typeface="Cambria"/>
              </a:rPr>
              <a:t>Machine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5" dirty="0">
                <a:latin typeface="Cambria"/>
                <a:cs typeface="Cambria"/>
              </a:rPr>
              <a:t>tidak mengeluarkan output ini dikenal  </a:t>
            </a:r>
            <a:r>
              <a:rPr sz="2000" spc="-10" dirty="0">
                <a:latin typeface="Cambria"/>
                <a:cs typeface="Cambria"/>
              </a:rPr>
              <a:t>sebagai </a:t>
            </a:r>
            <a:r>
              <a:rPr sz="2000" b="1" i="1" spc="-10" dirty="0">
                <a:latin typeface="Cambria"/>
                <a:cs typeface="Cambria"/>
              </a:rPr>
              <a:t>Finite </a:t>
            </a:r>
            <a:r>
              <a:rPr sz="2000" b="1" i="1" spc="-25" dirty="0">
                <a:latin typeface="Cambria"/>
                <a:cs typeface="Cambria"/>
              </a:rPr>
              <a:t>State </a:t>
            </a:r>
            <a:r>
              <a:rPr sz="2000" b="1" i="1" spc="-20" dirty="0">
                <a:latin typeface="Cambria"/>
                <a:cs typeface="Cambria"/>
              </a:rPr>
              <a:t>Automata</a:t>
            </a:r>
            <a:r>
              <a:rPr sz="2000" b="1" i="1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(FSA).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50000"/>
              </a:lnSpc>
              <a:spcBef>
                <a:spcPts val="1300"/>
              </a:spcBef>
            </a:pPr>
            <a:r>
              <a:rPr sz="2000" spc="-20" dirty="0">
                <a:latin typeface="Cambria"/>
                <a:cs typeface="Cambria"/>
              </a:rPr>
              <a:t>Pada </a:t>
            </a:r>
            <a:r>
              <a:rPr sz="2000" spc="-15" dirty="0">
                <a:latin typeface="Cambria"/>
                <a:cs typeface="Cambria"/>
              </a:rPr>
              <a:t>FSA </a:t>
            </a:r>
            <a:r>
              <a:rPr sz="2000" spc="-5" dirty="0">
                <a:latin typeface="Cambria"/>
                <a:cs typeface="Cambria"/>
              </a:rPr>
              <a:t>mesin mula-mula dalam </a:t>
            </a:r>
            <a:r>
              <a:rPr sz="2000" spc="-10" dirty="0">
                <a:latin typeface="Cambria"/>
                <a:cs typeface="Cambria"/>
              </a:rPr>
              <a:t>state </a:t>
            </a:r>
            <a:r>
              <a:rPr sz="2000" spc="5" dirty="0">
                <a:latin typeface="Cambria"/>
                <a:cs typeface="Cambria"/>
              </a:rPr>
              <a:t>S0 </a:t>
            </a:r>
            <a:r>
              <a:rPr sz="2000" spc="-5" dirty="0">
                <a:latin typeface="Cambria"/>
                <a:cs typeface="Cambria"/>
              </a:rPr>
              <a:t>dan menerima </a:t>
            </a:r>
            <a:r>
              <a:rPr sz="2000" spc="-10" dirty="0">
                <a:latin typeface="Cambria"/>
                <a:cs typeface="Cambria"/>
              </a:rPr>
              <a:t>sederatan  </a:t>
            </a:r>
            <a:r>
              <a:rPr sz="2000" spc="-5" dirty="0">
                <a:latin typeface="Cambria"/>
                <a:cs typeface="Cambria"/>
              </a:rPr>
              <a:t>masukan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5" dirty="0">
                <a:latin typeface="Cambria"/>
                <a:cs typeface="Cambria"/>
              </a:rPr>
              <a:t>dapat </a:t>
            </a:r>
            <a:r>
              <a:rPr sz="2000" spc="-15" dirty="0">
                <a:latin typeface="Cambria"/>
                <a:cs typeface="Cambria"/>
              </a:rPr>
              <a:t>mengubahnya </a:t>
            </a:r>
            <a:r>
              <a:rPr sz="2000" spc="-5" dirty="0">
                <a:latin typeface="Cambria"/>
                <a:cs typeface="Cambria"/>
              </a:rPr>
              <a:t>ke state-state </a:t>
            </a:r>
            <a:r>
              <a:rPr sz="2000" spc="-15" dirty="0">
                <a:latin typeface="Cambria"/>
                <a:cs typeface="Cambria"/>
              </a:rPr>
              <a:t>berikutnya. </a:t>
            </a:r>
            <a:r>
              <a:rPr sz="2000" spc="-5" dirty="0">
                <a:latin typeface="Cambria"/>
                <a:cs typeface="Cambria"/>
              </a:rPr>
              <a:t>Dalam </a:t>
            </a:r>
            <a:r>
              <a:rPr sz="2000" spc="-15" dirty="0">
                <a:latin typeface="Cambria"/>
                <a:cs typeface="Cambria"/>
              </a:rPr>
              <a:t>FSA  juga </a:t>
            </a:r>
            <a:r>
              <a:rPr sz="2000" spc="-10" dirty="0">
                <a:latin typeface="Cambria"/>
                <a:cs typeface="Cambria"/>
              </a:rPr>
              <a:t>dikenal </a:t>
            </a:r>
            <a:r>
              <a:rPr sz="2000" spc="-5" dirty="0">
                <a:latin typeface="Cambria"/>
                <a:cs typeface="Cambria"/>
              </a:rPr>
              <a:t>himpunan state-state </a:t>
            </a:r>
            <a:r>
              <a:rPr sz="2000" spc="-10" dirty="0">
                <a:latin typeface="Cambria"/>
                <a:cs typeface="Cambria"/>
              </a:rPr>
              <a:t>tertentu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5" dirty="0">
                <a:latin typeface="Cambria"/>
                <a:cs typeface="Cambria"/>
              </a:rPr>
              <a:t>disebut </a:t>
            </a:r>
            <a:r>
              <a:rPr sz="2000" spc="-10" dirty="0">
                <a:latin typeface="Cambria"/>
                <a:cs typeface="Cambria"/>
              </a:rPr>
              <a:t>sabagai </a:t>
            </a:r>
            <a:r>
              <a:rPr sz="2000" spc="-5" dirty="0">
                <a:latin typeface="Cambria"/>
                <a:cs typeface="Cambria"/>
              </a:rPr>
              <a:t>FINAL  </a:t>
            </a:r>
            <a:r>
              <a:rPr sz="2000" spc="-55" dirty="0">
                <a:latin typeface="Cambria"/>
                <a:cs typeface="Cambria"/>
              </a:rPr>
              <a:t>STATE. </a:t>
            </a:r>
            <a:r>
              <a:rPr sz="2000" spc="-10" dirty="0">
                <a:latin typeface="Cambria"/>
                <a:cs typeface="Cambria"/>
              </a:rPr>
              <a:t>Perubahan </a:t>
            </a:r>
            <a:r>
              <a:rPr sz="2000" spc="-5" dirty="0">
                <a:latin typeface="Cambria"/>
                <a:cs typeface="Cambria"/>
              </a:rPr>
              <a:t>dari </a:t>
            </a:r>
            <a:r>
              <a:rPr sz="2000" dirty="0">
                <a:latin typeface="Cambria"/>
                <a:cs typeface="Cambria"/>
              </a:rPr>
              <a:t>satu </a:t>
            </a:r>
            <a:r>
              <a:rPr sz="2000" spc="-10" dirty="0">
                <a:latin typeface="Cambria"/>
                <a:cs typeface="Cambria"/>
              </a:rPr>
              <a:t>state </a:t>
            </a:r>
            <a:r>
              <a:rPr sz="2000" spc="-5" dirty="0">
                <a:latin typeface="Cambria"/>
                <a:cs typeface="Cambria"/>
              </a:rPr>
              <a:t>ke </a:t>
            </a:r>
            <a:r>
              <a:rPr sz="2000" spc="-10" dirty="0">
                <a:latin typeface="Cambria"/>
                <a:cs typeface="Cambria"/>
              </a:rPr>
              <a:t>state </a:t>
            </a:r>
            <a:r>
              <a:rPr sz="2000" spc="-20" dirty="0">
                <a:latin typeface="Cambria"/>
                <a:cs typeface="Cambria"/>
              </a:rPr>
              <a:t>berikutnya </a:t>
            </a:r>
            <a:r>
              <a:rPr sz="2000" spc="-5" dirty="0">
                <a:latin typeface="Cambria"/>
                <a:cs typeface="Cambria"/>
              </a:rPr>
              <a:t>mengikuti </a:t>
            </a:r>
            <a:r>
              <a:rPr sz="2000" spc="-10" dirty="0">
                <a:latin typeface="Cambria"/>
                <a:cs typeface="Cambria"/>
              </a:rPr>
              <a:t>sturan  </a:t>
            </a:r>
            <a:r>
              <a:rPr sz="2000" spc="-20" dirty="0">
                <a:latin typeface="Cambria"/>
                <a:cs typeface="Cambria"/>
              </a:rPr>
              <a:t>tertentu yang </a:t>
            </a:r>
            <a:r>
              <a:rPr sz="2000" spc="-5" dirty="0">
                <a:latin typeface="Cambria"/>
                <a:cs typeface="Cambria"/>
              </a:rPr>
              <a:t>dirumuskan </a:t>
            </a:r>
            <a:r>
              <a:rPr sz="2000" spc="-10" dirty="0">
                <a:latin typeface="Cambria"/>
                <a:cs typeface="Cambria"/>
              </a:rPr>
              <a:t>sebagai </a:t>
            </a:r>
            <a:r>
              <a:rPr sz="2000" spc="-5" dirty="0">
                <a:latin typeface="Cambria"/>
                <a:cs typeface="Cambria"/>
              </a:rPr>
              <a:t>suatu </a:t>
            </a:r>
            <a:r>
              <a:rPr sz="2000" dirty="0">
                <a:latin typeface="Cambria"/>
                <a:cs typeface="Cambria"/>
              </a:rPr>
              <a:t>FUNGSI </a:t>
            </a:r>
            <a:r>
              <a:rPr sz="2000" spc="-10" dirty="0">
                <a:latin typeface="Cambria"/>
                <a:cs typeface="Cambria"/>
              </a:rPr>
              <a:t>transisi 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8229600" cy="5041900"/>
          </a:xfrm>
          <a:custGeom>
            <a:avLst/>
            <a:gdLst/>
            <a:ahLst/>
            <a:cxnLst/>
            <a:rect l="l" t="t" r="r" b="b"/>
            <a:pathLst>
              <a:path w="8229600" h="5041900">
                <a:moveTo>
                  <a:pt x="2384261" y="4145279"/>
                </a:moveTo>
                <a:lnTo>
                  <a:pt x="1344168" y="4145279"/>
                </a:lnTo>
                <a:lnTo>
                  <a:pt x="1310639" y="4224528"/>
                </a:lnTo>
                <a:lnTo>
                  <a:pt x="1252727" y="4291583"/>
                </a:lnTo>
                <a:lnTo>
                  <a:pt x="1197864" y="4358640"/>
                </a:lnTo>
                <a:lnTo>
                  <a:pt x="1118616" y="4428744"/>
                </a:lnTo>
                <a:lnTo>
                  <a:pt x="1039368" y="4486656"/>
                </a:lnTo>
                <a:lnTo>
                  <a:pt x="947928" y="4547616"/>
                </a:lnTo>
                <a:lnTo>
                  <a:pt x="835152" y="4605528"/>
                </a:lnTo>
                <a:lnTo>
                  <a:pt x="722376" y="4657344"/>
                </a:lnTo>
                <a:lnTo>
                  <a:pt x="688847" y="4675632"/>
                </a:lnTo>
                <a:lnTo>
                  <a:pt x="621791" y="4724400"/>
                </a:lnTo>
                <a:lnTo>
                  <a:pt x="597408" y="4751832"/>
                </a:lnTo>
                <a:lnTo>
                  <a:pt x="588263" y="4785360"/>
                </a:lnTo>
                <a:lnTo>
                  <a:pt x="576072" y="4818888"/>
                </a:lnTo>
                <a:lnTo>
                  <a:pt x="588263" y="4852416"/>
                </a:lnTo>
                <a:lnTo>
                  <a:pt x="588263" y="4885944"/>
                </a:lnTo>
                <a:lnTo>
                  <a:pt x="609600" y="4919472"/>
                </a:lnTo>
                <a:lnTo>
                  <a:pt x="633984" y="4946904"/>
                </a:lnTo>
                <a:lnTo>
                  <a:pt x="655319" y="4971288"/>
                </a:lnTo>
                <a:lnTo>
                  <a:pt x="688847" y="4998720"/>
                </a:lnTo>
                <a:lnTo>
                  <a:pt x="722376" y="5013960"/>
                </a:lnTo>
                <a:lnTo>
                  <a:pt x="768096" y="5032248"/>
                </a:lnTo>
                <a:lnTo>
                  <a:pt x="801624" y="5032248"/>
                </a:lnTo>
                <a:lnTo>
                  <a:pt x="847344" y="5041392"/>
                </a:lnTo>
                <a:lnTo>
                  <a:pt x="868680" y="5041392"/>
                </a:lnTo>
                <a:lnTo>
                  <a:pt x="1027176" y="5023104"/>
                </a:lnTo>
                <a:lnTo>
                  <a:pt x="1219200" y="4989576"/>
                </a:lnTo>
                <a:lnTo>
                  <a:pt x="1331976" y="4956048"/>
                </a:lnTo>
                <a:lnTo>
                  <a:pt x="1432560" y="4919472"/>
                </a:lnTo>
                <a:lnTo>
                  <a:pt x="1545336" y="4879848"/>
                </a:lnTo>
                <a:lnTo>
                  <a:pt x="1770888" y="4776216"/>
                </a:lnTo>
                <a:lnTo>
                  <a:pt x="1871472" y="4709160"/>
                </a:lnTo>
                <a:lnTo>
                  <a:pt x="1975104" y="4632960"/>
                </a:lnTo>
                <a:lnTo>
                  <a:pt x="2075688" y="4547616"/>
                </a:lnTo>
                <a:lnTo>
                  <a:pt x="2176272" y="4453128"/>
                </a:lnTo>
                <a:lnTo>
                  <a:pt x="2255520" y="4349496"/>
                </a:lnTo>
                <a:lnTo>
                  <a:pt x="2334768" y="4239768"/>
                </a:lnTo>
                <a:lnTo>
                  <a:pt x="2384261" y="4145279"/>
                </a:lnTo>
                <a:close/>
              </a:path>
              <a:path w="8229600" h="5041900">
                <a:moveTo>
                  <a:pt x="1310639" y="0"/>
                </a:moveTo>
                <a:lnTo>
                  <a:pt x="1106424" y="0"/>
                </a:lnTo>
                <a:lnTo>
                  <a:pt x="993647" y="18287"/>
                </a:lnTo>
                <a:lnTo>
                  <a:pt x="859536" y="42672"/>
                </a:lnTo>
                <a:lnTo>
                  <a:pt x="780288" y="70103"/>
                </a:lnTo>
                <a:lnTo>
                  <a:pt x="710184" y="103632"/>
                </a:lnTo>
                <a:lnTo>
                  <a:pt x="576072" y="188975"/>
                </a:lnTo>
                <a:lnTo>
                  <a:pt x="509016" y="246887"/>
                </a:lnTo>
                <a:lnTo>
                  <a:pt x="441959" y="307848"/>
                </a:lnTo>
                <a:lnTo>
                  <a:pt x="396240" y="384048"/>
                </a:lnTo>
                <a:lnTo>
                  <a:pt x="350520" y="478536"/>
                </a:lnTo>
                <a:lnTo>
                  <a:pt x="304800" y="579120"/>
                </a:lnTo>
                <a:lnTo>
                  <a:pt x="283464" y="691896"/>
                </a:lnTo>
                <a:lnTo>
                  <a:pt x="237744" y="981455"/>
                </a:lnTo>
                <a:lnTo>
                  <a:pt x="192023" y="1362455"/>
                </a:lnTo>
                <a:lnTo>
                  <a:pt x="103631" y="2221991"/>
                </a:lnTo>
                <a:lnTo>
                  <a:pt x="0" y="3355848"/>
                </a:lnTo>
                <a:lnTo>
                  <a:pt x="0" y="3432048"/>
                </a:lnTo>
                <a:lnTo>
                  <a:pt x="12192" y="3499104"/>
                </a:lnTo>
                <a:lnTo>
                  <a:pt x="24384" y="3584448"/>
                </a:lnTo>
                <a:lnTo>
                  <a:pt x="57912" y="3678936"/>
                </a:lnTo>
                <a:lnTo>
                  <a:pt x="103631" y="3773424"/>
                </a:lnTo>
                <a:lnTo>
                  <a:pt x="170687" y="3864864"/>
                </a:lnTo>
                <a:lnTo>
                  <a:pt x="216408" y="3916679"/>
                </a:lnTo>
                <a:lnTo>
                  <a:pt x="262128" y="3959352"/>
                </a:lnTo>
                <a:lnTo>
                  <a:pt x="338328" y="4011168"/>
                </a:lnTo>
                <a:lnTo>
                  <a:pt x="417575" y="4053840"/>
                </a:lnTo>
                <a:lnTo>
                  <a:pt x="496824" y="4087368"/>
                </a:lnTo>
                <a:lnTo>
                  <a:pt x="588263" y="4120896"/>
                </a:lnTo>
                <a:lnTo>
                  <a:pt x="688847" y="4139183"/>
                </a:lnTo>
                <a:lnTo>
                  <a:pt x="789432" y="4154424"/>
                </a:lnTo>
                <a:lnTo>
                  <a:pt x="902208" y="4163568"/>
                </a:lnTo>
                <a:lnTo>
                  <a:pt x="1014984" y="4154424"/>
                </a:lnTo>
                <a:lnTo>
                  <a:pt x="1344168" y="4145279"/>
                </a:lnTo>
                <a:lnTo>
                  <a:pt x="2384261" y="4145279"/>
                </a:lnTo>
                <a:lnTo>
                  <a:pt x="2401824" y="4111752"/>
                </a:lnTo>
                <a:lnTo>
                  <a:pt x="6845808" y="4011168"/>
                </a:lnTo>
                <a:lnTo>
                  <a:pt x="7306056" y="3992879"/>
                </a:lnTo>
                <a:lnTo>
                  <a:pt x="7443216" y="3977640"/>
                </a:lnTo>
                <a:lnTo>
                  <a:pt x="7555992" y="3959352"/>
                </a:lnTo>
                <a:lnTo>
                  <a:pt x="7757159" y="3892296"/>
                </a:lnTo>
                <a:lnTo>
                  <a:pt x="7836408" y="3855720"/>
                </a:lnTo>
                <a:lnTo>
                  <a:pt x="7903464" y="3813048"/>
                </a:lnTo>
                <a:lnTo>
                  <a:pt x="7961376" y="3773424"/>
                </a:lnTo>
                <a:lnTo>
                  <a:pt x="8004048" y="3736848"/>
                </a:lnTo>
                <a:lnTo>
                  <a:pt x="8083296" y="3645407"/>
                </a:lnTo>
                <a:lnTo>
                  <a:pt x="8153400" y="3541776"/>
                </a:lnTo>
                <a:lnTo>
                  <a:pt x="8186928" y="3447288"/>
                </a:lnTo>
                <a:lnTo>
                  <a:pt x="8208264" y="3355848"/>
                </a:lnTo>
                <a:lnTo>
                  <a:pt x="8220456" y="3270504"/>
                </a:lnTo>
                <a:lnTo>
                  <a:pt x="8229600" y="3194304"/>
                </a:lnTo>
                <a:lnTo>
                  <a:pt x="8220456" y="3108960"/>
                </a:lnTo>
                <a:lnTo>
                  <a:pt x="8116824" y="1313688"/>
                </a:lnTo>
                <a:lnTo>
                  <a:pt x="8116824" y="1210055"/>
                </a:lnTo>
                <a:lnTo>
                  <a:pt x="8095488" y="1091184"/>
                </a:lnTo>
                <a:lnTo>
                  <a:pt x="8049768" y="972312"/>
                </a:lnTo>
                <a:lnTo>
                  <a:pt x="8016240" y="911351"/>
                </a:lnTo>
                <a:lnTo>
                  <a:pt x="7982711" y="853439"/>
                </a:lnTo>
                <a:lnTo>
                  <a:pt x="7936992" y="792479"/>
                </a:lnTo>
                <a:lnTo>
                  <a:pt x="7882128" y="740663"/>
                </a:lnTo>
                <a:lnTo>
                  <a:pt x="7815072" y="691896"/>
                </a:lnTo>
                <a:lnTo>
                  <a:pt x="7735824" y="640079"/>
                </a:lnTo>
                <a:lnTo>
                  <a:pt x="7555992" y="563879"/>
                </a:lnTo>
                <a:lnTo>
                  <a:pt x="7452359" y="536448"/>
                </a:lnTo>
                <a:lnTo>
                  <a:pt x="7339583" y="521208"/>
                </a:lnTo>
                <a:lnTo>
                  <a:pt x="7318248" y="512063"/>
                </a:lnTo>
                <a:lnTo>
                  <a:pt x="1377695" y="9144"/>
                </a:lnTo>
                <a:lnTo>
                  <a:pt x="1310639" y="0"/>
                </a:lnTo>
                <a:close/>
              </a:path>
            </a:pathLst>
          </a:custGeom>
          <a:solidFill>
            <a:srgbClr val="B1B3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583" y="856488"/>
            <a:ext cx="8183880" cy="5005070"/>
          </a:xfrm>
          <a:custGeom>
            <a:avLst/>
            <a:gdLst/>
            <a:ahLst/>
            <a:cxnLst/>
            <a:rect l="l" t="t" r="r" b="b"/>
            <a:pathLst>
              <a:path w="8183880" h="5005070">
                <a:moveTo>
                  <a:pt x="2349935" y="4111752"/>
                </a:moveTo>
                <a:lnTo>
                  <a:pt x="1353311" y="4111752"/>
                </a:lnTo>
                <a:lnTo>
                  <a:pt x="1319784" y="4187952"/>
                </a:lnTo>
                <a:lnTo>
                  <a:pt x="1261872" y="4264152"/>
                </a:lnTo>
                <a:lnTo>
                  <a:pt x="1207008" y="4340352"/>
                </a:lnTo>
                <a:lnTo>
                  <a:pt x="1127760" y="4410456"/>
                </a:lnTo>
                <a:lnTo>
                  <a:pt x="1036319" y="4477512"/>
                </a:lnTo>
                <a:lnTo>
                  <a:pt x="947928" y="4535424"/>
                </a:lnTo>
                <a:lnTo>
                  <a:pt x="835152" y="4596384"/>
                </a:lnTo>
                <a:lnTo>
                  <a:pt x="710184" y="4648200"/>
                </a:lnTo>
                <a:lnTo>
                  <a:pt x="676656" y="4663440"/>
                </a:lnTo>
                <a:lnTo>
                  <a:pt x="643128" y="4690872"/>
                </a:lnTo>
                <a:lnTo>
                  <a:pt x="618744" y="4715256"/>
                </a:lnTo>
                <a:lnTo>
                  <a:pt x="597407" y="4739640"/>
                </a:lnTo>
                <a:lnTo>
                  <a:pt x="585216" y="4776216"/>
                </a:lnTo>
                <a:lnTo>
                  <a:pt x="573024" y="4800600"/>
                </a:lnTo>
                <a:lnTo>
                  <a:pt x="585216" y="4834128"/>
                </a:lnTo>
                <a:lnTo>
                  <a:pt x="585216" y="4867656"/>
                </a:lnTo>
                <a:lnTo>
                  <a:pt x="597407" y="4895088"/>
                </a:lnTo>
                <a:lnTo>
                  <a:pt x="618744" y="4919472"/>
                </a:lnTo>
                <a:lnTo>
                  <a:pt x="676656" y="4962144"/>
                </a:lnTo>
                <a:lnTo>
                  <a:pt x="743712" y="4995672"/>
                </a:lnTo>
                <a:lnTo>
                  <a:pt x="789432" y="4995672"/>
                </a:lnTo>
                <a:lnTo>
                  <a:pt x="822960" y="5004816"/>
                </a:lnTo>
                <a:lnTo>
                  <a:pt x="844296" y="5004816"/>
                </a:lnTo>
                <a:lnTo>
                  <a:pt x="1002791" y="4986528"/>
                </a:lnTo>
                <a:lnTo>
                  <a:pt x="1207008" y="4943856"/>
                </a:lnTo>
                <a:lnTo>
                  <a:pt x="1307592" y="4919472"/>
                </a:lnTo>
                <a:lnTo>
                  <a:pt x="1408176" y="4885944"/>
                </a:lnTo>
                <a:lnTo>
                  <a:pt x="1520952" y="4843272"/>
                </a:lnTo>
                <a:lnTo>
                  <a:pt x="1633727" y="4791456"/>
                </a:lnTo>
                <a:lnTo>
                  <a:pt x="1734312" y="4739640"/>
                </a:lnTo>
                <a:lnTo>
                  <a:pt x="1847088" y="4672584"/>
                </a:lnTo>
                <a:lnTo>
                  <a:pt x="1950720" y="4596384"/>
                </a:lnTo>
                <a:lnTo>
                  <a:pt x="2051303" y="4511040"/>
                </a:lnTo>
                <a:lnTo>
                  <a:pt x="2142743" y="4416552"/>
                </a:lnTo>
                <a:lnTo>
                  <a:pt x="2218943" y="4315968"/>
                </a:lnTo>
                <a:lnTo>
                  <a:pt x="2298191" y="4206240"/>
                </a:lnTo>
                <a:lnTo>
                  <a:pt x="2349935" y="4111752"/>
                </a:lnTo>
                <a:close/>
              </a:path>
              <a:path w="8183880" h="5005070">
                <a:moveTo>
                  <a:pt x="1274064" y="0"/>
                </a:moveTo>
                <a:lnTo>
                  <a:pt x="1082040" y="0"/>
                </a:lnTo>
                <a:lnTo>
                  <a:pt x="969263" y="18287"/>
                </a:lnTo>
                <a:lnTo>
                  <a:pt x="835152" y="42672"/>
                </a:lnTo>
                <a:lnTo>
                  <a:pt x="765047" y="67056"/>
                </a:lnTo>
                <a:lnTo>
                  <a:pt x="697991" y="103632"/>
                </a:lnTo>
                <a:lnTo>
                  <a:pt x="630935" y="137160"/>
                </a:lnTo>
                <a:lnTo>
                  <a:pt x="563879" y="185927"/>
                </a:lnTo>
                <a:lnTo>
                  <a:pt x="496824" y="237744"/>
                </a:lnTo>
                <a:lnTo>
                  <a:pt x="438912" y="307848"/>
                </a:lnTo>
                <a:lnTo>
                  <a:pt x="384047" y="374903"/>
                </a:lnTo>
                <a:lnTo>
                  <a:pt x="338328" y="469391"/>
                </a:lnTo>
                <a:lnTo>
                  <a:pt x="304800" y="560832"/>
                </a:lnTo>
                <a:lnTo>
                  <a:pt x="280416" y="673608"/>
                </a:lnTo>
                <a:lnTo>
                  <a:pt x="237744" y="963167"/>
                </a:lnTo>
                <a:lnTo>
                  <a:pt x="192023" y="1344167"/>
                </a:lnTo>
                <a:lnTo>
                  <a:pt x="100584" y="2212848"/>
                </a:lnTo>
                <a:lnTo>
                  <a:pt x="0" y="3337560"/>
                </a:lnTo>
                <a:lnTo>
                  <a:pt x="0" y="3413760"/>
                </a:lnTo>
                <a:lnTo>
                  <a:pt x="12192" y="3480816"/>
                </a:lnTo>
                <a:lnTo>
                  <a:pt x="21335" y="3557016"/>
                </a:lnTo>
                <a:lnTo>
                  <a:pt x="54864" y="3651504"/>
                </a:lnTo>
                <a:lnTo>
                  <a:pt x="100584" y="3745992"/>
                </a:lnTo>
                <a:lnTo>
                  <a:pt x="167639" y="3837431"/>
                </a:lnTo>
                <a:lnTo>
                  <a:pt x="213359" y="3889248"/>
                </a:lnTo>
                <a:lnTo>
                  <a:pt x="259079" y="3931920"/>
                </a:lnTo>
                <a:lnTo>
                  <a:pt x="326136" y="3983736"/>
                </a:lnTo>
                <a:lnTo>
                  <a:pt x="405384" y="4026407"/>
                </a:lnTo>
                <a:lnTo>
                  <a:pt x="484631" y="4059936"/>
                </a:lnTo>
                <a:lnTo>
                  <a:pt x="573024" y="4084320"/>
                </a:lnTo>
                <a:lnTo>
                  <a:pt x="676656" y="4102607"/>
                </a:lnTo>
                <a:lnTo>
                  <a:pt x="765047" y="4120896"/>
                </a:lnTo>
                <a:lnTo>
                  <a:pt x="877824" y="4126992"/>
                </a:lnTo>
                <a:lnTo>
                  <a:pt x="990600" y="4120896"/>
                </a:lnTo>
                <a:lnTo>
                  <a:pt x="1353311" y="4111752"/>
                </a:lnTo>
                <a:lnTo>
                  <a:pt x="2349935" y="4111752"/>
                </a:lnTo>
                <a:lnTo>
                  <a:pt x="2368296" y="4078224"/>
                </a:lnTo>
                <a:lnTo>
                  <a:pt x="7281672" y="3959352"/>
                </a:lnTo>
                <a:lnTo>
                  <a:pt x="7531608" y="3922776"/>
                </a:lnTo>
                <a:lnTo>
                  <a:pt x="7632192" y="3889248"/>
                </a:lnTo>
                <a:lnTo>
                  <a:pt x="7720584" y="3864864"/>
                </a:lnTo>
                <a:lnTo>
                  <a:pt x="7790688" y="3822192"/>
                </a:lnTo>
                <a:lnTo>
                  <a:pt x="7857744" y="3788664"/>
                </a:lnTo>
                <a:lnTo>
                  <a:pt x="7912608" y="3745992"/>
                </a:lnTo>
                <a:lnTo>
                  <a:pt x="8049768" y="3617976"/>
                </a:lnTo>
                <a:lnTo>
                  <a:pt x="8104632" y="3514344"/>
                </a:lnTo>
                <a:lnTo>
                  <a:pt x="8138160" y="3422904"/>
                </a:lnTo>
                <a:lnTo>
                  <a:pt x="8162544" y="3337560"/>
                </a:lnTo>
                <a:lnTo>
                  <a:pt x="8171688" y="3252216"/>
                </a:lnTo>
                <a:lnTo>
                  <a:pt x="8183880" y="3182112"/>
                </a:lnTo>
                <a:lnTo>
                  <a:pt x="8171688" y="3090672"/>
                </a:lnTo>
                <a:lnTo>
                  <a:pt x="8071104" y="1295400"/>
                </a:lnTo>
                <a:lnTo>
                  <a:pt x="8071104" y="1191767"/>
                </a:lnTo>
                <a:lnTo>
                  <a:pt x="8049768" y="1082039"/>
                </a:lnTo>
                <a:lnTo>
                  <a:pt x="8004048" y="963167"/>
                </a:lnTo>
                <a:lnTo>
                  <a:pt x="7970520" y="902208"/>
                </a:lnTo>
                <a:lnTo>
                  <a:pt x="7936992" y="844296"/>
                </a:lnTo>
                <a:lnTo>
                  <a:pt x="7891272" y="792479"/>
                </a:lnTo>
                <a:lnTo>
                  <a:pt x="7833360" y="740663"/>
                </a:lnTo>
                <a:lnTo>
                  <a:pt x="7778496" y="688848"/>
                </a:lnTo>
                <a:lnTo>
                  <a:pt x="7699248" y="637032"/>
                </a:lnTo>
                <a:lnTo>
                  <a:pt x="7620000" y="597408"/>
                </a:lnTo>
                <a:lnTo>
                  <a:pt x="7531608" y="560832"/>
                </a:lnTo>
                <a:lnTo>
                  <a:pt x="7306056" y="512063"/>
                </a:lnTo>
                <a:lnTo>
                  <a:pt x="7293864" y="512063"/>
                </a:lnTo>
                <a:lnTo>
                  <a:pt x="1341120" y="9144"/>
                </a:lnTo>
                <a:lnTo>
                  <a:pt x="1274064" y="0"/>
                </a:lnTo>
                <a:close/>
              </a:path>
            </a:pathLst>
          </a:custGeom>
          <a:solidFill>
            <a:srgbClr val="EC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472" y="1042416"/>
            <a:ext cx="7690484" cy="4632960"/>
          </a:xfrm>
          <a:custGeom>
            <a:avLst/>
            <a:gdLst/>
            <a:ahLst/>
            <a:cxnLst/>
            <a:rect l="l" t="t" r="r" b="b"/>
            <a:pathLst>
              <a:path w="7690484" h="4632960">
                <a:moveTo>
                  <a:pt x="1922434" y="3730752"/>
                </a:moveTo>
                <a:lnTo>
                  <a:pt x="1386840" y="3730752"/>
                </a:lnTo>
                <a:lnTo>
                  <a:pt x="1374648" y="3831336"/>
                </a:lnTo>
                <a:lnTo>
                  <a:pt x="1353311" y="3950208"/>
                </a:lnTo>
                <a:lnTo>
                  <a:pt x="1298448" y="4059936"/>
                </a:lnTo>
                <a:lnTo>
                  <a:pt x="1228344" y="4181856"/>
                </a:lnTo>
                <a:lnTo>
                  <a:pt x="1115567" y="4300728"/>
                </a:lnTo>
                <a:lnTo>
                  <a:pt x="1048511" y="4358640"/>
                </a:lnTo>
                <a:lnTo>
                  <a:pt x="981455" y="4419600"/>
                </a:lnTo>
                <a:lnTo>
                  <a:pt x="890016" y="4477512"/>
                </a:lnTo>
                <a:lnTo>
                  <a:pt x="801624" y="4529328"/>
                </a:lnTo>
                <a:lnTo>
                  <a:pt x="701040" y="4581144"/>
                </a:lnTo>
                <a:lnTo>
                  <a:pt x="576072" y="4632960"/>
                </a:lnTo>
                <a:lnTo>
                  <a:pt x="621791" y="4623816"/>
                </a:lnTo>
                <a:lnTo>
                  <a:pt x="743712" y="4605528"/>
                </a:lnTo>
                <a:lnTo>
                  <a:pt x="926591" y="4572000"/>
                </a:lnTo>
                <a:lnTo>
                  <a:pt x="1039367" y="4538472"/>
                </a:lnTo>
                <a:lnTo>
                  <a:pt x="1139952" y="4495800"/>
                </a:lnTo>
                <a:lnTo>
                  <a:pt x="1252728" y="4453128"/>
                </a:lnTo>
                <a:lnTo>
                  <a:pt x="1374648" y="4386072"/>
                </a:lnTo>
                <a:lnTo>
                  <a:pt x="1487423" y="4315968"/>
                </a:lnTo>
                <a:lnTo>
                  <a:pt x="1591055" y="4224528"/>
                </a:lnTo>
                <a:lnTo>
                  <a:pt x="1691639" y="4120896"/>
                </a:lnTo>
                <a:lnTo>
                  <a:pt x="1792224" y="4002024"/>
                </a:lnTo>
                <a:lnTo>
                  <a:pt x="1871472" y="3864864"/>
                </a:lnTo>
                <a:lnTo>
                  <a:pt x="1922434" y="3730752"/>
                </a:lnTo>
                <a:close/>
              </a:path>
              <a:path w="7690484" h="4632960">
                <a:moveTo>
                  <a:pt x="1027176" y="0"/>
                </a:moveTo>
                <a:lnTo>
                  <a:pt x="847344" y="0"/>
                </a:lnTo>
                <a:lnTo>
                  <a:pt x="777240" y="9144"/>
                </a:lnTo>
                <a:lnTo>
                  <a:pt x="710184" y="27432"/>
                </a:lnTo>
                <a:lnTo>
                  <a:pt x="643128" y="42672"/>
                </a:lnTo>
                <a:lnTo>
                  <a:pt x="576072" y="79248"/>
                </a:lnTo>
                <a:lnTo>
                  <a:pt x="509016" y="121920"/>
                </a:lnTo>
                <a:lnTo>
                  <a:pt x="451103" y="170687"/>
                </a:lnTo>
                <a:lnTo>
                  <a:pt x="396240" y="231648"/>
                </a:lnTo>
                <a:lnTo>
                  <a:pt x="350519" y="307848"/>
                </a:lnTo>
                <a:lnTo>
                  <a:pt x="304800" y="402336"/>
                </a:lnTo>
                <a:lnTo>
                  <a:pt x="283464" y="512063"/>
                </a:lnTo>
                <a:lnTo>
                  <a:pt x="237744" y="810768"/>
                </a:lnTo>
                <a:lnTo>
                  <a:pt x="192024" y="1191768"/>
                </a:lnTo>
                <a:lnTo>
                  <a:pt x="103631" y="2069592"/>
                </a:lnTo>
                <a:lnTo>
                  <a:pt x="0" y="3157728"/>
                </a:lnTo>
                <a:lnTo>
                  <a:pt x="0" y="3261360"/>
                </a:lnTo>
                <a:lnTo>
                  <a:pt x="24384" y="3355848"/>
                </a:lnTo>
                <a:lnTo>
                  <a:pt x="45720" y="3413760"/>
                </a:lnTo>
                <a:lnTo>
                  <a:pt x="67056" y="3474720"/>
                </a:lnTo>
                <a:lnTo>
                  <a:pt x="103631" y="3526536"/>
                </a:lnTo>
                <a:lnTo>
                  <a:pt x="158496" y="3584448"/>
                </a:lnTo>
                <a:lnTo>
                  <a:pt x="216408" y="3636264"/>
                </a:lnTo>
                <a:lnTo>
                  <a:pt x="283464" y="3678936"/>
                </a:lnTo>
                <a:lnTo>
                  <a:pt x="371856" y="3712464"/>
                </a:lnTo>
                <a:lnTo>
                  <a:pt x="475488" y="3736848"/>
                </a:lnTo>
                <a:lnTo>
                  <a:pt x="588264" y="3745992"/>
                </a:lnTo>
                <a:lnTo>
                  <a:pt x="722376" y="3745992"/>
                </a:lnTo>
                <a:lnTo>
                  <a:pt x="1386840" y="3730752"/>
                </a:lnTo>
                <a:lnTo>
                  <a:pt x="1922434" y="3730752"/>
                </a:lnTo>
                <a:lnTo>
                  <a:pt x="1929384" y="3712464"/>
                </a:lnTo>
                <a:lnTo>
                  <a:pt x="7013448" y="3584448"/>
                </a:lnTo>
                <a:lnTo>
                  <a:pt x="7147559" y="3569208"/>
                </a:lnTo>
                <a:lnTo>
                  <a:pt x="7272528" y="3541776"/>
                </a:lnTo>
                <a:lnTo>
                  <a:pt x="7360920" y="3508248"/>
                </a:lnTo>
                <a:lnTo>
                  <a:pt x="7452359" y="3456432"/>
                </a:lnTo>
                <a:lnTo>
                  <a:pt x="7565135" y="3355848"/>
                </a:lnTo>
                <a:lnTo>
                  <a:pt x="7610856" y="3294888"/>
                </a:lnTo>
                <a:lnTo>
                  <a:pt x="7644383" y="3236976"/>
                </a:lnTo>
                <a:lnTo>
                  <a:pt x="7656576" y="3176016"/>
                </a:lnTo>
                <a:lnTo>
                  <a:pt x="7677911" y="3118104"/>
                </a:lnTo>
                <a:lnTo>
                  <a:pt x="7690104" y="3014472"/>
                </a:lnTo>
                <a:lnTo>
                  <a:pt x="7677911" y="2947416"/>
                </a:lnTo>
                <a:lnTo>
                  <a:pt x="7677911" y="2919984"/>
                </a:lnTo>
                <a:lnTo>
                  <a:pt x="7577328" y="1100328"/>
                </a:lnTo>
                <a:lnTo>
                  <a:pt x="7577328" y="1024128"/>
                </a:lnTo>
                <a:lnTo>
                  <a:pt x="7552944" y="938784"/>
                </a:lnTo>
                <a:lnTo>
                  <a:pt x="7519416" y="835151"/>
                </a:lnTo>
                <a:lnTo>
                  <a:pt x="7498080" y="783336"/>
                </a:lnTo>
                <a:lnTo>
                  <a:pt x="7464552" y="734568"/>
                </a:lnTo>
                <a:lnTo>
                  <a:pt x="7418832" y="691896"/>
                </a:lnTo>
                <a:lnTo>
                  <a:pt x="7360920" y="640080"/>
                </a:lnTo>
                <a:lnTo>
                  <a:pt x="7293863" y="597408"/>
                </a:lnTo>
                <a:lnTo>
                  <a:pt x="7214616" y="563880"/>
                </a:lnTo>
                <a:lnTo>
                  <a:pt x="7126224" y="536448"/>
                </a:lnTo>
                <a:lnTo>
                  <a:pt x="7013448" y="512063"/>
                </a:lnTo>
                <a:lnTo>
                  <a:pt x="1060704" y="9144"/>
                </a:lnTo>
                <a:lnTo>
                  <a:pt x="1027176" y="0"/>
                </a:lnTo>
                <a:close/>
              </a:path>
            </a:pathLst>
          </a:custGeom>
          <a:solidFill>
            <a:srgbClr val="97B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2339" y="2386584"/>
            <a:ext cx="4822190" cy="94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spc="-5" dirty="0">
                <a:solidFill>
                  <a:srgbClr val="000000"/>
                </a:solidFill>
                <a:latin typeface="Cambria"/>
                <a:cs typeface="Cambria"/>
              </a:rPr>
              <a:t>TERIMAK</a:t>
            </a:r>
            <a:r>
              <a:rPr sz="6000" spc="-95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6000" dirty="0">
                <a:solidFill>
                  <a:srgbClr val="000000"/>
                </a:solidFill>
                <a:latin typeface="Cambria"/>
                <a:cs typeface="Cambria"/>
              </a:rPr>
              <a:t>SIH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0513" y="67271"/>
            <a:ext cx="418528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i="1" spc="-45" dirty="0">
                <a:latin typeface="DaunPenh"/>
                <a:cs typeface="DaunPenh"/>
              </a:rPr>
              <a:t>Finite </a:t>
            </a:r>
            <a:r>
              <a:rPr sz="4200" i="1" spc="-40" dirty="0">
                <a:latin typeface="DaunPenh"/>
                <a:cs typeface="DaunPenh"/>
              </a:rPr>
              <a:t>State </a:t>
            </a:r>
            <a:r>
              <a:rPr sz="4200" i="1" spc="-60" dirty="0">
                <a:latin typeface="DaunPenh"/>
                <a:cs typeface="DaunPenh"/>
              </a:rPr>
              <a:t>Automata</a:t>
            </a:r>
            <a:r>
              <a:rPr sz="4200" i="1" spc="-380" dirty="0">
                <a:latin typeface="DaunPenh"/>
                <a:cs typeface="DaunPenh"/>
              </a:rPr>
              <a:t> </a:t>
            </a:r>
            <a:r>
              <a:rPr sz="4200" i="1" spc="-50" dirty="0">
                <a:latin typeface="DaunPenh"/>
                <a:cs typeface="DaunPenh"/>
              </a:rPr>
              <a:t>(FSA)</a:t>
            </a:r>
            <a:endParaRPr sz="4200">
              <a:latin typeface="DaunPenh"/>
              <a:cs typeface="DaunPen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28" y="753808"/>
            <a:ext cx="616013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spc="5" dirty="0">
                <a:latin typeface="Cambria"/>
                <a:cs typeface="Cambria"/>
              </a:rPr>
              <a:t>Secara </a:t>
            </a:r>
            <a:r>
              <a:rPr sz="1600" dirty="0">
                <a:latin typeface="Cambria"/>
                <a:cs typeface="Cambria"/>
              </a:rPr>
              <a:t>formal </a:t>
            </a:r>
            <a:r>
              <a:rPr sz="1600" spc="-10" dirty="0">
                <a:latin typeface="Cambria"/>
                <a:cs typeface="Cambria"/>
              </a:rPr>
              <a:t>FSA </a:t>
            </a:r>
            <a:r>
              <a:rPr sz="1600" dirty="0">
                <a:latin typeface="Cambria"/>
                <a:cs typeface="Cambria"/>
              </a:rPr>
              <a:t>dapat </a:t>
            </a:r>
            <a:r>
              <a:rPr sz="1600" spc="5" dirty="0">
                <a:latin typeface="Cambria"/>
                <a:cs typeface="Cambria"/>
              </a:rPr>
              <a:t>didefinisikan </a:t>
            </a:r>
            <a:r>
              <a:rPr sz="1600" dirty="0">
                <a:latin typeface="Cambria"/>
                <a:cs typeface="Cambria"/>
              </a:rPr>
              <a:t>sebagai TUPLE-5 : (K, </a:t>
            </a:r>
            <a:r>
              <a:rPr sz="1600" spc="-45" dirty="0">
                <a:latin typeface="Cambria"/>
                <a:cs typeface="Cambria"/>
              </a:rPr>
              <a:t>V</a:t>
            </a:r>
            <a:r>
              <a:rPr sz="1575" spc="-67" baseline="-21164" dirty="0">
                <a:latin typeface="Cambria"/>
                <a:cs typeface="Cambria"/>
              </a:rPr>
              <a:t>T</a:t>
            </a:r>
            <a:r>
              <a:rPr sz="1600" spc="-45" dirty="0">
                <a:latin typeface="Cambria"/>
                <a:cs typeface="Cambria"/>
              </a:rPr>
              <a:t>, </a:t>
            </a:r>
            <a:r>
              <a:rPr sz="1600" dirty="0">
                <a:latin typeface="Cambria"/>
                <a:cs typeface="Cambria"/>
              </a:rPr>
              <a:t>M, S,</a:t>
            </a:r>
            <a:r>
              <a:rPr sz="1600" spc="-20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Z)  </a:t>
            </a:r>
            <a:r>
              <a:rPr sz="1600" spc="5" dirty="0">
                <a:latin typeface="Cambria"/>
                <a:cs typeface="Cambria"/>
              </a:rPr>
              <a:t>Dimana</a:t>
            </a:r>
            <a:r>
              <a:rPr sz="1600" spc="-1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28" y="1339100"/>
            <a:ext cx="227329" cy="89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dirty="0">
                <a:latin typeface="Cambria"/>
                <a:cs typeface="Cambria"/>
              </a:rPr>
              <a:t>K  </a:t>
            </a:r>
            <a:r>
              <a:rPr sz="1600" spc="-10" dirty="0">
                <a:latin typeface="Cambria"/>
                <a:cs typeface="Cambria"/>
              </a:rPr>
              <a:t>V</a:t>
            </a:r>
            <a:r>
              <a:rPr sz="1575" baseline="-21164" dirty="0">
                <a:latin typeface="Cambria"/>
                <a:cs typeface="Cambria"/>
              </a:rPr>
              <a:t>T  </a:t>
            </a:r>
            <a:r>
              <a:rPr sz="1600" spc="5" dirty="0">
                <a:latin typeface="Cambria"/>
                <a:cs typeface="Cambria"/>
              </a:rPr>
              <a:t>M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028" y="2460650"/>
            <a:ext cx="49530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dirty="0">
                <a:latin typeface="Cambria"/>
                <a:cs typeface="Cambria"/>
              </a:rPr>
              <a:t>S </a:t>
            </a:r>
            <a:r>
              <a:rPr sz="1600" spc="5" dirty="0">
                <a:latin typeface="Symbol"/>
                <a:cs typeface="Symbol"/>
              </a:rPr>
              <a:t>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K  </a:t>
            </a:r>
            <a:r>
              <a:rPr sz="1600" spc="5" dirty="0">
                <a:latin typeface="Cambria"/>
                <a:cs typeface="Cambria"/>
              </a:rPr>
              <a:t>Z </a:t>
            </a:r>
            <a:r>
              <a:rPr sz="1600" spc="5" dirty="0">
                <a:latin typeface="Symbol"/>
                <a:cs typeface="Symbol"/>
              </a:rPr>
              <a:t>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01" y="1387868"/>
            <a:ext cx="7157084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: himpunan </a:t>
            </a:r>
            <a:r>
              <a:rPr sz="1600" spc="-5" dirty="0">
                <a:latin typeface="Cambria"/>
                <a:cs typeface="Cambria"/>
              </a:rPr>
              <a:t>hingga</a:t>
            </a:r>
            <a:r>
              <a:rPr sz="1600" spc="-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stata,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ambria"/>
                <a:cs typeface="Cambria"/>
              </a:rPr>
              <a:t>: himpunan </a:t>
            </a:r>
            <a:r>
              <a:rPr sz="1600" spc="-5" dirty="0">
                <a:latin typeface="Cambria"/>
                <a:cs typeface="Cambria"/>
              </a:rPr>
              <a:t>hingga </a:t>
            </a:r>
            <a:r>
              <a:rPr sz="1600" spc="5" dirty="0">
                <a:latin typeface="Cambria"/>
                <a:cs typeface="Cambria"/>
              </a:rPr>
              <a:t>simbol </a:t>
            </a:r>
            <a:r>
              <a:rPr sz="1600" dirty="0">
                <a:latin typeface="Cambria"/>
                <a:cs typeface="Cambria"/>
              </a:rPr>
              <a:t>input</a:t>
            </a:r>
            <a:r>
              <a:rPr sz="1600" spc="-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(alfabet)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ambria"/>
                <a:cs typeface="Cambria"/>
              </a:rPr>
              <a:t>: fungsi </a:t>
            </a:r>
            <a:r>
              <a:rPr sz="1600" spc="-5" dirty="0">
                <a:latin typeface="Cambria"/>
                <a:cs typeface="Cambria"/>
              </a:rPr>
              <a:t>transisi, menggambarkan transisi stata </a:t>
            </a:r>
            <a:r>
              <a:rPr sz="1600" spc="5" dirty="0">
                <a:latin typeface="Cambria"/>
                <a:cs typeface="Cambria"/>
              </a:rPr>
              <a:t>AH </a:t>
            </a:r>
            <a:r>
              <a:rPr sz="1600" spc="-5" dirty="0">
                <a:latin typeface="Cambria"/>
                <a:cs typeface="Cambria"/>
              </a:rPr>
              <a:t>akibat pembacaan </a:t>
            </a:r>
            <a:r>
              <a:rPr sz="1600" dirty="0">
                <a:latin typeface="Cambria"/>
                <a:cs typeface="Cambria"/>
              </a:rPr>
              <a:t>simbol  </a:t>
            </a:r>
            <a:r>
              <a:rPr sz="1600" spc="5" dirty="0">
                <a:latin typeface="Cambria"/>
                <a:cs typeface="Cambria"/>
              </a:rPr>
              <a:t>input.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(Fungsi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transisi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ini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biasanya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diberikan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dalam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bentuk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tabel.)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ambria"/>
                <a:cs typeface="Cambria"/>
              </a:rPr>
              <a:t>: </a:t>
            </a:r>
            <a:r>
              <a:rPr sz="1600" spc="5" dirty="0">
                <a:latin typeface="Cambria"/>
                <a:cs typeface="Cambria"/>
              </a:rPr>
              <a:t>stata</a:t>
            </a:r>
            <a:r>
              <a:rPr sz="1600" spc="-1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awal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ambria"/>
                <a:cs typeface="Cambria"/>
              </a:rPr>
              <a:t>: himpunan </a:t>
            </a:r>
            <a:r>
              <a:rPr sz="1600" spc="5" dirty="0">
                <a:latin typeface="Cambria"/>
                <a:cs typeface="Cambria"/>
              </a:rPr>
              <a:t>stata</a:t>
            </a:r>
            <a:r>
              <a:rPr sz="1600" spc="-13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penerima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028" y="3387344"/>
            <a:ext cx="8073390" cy="244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Ada </a:t>
            </a:r>
            <a:r>
              <a:rPr sz="1600" dirty="0">
                <a:latin typeface="Cambria"/>
                <a:cs typeface="Cambria"/>
              </a:rPr>
              <a:t>dua jenis </a:t>
            </a:r>
            <a:r>
              <a:rPr sz="1600" i="1" dirty="0">
                <a:latin typeface="Cambria"/>
                <a:cs typeface="Cambria"/>
              </a:rPr>
              <a:t>Finite State Automata</a:t>
            </a:r>
            <a:r>
              <a:rPr sz="1600" i="1" spc="-2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12700" marR="6350" algn="just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74625" algn="l"/>
              </a:tabLst>
            </a:pPr>
            <a:r>
              <a:rPr sz="1600" b="1" i="1" dirty="0">
                <a:latin typeface="Cambria"/>
                <a:cs typeface="Cambria"/>
              </a:rPr>
              <a:t>Deterministic Finite </a:t>
            </a:r>
            <a:r>
              <a:rPr sz="1600" b="1" i="1" spc="-10" dirty="0">
                <a:latin typeface="Cambria"/>
                <a:cs typeface="Cambria"/>
              </a:rPr>
              <a:t>Automata </a:t>
            </a:r>
            <a:r>
              <a:rPr sz="1600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transisi stata </a:t>
            </a:r>
            <a:r>
              <a:rPr sz="1600" spc="5" dirty="0">
                <a:latin typeface="Cambria"/>
                <a:cs typeface="Cambria"/>
              </a:rPr>
              <a:t>AH </a:t>
            </a:r>
            <a:r>
              <a:rPr sz="1600" spc="-5" dirty="0">
                <a:latin typeface="Cambria"/>
                <a:cs typeface="Cambria"/>
              </a:rPr>
              <a:t>akibat </a:t>
            </a:r>
            <a:r>
              <a:rPr sz="1600" dirty="0">
                <a:latin typeface="Cambria"/>
                <a:cs typeface="Cambria"/>
              </a:rPr>
              <a:t>pembacaan sebuah </a:t>
            </a:r>
            <a:r>
              <a:rPr sz="1600" spc="-5" dirty="0">
                <a:latin typeface="Cambria"/>
                <a:cs typeface="Cambria"/>
              </a:rPr>
              <a:t>simbol  bersifat </a:t>
            </a:r>
            <a:r>
              <a:rPr sz="1600" spc="-10" dirty="0">
                <a:latin typeface="Cambria"/>
                <a:cs typeface="Cambria"/>
              </a:rPr>
              <a:t>tertentu. “</a:t>
            </a:r>
            <a:r>
              <a:rPr sz="1600" b="1" i="1" spc="-10" dirty="0">
                <a:latin typeface="Cambria"/>
                <a:cs typeface="Cambria"/>
              </a:rPr>
              <a:t>Jika </a:t>
            </a:r>
            <a:r>
              <a:rPr sz="1600" b="1" i="1" spc="-5" dirty="0">
                <a:latin typeface="Cambria"/>
                <a:cs typeface="Cambria"/>
              </a:rPr>
              <a:t>pada </a:t>
            </a:r>
            <a:r>
              <a:rPr sz="1600" b="1" i="1" dirty="0">
                <a:latin typeface="Cambria"/>
                <a:cs typeface="Cambria"/>
              </a:rPr>
              <a:t>setiap state dari </a:t>
            </a:r>
            <a:r>
              <a:rPr sz="1600" b="1" i="1" spc="-5" dirty="0">
                <a:latin typeface="Cambria"/>
                <a:cs typeface="Cambria"/>
              </a:rPr>
              <a:t>FSA tersebut apabila </a:t>
            </a:r>
            <a:r>
              <a:rPr sz="1600" b="1" i="1" dirty="0">
                <a:latin typeface="Cambria"/>
                <a:cs typeface="Cambria"/>
              </a:rPr>
              <a:t>menerima </a:t>
            </a:r>
            <a:r>
              <a:rPr sz="1600" b="1" i="1" spc="-5" dirty="0">
                <a:latin typeface="Cambria"/>
                <a:cs typeface="Cambria"/>
              </a:rPr>
              <a:t>input  </a:t>
            </a:r>
            <a:r>
              <a:rPr sz="1600" b="1" i="1" dirty="0">
                <a:latin typeface="Cambria"/>
                <a:cs typeface="Cambria"/>
              </a:rPr>
              <a:t>sebuah simbol </a:t>
            </a:r>
            <a:r>
              <a:rPr sz="1600" b="1" i="1" spc="-5" dirty="0">
                <a:latin typeface="Cambria"/>
                <a:cs typeface="Cambria"/>
              </a:rPr>
              <a:t>maka </a:t>
            </a:r>
            <a:r>
              <a:rPr sz="1600" b="1" i="1" spc="-25" dirty="0">
                <a:latin typeface="Cambria"/>
                <a:cs typeface="Cambria"/>
              </a:rPr>
              <a:t>HANYA </a:t>
            </a:r>
            <a:r>
              <a:rPr sz="1600" b="1" i="1" dirty="0">
                <a:latin typeface="Cambria"/>
                <a:cs typeface="Cambria"/>
              </a:rPr>
              <a:t>ada </a:t>
            </a:r>
            <a:r>
              <a:rPr sz="1600" b="1" i="1" spc="-30" dirty="0">
                <a:latin typeface="Cambria"/>
                <a:cs typeface="Cambria"/>
              </a:rPr>
              <a:t>SATU </a:t>
            </a:r>
            <a:r>
              <a:rPr sz="1600" b="1" i="1" spc="5" dirty="0">
                <a:latin typeface="Cambria"/>
                <a:cs typeface="Cambria"/>
              </a:rPr>
              <a:t>NEXT </a:t>
            </a:r>
            <a:r>
              <a:rPr sz="1600" b="1" i="1" spc="-55" dirty="0">
                <a:latin typeface="Cambria"/>
                <a:cs typeface="Cambria"/>
              </a:rPr>
              <a:t>STATE </a:t>
            </a:r>
            <a:r>
              <a:rPr sz="1600" b="1" i="1" dirty="0">
                <a:latin typeface="Cambria"/>
                <a:cs typeface="Cambria"/>
              </a:rPr>
              <a:t>yang mungkin</a:t>
            </a:r>
            <a:r>
              <a:rPr sz="1600" b="1" i="1" spc="-70" dirty="0">
                <a:latin typeface="Cambria"/>
                <a:cs typeface="Cambria"/>
              </a:rPr>
              <a:t> </a:t>
            </a:r>
            <a:r>
              <a:rPr sz="1600" b="1" i="1" spc="-5" dirty="0">
                <a:latin typeface="Cambria"/>
                <a:cs typeface="Cambria"/>
              </a:rPr>
              <a:t>dituju</a:t>
            </a:r>
            <a:r>
              <a:rPr sz="1600" i="1" spc="-5" dirty="0">
                <a:latin typeface="Cambria"/>
                <a:cs typeface="Cambria"/>
              </a:rPr>
              <a:t>.</a:t>
            </a:r>
            <a:r>
              <a:rPr sz="1600" spc="-5" dirty="0">
                <a:latin typeface="Cambria"/>
                <a:cs typeface="Cambria"/>
              </a:rPr>
              <a:t>”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384"/>
              </a:spcBef>
            </a:pPr>
            <a:r>
              <a:rPr sz="1600" b="1" spc="-25" dirty="0">
                <a:latin typeface="Cambria"/>
                <a:cs typeface="Cambria"/>
              </a:rPr>
              <a:t>M(DFA)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:</a:t>
            </a:r>
            <a:r>
              <a:rPr sz="1600" b="1" spc="-5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K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Symbol"/>
                <a:cs typeface="Symbol"/>
              </a:rPr>
              <a:t>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"/>
                <a:cs typeface="Cambria"/>
              </a:rPr>
              <a:t>V</a:t>
            </a:r>
            <a:r>
              <a:rPr sz="1575" spc="-7" baseline="-21164" dirty="0">
                <a:latin typeface="Cambria"/>
                <a:cs typeface="Cambria"/>
              </a:rPr>
              <a:t>T</a:t>
            </a:r>
            <a:r>
              <a:rPr sz="1575" spc="-127" baseline="-21164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Symbol"/>
                <a:cs typeface="Symbol"/>
              </a:rPr>
              <a:t>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K</a:t>
            </a:r>
            <a:endParaRPr sz="16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174625" algn="l"/>
              </a:tabLst>
            </a:pPr>
            <a:r>
              <a:rPr sz="1600" b="1" i="1" spc="-5" dirty="0">
                <a:latin typeface="Cambria"/>
                <a:cs typeface="Cambria"/>
              </a:rPr>
              <a:t>Non </a:t>
            </a:r>
            <a:r>
              <a:rPr sz="1600" b="1" i="1" dirty="0">
                <a:latin typeface="Cambria"/>
                <a:cs typeface="Cambria"/>
              </a:rPr>
              <a:t>Deterministik Finite </a:t>
            </a:r>
            <a:r>
              <a:rPr sz="1600" b="1" i="1" spc="-10" dirty="0">
                <a:latin typeface="Cambria"/>
                <a:cs typeface="Cambria"/>
              </a:rPr>
              <a:t>Automata </a:t>
            </a:r>
            <a:r>
              <a:rPr sz="1600" dirty="0">
                <a:latin typeface="Cambria"/>
                <a:cs typeface="Cambria"/>
              </a:rPr>
              <a:t>: </a:t>
            </a:r>
            <a:r>
              <a:rPr sz="1600" spc="-5" dirty="0">
                <a:latin typeface="Cambria"/>
                <a:cs typeface="Cambria"/>
              </a:rPr>
              <a:t>transisi </a:t>
            </a:r>
            <a:r>
              <a:rPr sz="1600" dirty="0">
                <a:latin typeface="Cambria"/>
                <a:cs typeface="Cambria"/>
              </a:rPr>
              <a:t>stata </a:t>
            </a:r>
            <a:r>
              <a:rPr sz="1600" spc="5" dirty="0">
                <a:latin typeface="Cambria"/>
                <a:cs typeface="Cambria"/>
              </a:rPr>
              <a:t>AH </a:t>
            </a:r>
            <a:r>
              <a:rPr sz="1600" spc="-5" dirty="0">
                <a:latin typeface="Cambria"/>
                <a:cs typeface="Cambria"/>
              </a:rPr>
              <a:t>akibat </a:t>
            </a:r>
            <a:r>
              <a:rPr sz="1600" dirty="0">
                <a:latin typeface="Cambria"/>
                <a:cs typeface="Cambria"/>
              </a:rPr>
              <a:t>pembacaan </a:t>
            </a:r>
            <a:r>
              <a:rPr sz="1600" spc="-5" dirty="0">
                <a:latin typeface="Cambria"/>
                <a:cs typeface="Cambria"/>
              </a:rPr>
              <a:t>sebuah </a:t>
            </a:r>
            <a:r>
              <a:rPr sz="1600" dirty="0">
                <a:latin typeface="Cambria"/>
                <a:cs typeface="Cambria"/>
              </a:rPr>
              <a:t>simbol  </a:t>
            </a:r>
            <a:r>
              <a:rPr sz="1600" spc="-5" dirty="0">
                <a:latin typeface="Cambria"/>
                <a:cs typeface="Cambria"/>
              </a:rPr>
              <a:t>bersifat tak tentu</a:t>
            </a:r>
            <a:r>
              <a:rPr sz="1600" b="1" i="1" spc="-5" dirty="0">
                <a:latin typeface="Cambria"/>
                <a:cs typeface="Cambria"/>
              </a:rPr>
              <a:t>. “Jika </a:t>
            </a:r>
            <a:r>
              <a:rPr sz="1600" b="1" i="1" spc="5" dirty="0">
                <a:latin typeface="Cambria"/>
                <a:cs typeface="Cambria"/>
              </a:rPr>
              <a:t>FSA </a:t>
            </a:r>
            <a:r>
              <a:rPr sz="1600" b="1" i="1" spc="-5" dirty="0">
                <a:latin typeface="Cambria"/>
                <a:cs typeface="Cambria"/>
              </a:rPr>
              <a:t>tersebut </a:t>
            </a:r>
            <a:r>
              <a:rPr sz="1600" b="1" i="1" dirty="0">
                <a:latin typeface="Cambria"/>
                <a:cs typeface="Cambria"/>
              </a:rPr>
              <a:t>menerima </a:t>
            </a:r>
            <a:r>
              <a:rPr sz="1600" b="1" i="1" spc="-5" dirty="0">
                <a:latin typeface="Cambria"/>
                <a:cs typeface="Cambria"/>
              </a:rPr>
              <a:t>input </a:t>
            </a:r>
            <a:r>
              <a:rPr sz="1600" b="1" i="1" dirty="0">
                <a:latin typeface="Cambria"/>
                <a:cs typeface="Cambria"/>
              </a:rPr>
              <a:t>simbol </a:t>
            </a:r>
            <a:r>
              <a:rPr sz="1600" b="1" i="1" spc="-5" dirty="0">
                <a:latin typeface="Cambria"/>
                <a:cs typeface="Cambria"/>
              </a:rPr>
              <a:t>maka </a:t>
            </a:r>
            <a:r>
              <a:rPr sz="1600" b="1" i="1" dirty="0">
                <a:latin typeface="Cambria"/>
                <a:cs typeface="Cambria"/>
              </a:rPr>
              <a:t>minimal ada satu  state </a:t>
            </a:r>
            <a:r>
              <a:rPr sz="1600" b="1" i="1" spc="5" dirty="0">
                <a:latin typeface="Cambria"/>
                <a:cs typeface="Cambria"/>
              </a:rPr>
              <a:t>yang </a:t>
            </a:r>
            <a:r>
              <a:rPr sz="1600" b="1" i="1" spc="-5" dirty="0">
                <a:latin typeface="Cambria"/>
                <a:cs typeface="Cambria"/>
              </a:rPr>
              <a:t>akan </a:t>
            </a:r>
            <a:r>
              <a:rPr sz="1600" b="1" i="1" dirty="0">
                <a:latin typeface="Cambria"/>
                <a:cs typeface="Cambria"/>
              </a:rPr>
              <a:t>berpindah </a:t>
            </a:r>
            <a:r>
              <a:rPr sz="1600" b="1" i="1" spc="-15" dirty="0">
                <a:latin typeface="Cambria"/>
                <a:cs typeface="Cambria"/>
              </a:rPr>
              <a:t>ke </a:t>
            </a:r>
            <a:r>
              <a:rPr sz="1600" b="1" i="1" spc="5" dirty="0">
                <a:latin typeface="Cambria"/>
                <a:cs typeface="Cambria"/>
              </a:rPr>
              <a:t>LEBIH </a:t>
            </a:r>
            <a:r>
              <a:rPr sz="1600" b="1" i="1" spc="-10" dirty="0">
                <a:latin typeface="Cambria"/>
                <a:cs typeface="Cambria"/>
              </a:rPr>
              <a:t>DARI </a:t>
            </a:r>
            <a:r>
              <a:rPr sz="1600" b="1" i="1" spc="-30" dirty="0">
                <a:latin typeface="Cambria"/>
                <a:cs typeface="Cambria"/>
              </a:rPr>
              <a:t>SATU </a:t>
            </a:r>
            <a:r>
              <a:rPr sz="1600" b="1" i="1" spc="5" dirty="0">
                <a:latin typeface="Cambria"/>
                <a:cs typeface="Cambria"/>
              </a:rPr>
              <a:t>NEXT </a:t>
            </a:r>
            <a:r>
              <a:rPr sz="1600" b="1" i="1" spc="-55" dirty="0">
                <a:latin typeface="Cambria"/>
                <a:cs typeface="Cambria"/>
              </a:rPr>
              <a:t>STATE </a:t>
            </a:r>
            <a:r>
              <a:rPr sz="1600" b="1" i="1" dirty="0">
                <a:latin typeface="Cambria"/>
                <a:cs typeface="Cambria"/>
              </a:rPr>
              <a:t>yang mungkin</a:t>
            </a:r>
            <a:r>
              <a:rPr sz="1600" b="1" i="1" spc="-125" dirty="0">
                <a:latin typeface="Cambria"/>
                <a:cs typeface="Cambria"/>
              </a:rPr>
              <a:t> </a:t>
            </a:r>
            <a:r>
              <a:rPr sz="1600" b="1" i="1" spc="-20" dirty="0">
                <a:latin typeface="Cambria"/>
                <a:cs typeface="Cambria"/>
              </a:rPr>
              <a:t>dituju.”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ambria"/>
                <a:cs typeface="Cambria"/>
              </a:rPr>
              <a:t>M(AHN) : </a:t>
            </a:r>
            <a:r>
              <a:rPr sz="1600" b="1" spc="5" dirty="0">
                <a:latin typeface="Cambria"/>
                <a:cs typeface="Cambria"/>
              </a:rPr>
              <a:t>K </a:t>
            </a:r>
            <a:r>
              <a:rPr sz="1600" b="1" dirty="0">
                <a:latin typeface="Symbol"/>
                <a:cs typeface="Symbol"/>
              </a:rPr>
              <a:t>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mbria"/>
                <a:cs typeface="Cambria"/>
              </a:rPr>
              <a:t>V</a:t>
            </a:r>
            <a:r>
              <a:rPr sz="1575" b="1" spc="-7" baseline="-21164" dirty="0">
                <a:latin typeface="Cambria"/>
                <a:cs typeface="Cambria"/>
              </a:rPr>
              <a:t>T </a:t>
            </a:r>
            <a:r>
              <a:rPr sz="1600" b="1" spc="5" dirty="0">
                <a:latin typeface="Symbol"/>
                <a:cs typeface="Symbol"/>
              </a:rPr>
              <a:t></a:t>
            </a:r>
            <a:r>
              <a:rPr sz="1600" b="1" spc="-27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2</a:t>
            </a:r>
            <a:r>
              <a:rPr sz="1575" b="1" spc="7" baseline="26455" dirty="0">
                <a:latin typeface="Cambria"/>
                <a:cs typeface="Cambria"/>
              </a:rPr>
              <a:t>K</a:t>
            </a:r>
            <a:endParaRPr sz="1575" baseline="26455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1140">
              <a:lnSpc>
                <a:spcPct val="100000"/>
              </a:lnSpc>
            </a:pPr>
            <a:r>
              <a:rPr spc="-10" dirty="0"/>
              <a:t>CONTOH</a:t>
            </a:r>
            <a:r>
              <a:rPr spc="-60" dirty="0"/>
              <a:t> </a:t>
            </a:r>
            <a:r>
              <a:rPr spc="-10" dirty="0"/>
              <a:t>FSA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2547"/>
            <a:ext cx="6282690" cy="193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Buatlah diagram transisi </a:t>
            </a:r>
            <a:r>
              <a:rPr sz="1800" dirty="0">
                <a:latin typeface="Cambria"/>
                <a:cs typeface="Cambria"/>
              </a:rPr>
              <a:t>dari </a:t>
            </a:r>
            <a:r>
              <a:rPr sz="1800" spc="-15" dirty="0">
                <a:latin typeface="Cambria"/>
                <a:cs typeface="Cambria"/>
              </a:rPr>
              <a:t>FSA </a:t>
            </a:r>
            <a:r>
              <a:rPr sz="1800" spc="-10" dirty="0">
                <a:latin typeface="Cambria"/>
                <a:cs typeface="Cambria"/>
              </a:rPr>
              <a:t>yang </a:t>
            </a:r>
            <a:r>
              <a:rPr sz="1800" dirty="0">
                <a:latin typeface="Cambria"/>
                <a:cs typeface="Cambria"/>
              </a:rPr>
              <a:t>didefinisikan </a:t>
            </a:r>
            <a:r>
              <a:rPr sz="1800" spc="-5" dirty="0">
                <a:latin typeface="Cambria"/>
                <a:cs typeface="Cambria"/>
              </a:rPr>
              <a:t>sebagai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56870" algn="l"/>
              </a:tabLst>
            </a:pPr>
            <a:r>
              <a:rPr sz="1800" spc="-5" dirty="0">
                <a:latin typeface="Cambria"/>
                <a:cs typeface="Cambria"/>
              </a:rPr>
              <a:t>M	</a:t>
            </a:r>
            <a:r>
              <a:rPr sz="1800" dirty="0">
                <a:latin typeface="Cambria"/>
                <a:cs typeface="Cambria"/>
              </a:rPr>
              <a:t>= (K, </a:t>
            </a:r>
            <a:r>
              <a:rPr sz="1800" spc="-50" dirty="0">
                <a:latin typeface="Cambria"/>
                <a:cs typeface="Cambria"/>
              </a:rPr>
              <a:t>V</a:t>
            </a:r>
            <a:r>
              <a:rPr sz="1800" spc="-75" baseline="-20833" dirty="0">
                <a:latin typeface="Cambria"/>
                <a:cs typeface="Cambria"/>
              </a:rPr>
              <a:t>T</a:t>
            </a:r>
            <a:r>
              <a:rPr sz="1800" spc="-50" dirty="0">
                <a:latin typeface="Cambria"/>
                <a:cs typeface="Cambria"/>
              </a:rPr>
              <a:t>, </a:t>
            </a:r>
            <a:r>
              <a:rPr sz="1800" spc="-5" dirty="0">
                <a:latin typeface="Cambria"/>
                <a:cs typeface="Cambria"/>
              </a:rPr>
              <a:t>M, S, </a:t>
            </a:r>
            <a:r>
              <a:rPr sz="1800" dirty="0">
                <a:latin typeface="Cambria"/>
                <a:cs typeface="Cambria"/>
              </a:rPr>
              <a:t>Z) dimana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12700" marR="4631055">
              <a:lnSpc>
                <a:spcPct val="120000"/>
              </a:lnSpc>
              <a:tabLst>
                <a:tab pos="356870" algn="l"/>
              </a:tabLst>
            </a:pPr>
            <a:r>
              <a:rPr sz="1800" spc="-5" dirty="0">
                <a:latin typeface="Cambria"/>
                <a:cs typeface="Cambria"/>
              </a:rPr>
              <a:t>S	</a:t>
            </a:r>
            <a:r>
              <a:rPr sz="1800" dirty="0">
                <a:latin typeface="Cambria"/>
                <a:cs typeface="Cambria"/>
              </a:rPr>
              <a:t>={S</a:t>
            </a:r>
            <a:r>
              <a:rPr sz="1800" baseline="-20833" dirty="0">
                <a:latin typeface="Cambria"/>
                <a:cs typeface="Cambria"/>
              </a:rPr>
              <a:t>0,</a:t>
            </a:r>
            <a:r>
              <a:rPr sz="1800" spc="-202" baseline="-20833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spc="-7" baseline="-20833" dirty="0">
                <a:latin typeface="Cambria"/>
                <a:cs typeface="Cambria"/>
              </a:rPr>
              <a:t>1,</a:t>
            </a:r>
            <a:r>
              <a:rPr sz="1800" spc="-179" baseline="-20833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spc="-7" baseline="-20833" dirty="0">
                <a:latin typeface="Cambria"/>
                <a:cs typeface="Cambria"/>
              </a:rPr>
              <a:t>2,</a:t>
            </a:r>
            <a:r>
              <a:rPr sz="1800" spc="-179" baseline="-20833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</a:t>
            </a:r>
            <a:r>
              <a:rPr sz="1800" baseline="-20833" dirty="0">
                <a:latin typeface="Cambria"/>
                <a:cs typeface="Cambria"/>
              </a:rPr>
              <a:t>3</a:t>
            </a:r>
            <a:r>
              <a:rPr sz="1800" dirty="0">
                <a:latin typeface="Cambria"/>
                <a:cs typeface="Cambria"/>
              </a:rPr>
              <a:t>} </a:t>
            </a:r>
            <a:r>
              <a:rPr sz="1800" spc="-5" dirty="0">
                <a:latin typeface="Cambria"/>
                <a:cs typeface="Cambria"/>
              </a:rPr>
              <a:t> V</a:t>
            </a:r>
            <a:r>
              <a:rPr sz="1800" spc="-7" baseline="-20833" dirty="0">
                <a:latin typeface="Cambria"/>
                <a:cs typeface="Cambria"/>
              </a:rPr>
              <a:t>T  </a:t>
            </a:r>
            <a:r>
              <a:rPr sz="1800" dirty="0">
                <a:latin typeface="Cambria"/>
                <a:cs typeface="Cambria"/>
              </a:rPr>
              <a:t>={ 0,1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56870" algn="l"/>
              </a:tabLst>
            </a:pPr>
            <a:r>
              <a:rPr sz="1800" spc="-5" dirty="0">
                <a:latin typeface="Cambria"/>
                <a:cs typeface="Cambria"/>
              </a:rPr>
              <a:t>K	</a:t>
            </a:r>
            <a:r>
              <a:rPr sz="1800" dirty="0">
                <a:latin typeface="Cambria"/>
                <a:cs typeface="Cambria"/>
              </a:rPr>
              <a:t>={S</a:t>
            </a:r>
            <a:r>
              <a:rPr sz="1800" baseline="-20833" dirty="0">
                <a:latin typeface="Cambria"/>
                <a:cs typeface="Cambria"/>
              </a:rPr>
              <a:t>0 </a:t>
            </a:r>
            <a:r>
              <a:rPr sz="1800" spc="-5" dirty="0">
                <a:latin typeface="Cambria"/>
                <a:cs typeface="Cambria"/>
              </a:rPr>
              <a:t>, S</a:t>
            </a:r>
            <a:r>
              <a:rPr sz="1800" spc="-7" baseline="-20833" dirty="0">
                <a:latin typeface="Cambria"/>
                <a:cs typeface="Cambria"/>
              </a:rPr>
              <a:t>3</a:t>
            </a:r>
            <a:r>
              <a:rPr sz="1800" spc="-270" baseline="-20833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mbria"/>
                <a:cs typeface="Cambria"/>
              </a:rPr>
              <a:t>Dengan </a:t>
            </a:r>
            <a:r>
              <a:rPr sz="1800" dirty="0">
                <a:latin typeface="Cambria"/>
                <a:cs typeface="Cambria"/>
              </a:rPr>
              <a:t>fungsi </a:t>
            </a:r>
            <a:r>
              <a:rPr sz="1800" spc="-5" dirty="0">
                <a:latin typeface="Cambria"/>
                <a:cs typeface="Cambria"/>
              </a:rPr>
              <a:t>transisi M </a:t>
            </a:r>
            <a:r>
              <a:rPr sz="1800" dirty="0">
                <a:latin typeface="Cambria"/>
                <a:cs typeface="Cambria"/>
              </a:rPr>
              <a:t>ada pada </a:t>
            </a:r>
            <a:r>
              <a:rPr sz="1800" spc="-5" dirty="0">
                <a:latin typeface="Cambria"/>
                <a:cs typeface="Cambria"/>
              </a:rPr>
              <a:t>tabel transisi sebagai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berikut: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103" y="3270503"/>
          <a:ext cx="6095998" cy="2570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1491"/>
                <a:gridCol w="2033015"/>
                <a:gridCol w="2031492"/>
              </a:tblGrid>
              <a:tr h="370331"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36575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6575">
                      <a:solidFill>
                        <a:srgbClr val="FFFFFF"/>
                      </a:solidFill>
                      <a:prstDash val="solid"/>
                    </a:lnB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083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FUNGSI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TRANSISI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6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6575">
                      <a:solidFill>
                        <a:srgbClr val="FFFFFF"/>
                      </a:solidFill>
                      <a:prstDash val="solid"/>
                    </a:lnB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18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36575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6575">
                      <a:solidFill>
                        <a:srgbClr val="FFFFFF"/>
                      </a:solidFill>
                      <a:prstDash val="soli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6575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6575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6575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558ED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7" baseline="-20833" dirty="0">
                          <a:latin typeface="Cambria"/>
                          <a:cs typeface="Cambria"/>
                        </a:rPr>
                        <a:t>0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36575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0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1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7" baseline="-20833" dirty="0">
                          <a:latin typeface="Cambria"/>
                          <a:cs typeface="Cambria"/>
                        </a:rPr>
                        <a:t>1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0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2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7" baseline="-20833" dirty="0">
                          <a:latin typeface="Cambria"/>
                          <a:cs typeface="Cambria"/>
                        </a:rPr>
                        <a:t>2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0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0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1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7" baseline="-20833" dirty="0">
                          <a:latin typeface="Cambria"/>
                          <a:cs typeface="Cambria"/>
                        </a:rPr>
                        <a:t>3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2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2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2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aseline="-20833" dirty="0">
                          <a:latin typeface="Cambria"/>
                          <a:cs typeface="Cambria"/>
                        </a:rPr>
                        <a:t>2</a:t>
                      </a:r>
                      <a:endParaRPr sz="2400" baseline="-20833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069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DIAGRAM TRANSISI</a:t>
            </a:r>
            <a:r>
              <a:rPr sz="1800" spc="-1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0" y="1054608"/>
            <a:ext cx="5806440" cy="2694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60903" y="2029967"/>
            <a:ext cx="231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Cambria"/>
                <a:cs typeface="Cambria"/>
              </a:rPr>
              <a:t>S</a:t>
            </a:r>
            <a:r>
              <a:rPr sz="1800" b="1" spc="-7" baseline="-20833" dirty="0">
                <a:latin typeface="Cambria"/>
                <a:cs typeface="Cambria"/>
              </a:rPr>
              <a:t>0</a:t>
            </a:r>
            <a:endParaRPr sz="1800" baseline="-20833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5976" y="1953844"/>
            <a:ext cx="231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Cambria"/>
                <a:cs typeface="Cambria"/>
              </a:rPr>
              <a:t>S</a:t>
            </a:r>
            <a:r>
              <a:rPr sz="1800" b="1" spc="-7" baseline="-20833" dirty="0">
                <a:latin typeface="Cambria"/>
                <a:cs typeface="Cambria"/>
              </a:rPr>
              <a:t>3</a:t>
            </a:r>
            <a:endParaRPr sz="1800" baseline="-20833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7044" y="1213180"/>
            <a:ext cx="231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Cambria"/>
                <a:cs typeface="Cambria"/>
              </a:rPr>
              <a:t>S</a:t>
            </a:r>
            <a:r>
              <a:rPr sz="1800" b="1" spc="-7" baseline="-20833" dirty="0">
                <a:latin typeface="Cambria"/>
                <a:cs typeface="Cambria"/>
              </a:rPr>
              <a:t>1</a:t>
            </a:r>
            <a:endParaRPr sz="1800" baseline="-20833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644" y="1837944"/>
            <a:ext cx="5988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0" dirty="0">
                <a:latin typeface="Calibri"/>
                <a:cs typeface="Calibri"/>
              </a:rPr>
              <a:t>S</a:t>
            </a:r>
            <a:r>
              <a:rPr sz="1800" b="1" spc="-15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6167" y="1245539"/>
            <a:ext cx="153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076" y="1392021"/>
            <a:ext cx="153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1664" y="1245539"/>
            <a:ext cx="153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8768" y="2132507"/>
            <a:ext cx="153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8894" y="1837016"/>
            <a:ext cx="153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1664" y="2800134"/>
            <a:ext cx="1536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1425" y="2848952"/>
            <a:ext cx="3473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1,0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063" y="3288868"/>
            <a:ext cx="7906384" cy="230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0740" algn="ctr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2</a:t>
            </a:r>
            <a:endParaRPr sz="1800" baseline="-20833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latin typeface="Cambria"/>
                <a:cs typeface="Cambria"/>
              </a:rPr>
              <a:t>Cara kerja </a:t>
            </a:r>
            <a:r>
              <a:rPr sz="1800" b="1" spc="-20" dirty="0">
                <a:latin typeface="Cambria"/>
                <a:cs typeface="Cambria"/>
              </a:rPr>
              <a:t>FSA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Mula-mula </a:t>
            </a:r>
            <a:r>
              <a:rPr sz="1800" dirty="0">
                <a:latin typeface="Cambria"/>
                <a:cs typeface="Cambria"/>
              </a:rPr>
              <a:t>dalam </a:t>
            </a:r>
            <a:r>
              <a:rPr sz="1800" spc="-10" dirty="0">
                <a:latin typeface="Cambria"/>
                <a:cs typeface="Cambria"/>
              </a:rPr>
              <a:t>state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</a:t>
            </a:r>
            <a:endParaRPr sz="1800" baseline="-20833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Jika </a:t>
            </a:r>
            <a:r>
              <a:rPr sz="1800" dirty="0">
                <a:latin typeface="Cambria"/>
                <a:cs typeface="Cambria"/>
              </a:rPr>
              <a:t>dari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 </a:t>
            </a:r>
            <a:r>
              <a:rPr sz="1800" dirty="0">
                <a:latin typeface="Cambria"/>
                <a:cs typeface="Cambria"/>
              </a:rPr>
              <a:t>menerima 1 : </a:t>
            </a:r>
            <a:r>
              <a:rPr sz="1800" spc="-10" dirty="0">
                <a:latin typeface="Cambria"/>
                <a:cs typeface="Cambria"/>
              </a:rPr>
              <a:t>akan </a:t>
            </a:r>
            <a:r>
              <a:rPr sz="1800" spc="-20" dirty="0">
                <a:latin typeface="Cambria"/>
                <a:cs typeface="Cambria"/>
              </a:rPr>
              <a:t>ke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State-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1</a:t>
            </a:r>
            <a:endParaRPr sz="1800" baseline="-20833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Jika </a:t>
            </a:r>
            <a:r>
              <a:rPr sz="1800" dirty="0">
                <a:latin typeface="Cambria"/>
                <a:cs typeface="Cambria"/>
              </a:rPr>
              <a:t>dari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 </a:t>
            </a:r>
            <a:r>
              <a:rPr sz="1800" dirty="0">
                <a:latin typeface="Cambria"/>
                <a:cs typeface="Cambria"/>
              </a:rPr>
              <a:t>menerima 11 : </a:t>
            </a:r>
            <a:r>
              <a:rPr sz="1800" spc="-10" dirty="0">
                <a:latin typeface="Cambria"/>
                <a:cs typeface="Cambria"/>
              </a:rPr>
              <a:t>akan </a:t>
            </a:r>
            <a:r>
              <a:rPr sz="1800" spc="-20" dirty="0">
                <a:latin typeface="Cambria"/>
                <a:cs typeface="Cambria"/>
              </a:rPr>
              <a:t>ke </a:t>
            </a:r>
            <a:r>
              <a:rPr sz="1800" spc="-10" dirty="0">
                <a:latin typeface="Cambria"/>
                <a:cs typeface="Cambria"/>
              </a:rPr>
              <a:t>State-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1 </a:t>
            </a:r>
            <a:r>
              <a:rPr sz="1800" spc="-5" dirty="0">
                <a:latin typeface="Cambria"/>
                <a:cs typeface="Cambria"/>
              </a:rPr>
              <a:t>lalu </a:t>
            </a:r>
            <a:r>
              <a:rPr sz="1800" spc="-20" dirty="0">
                <a:latin typeface="Cambria"/>
                <a:cs typeface="Cambria"/>
              </a:rPr>
              <a:t>ke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2</a:t>
            </a:r>
            <a:endParaRPr sz="1800" baseline="-20833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Jika </a:t>
            </a:r>
            <a:r>
              <a:rPr sz="1800" dirty="0">
                <a:latin typeface="Cambria"/>
                <a:cs typeface="Cambria"/>
              </a:rPr>
              <a:t>dari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 </a:t>
            </a:r>
            <a:r>
              <a:rPr sz="1800" dirty="0">
                <a:latin typeface="Cambria"/>
                <a:cs typeface="Cambria"/>
              </a:rPr>
              <a:t>menerima 0 : </a:t>
            </a:r>
            <a:r>
              <a:rPr sz="1800" spc="-10" dirty="0">
                <a:latin typeface="Cambria"/>
                <a:cs typeface="Cambria"/>
              </a:rPr>
              <a:t>akan tetap </a:t>
            </a:r>
            <a:r>
              <a:rPr sz="1800" dirty="0">
                <a:latin typeface="Cambria"/>
                <a:cs typeface="Cambria"/>
              </a:rPr>
              <a:t>di </a:t>
            </a:r>
            <a:r>
              <a:rPr sz="1800" spc="-10" dirty="0">
                <a:latin typeface="Cambria"/>
                <a:cs typeface="Cambria"/>
              </a:rPr>
              <a:t>State-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</a:t>
            </a:r>
            <a:endParaRPr sz="1800" baseline="-20833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Jika </a:t>
            </a:r>
            <a:r>
              <a:rPr sz="1800" dirty="0">
                <a:latin typeface="Cambria"/>
                <a:cs typeface="Cambria"/>
              </a:rPr>
              <a:t>dari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 </a:t>
            </a:r>
            <a:r>
              <a:rPr sz="1800" dirty="0">
                <a:latin typeface="Cambria"/>
                <a:cs typeface="Cambria"/>
              </a:rPr>
              <a:t>menerima 10 : </a:t>
            </a:r>
            <a:r>
              <a:rPr sz="1800" spc="-10" dirty="0">
                <a:latin typeface="Cambria"/>
                <a:cs typeface="Cambria"/>
              </a:rPr>
              <a:t>akan tetap kembali </a:t>
            </a:r>
            <a:r>
              <a:rPr sz="1800" spc="-5" dirty="0">
                <a:latin typeface="Cambria"/>
                <a:cs typeface="Cambria"/>
              </a:rPr>
              <a:t>lagi </a:t>
            </a:r>
            <a:r>
              <a:rPr sz="1800" spc="-10" dirty="0">
                <a:latin typeface="Cambria"/>
                <a:cs typeface="Cambria"/>
              </a:rPr>
              <a:t>State-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</a:t>
            </a:r>
            <a:endParaRPr sz="1800" baseline="-20833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Jika </a:t>
            </a:r>
            <a:r>
              <a:rPr sz="1800" dirty="0">
                <a:latin typeface="Cambria"/>
                <a:cs typeface="Cambria"/>
              </a:rPr>
              <a:t>dari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 </a:t>
            </a:r>
            <a:r>
              <a:rPr sz="1800" spc="-5" dirty="0">
                <a:latin typeface="Cambria"/>
                <a:cs typeface="Cambria"/>
              </a:rPr>
              <a:t>berturut-turut </a:t>
            </a:r>
            <a:r>
              <a:rPr sz="1800" dirty="0">
                <a:latin typeface="Cambria"/>
                <a:cs typeface="Cambria"/>
              </a:rPr>
              <a:t>menerima </a:t>
            </a:r>
            <a:r>
              <a:rPr sz="1800" spc="-10" dirty="0">
                <a:latin typeface="Cambria"/>
                <a:cs typeface="Cambria"/>
              </a:rPr>
              <a:t>masukan </a:t>
            </a:r>
            <a:r>
              <a:rPr sz="1800" dirty="0">
                <a:latin typeface="Cambria"/>
                <a:cs typeface="Cambria"/>
              </a:rPr>
              <a:t>: 111, </a:t>
            </a:r>
            <a:r>
              <a:rPr sz="1800" spc="-10" dirty="0">
                <a:latin typeface="Cambria"/>
                <a:cs typeface="Cambria"/>
              </a:rPr>
              <a:t>maka </a:t>
            </a:r>
            <a:r>
              <a:rPr sz="1800" spc="-5" dirty="0">
                <a:latin typeface="Cambria"/>
                <a:cs typeface="Cambria"/>
              </a:rPr>
              <a:t>ia </a:t>
            </a:r>
            <a:r>
              <a:rPr sz="1800" spc="-10" dirty="0">
                <a:latin typeface="Cambria"/>
                <a:cs typeface="Cambria"/>
              </a:rPr>
              <a:t>akan kembali </a:t>
            </a:r>
            <a:r>
              <a:rPr sz="1800" spc="-15" dirty="0">
                <a:latin typeface="Cambria"/>
                <a:cs typeface="Cambria"/>
              </a:rPr>
              <a:t>ke-</a:t>
            </a:r>
            <a:r>
              <a:rPr sz="1800" spc="27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</a:t>
            </a:r>
            <a:endParaRPr sz="1800" baseline="-20833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8535">
              <a:lnSpc>
                <a:spcPct val="100000"/>
              </a:lnSpc>
            </a:pPr>
            <a:r>
              <a:rPr b="1" dirty="0">
                <a:latin typeface="DaunPenh"/>
                <a:cs typeface="DaunPenh"/>
              </a:rPr>
              <a:t>FSA </a:t>
            </a:r>
            <a:r>
              <a:rPr b="1" spc="10" dirty="0">
                <a:latin typeface="DaunPenh"/>
                <a:cs typeface="DaunPenh"/>
              </a:rPr>
              <a:t>SEBAGAI </a:t>
            </a:r>
            <a:r>
              <a:rPr b="1" spc="5" dirty="0">
                <a:latin typeface="DaunPenh"/>
                <a:cs typeface="DaunPenh"/>
              </a:rPr>
              <a:t>PENGENAL</a:t>
            </a:r>
            <a:r>
              <a:rPr b="1" spc="-254" dirty="0">
                <a:latin typeface="DaunPenh"/>
                <a:cs typeface="DaunPenh"/>
              </a:rPr>
              <a:t> </a:t>
            </a:r>
            <a:r>
              <a:rPr b="1" spc="10" dirty="0">
                <a:latin typeface="DaunPenh"/>
                <a:cs typeface="DaunPenh"/>
              </a:rPr>
              <a:t>STRING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25 Maret</a:t>
            </a:r>
            <a:r>
              <a:rPr spc="-105" dirty="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022" y="1334084"/>
            <a:ext cx="8070850" cy="434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05130" algn="just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Mesin </a:t>
            </a:r>
            <a:r>
              <a:rPr sz="2000" spc="-15" dirty="0">
                <a:latin typeface="Cambria"/>
                <a:cs typeface="Cambria"/>
              </a:rPr>
              <a:t>FSA </a:t>
            </a:r>
            <a:r>
              <a:rPr sz="2000" spc="-5" dirty="0">
                <a:latin typeface="Cambria"/>
                <a:cs typeface="Cambria"/>
              </a:rPr>
              <a:t>tersebut </a:t>
            </a:r>
            <a:r>
              <a:rPr sz="2000" spc="-10" dirty="0">
                <a:latin typeface="Cambria"/>
                <a:cs typeface="Cambria"/>
              </a:rPr>
              <a:t>jika </a:t>
            </a:r>
            <a:r>
              <a:rPr sz="2000" spc="-5" dirty="0">
                <a:latin typeface="Cambria"/>
                <a:cs typeface="Cambria"/>
              </a:rPr>
              <a:t>menerima masukan sederetan simbol dari  simbol-simbol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5" dirty="0">
                <a:latin typeface="Cambria"/>
                <a:cs typeface="Cambria"/>
              </a:rPr>
              <a:t>diijinkan </a:t>
            </a:r>
            <a:r>
              <a:rPr sz="2000" spc="-10" dirty="0">
                <a:latin typeface="Cambria"/>
                <a:cs typeface="Cambria"/>
              </a:rPr>
              <a:t>maka </a:t>
            </a:r>
            <a:r>
              <a:rPr sz="2000" spc="-5" dirty="0">
                <a:latin typeface="Cambria"/>
                <a:cs typeface="Cambria"/>
              </a:rPr>
              <a:t>akan menuju suatu </a:t>
            </a:r>
            <a:r>
              <a:rPr sz="2000" spc="-10" dirty="0">
                <a:latin typeface="Cambria"/>
                <a:cs typeface="Cambria"/>
              </a:rPr>
              <a:t>state tertentu. Jika  state </a:t>
            </a:r>
            <a:r>
              <a:rPr sz="2000" dirty="0">
                <a:latin typeface="Cambria"/>
                <a:cs typeface="Cambria"/>
              </a:rPr>
              <a:t>akhir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5" dirty="0">
                <a:latin typeface="Cambria"/>
                <a:cs typeface="Cambria"/>
              </a:rPr>
              <a:t>ditempuh setelah suatu </a:t>
            </a:r>
            <a:r>
              <a:rPr sz="2000" spc="-15" dirty="0">
                <a:latin typeface="Cambria"/>
                <a:cs typeface="Cambria"/>
              </a:rPr>
              <a:t>FSA </a:t>
            </a:r>
            <a:r>
              <a:rPr sz="2000" spc="-5" dirty="0">
                <a:latin typeface="Cambria"/>
                <a:cs typeface="Cambria"/>
              </a:rPr>
              <a:t>menerima </a:t>
            </a:r>
            <a:r>
              <a:rPr sz="2000" spc="-10" dirty="0">
                <a:latin typeface="Cambria"/>
                <a:cs typeface="Cambria"/>
              </a:rPr>
              <a:t>sederetan </a:t>
            </a:r>
            <a:r>
              <a:rPr sz="2000" dirty="0">
                <a:latin typeface="Cambria"/>
                <a:cs typeface="Cambria"/>
              </a:rPr>
              <a:t>simbol  </a:t>
            </a:r>
            <a:r>
              <a:rPr sz="2000" spc="-5" dirty="0">
                <a:latin typeface="Cambria"/>
                <a:cs typeface="Cambria"/>
              </a:rPr>
              <a:t>adalah </a:t>
            </a:r>
            <a:r>
              <a:rPr sz="2000" spc="-10" dirty="0">
                <a:latin typeface="Cambria"/>
                <a:cs typeface="Cambria"/>
              </a:rPr>
              <a:t>state FINAL, maka deretan </a:t>
            </a:r>
            <a:r>
              <a:rPr sz="2000" spc="-5" dirty="0">
                <a:latin typeface="Cambria"/>
                <a:cs typeface="Cambria"/>
              </a:rPr>
              <a:t>simbol (</a:t>
            </a:r>
            <a:r>
              <a:rPr sz="2000" i="1" spc="-5" dirty="0">
                <a:latin typeface="Cambria"/>
                <a:cs typeface="Cambria"/>
              </a:rPr>
              <a:t>string) </a:t>
            </a:r>
            <a:r>
              <a:rPr sz="2000" i="1" spc="-15" dirty="0">
                <a:latin typeface="Cambria"/>
                <a:cs typeface="Cambria"/>
              </a:rPr>
              <a:t>tersebut </a:t>
            </a:r>
            <a:r>
              <a:rPr sz="2000" i="1" spc="-5" dirty="0">
                <a:latin typeface="Cambria"/>
                <a:cs typeface="Cambria"/>
              </a:rPr>
              <a:t>dikatakan  </a:t>
            </a:r>
            <a:r>
              <a:rPr sz="2000" i="1" spc="-10" dirty="0">
                <a:latin typeface="Cambria"/>
                <a:cs typeface="Cambria"/>
              </a:rPr>
              <a:t>DIKENALI </a:t>
            </a:r>
            <a:r>
              <a:rPr sz="2000" i="1" spc="-15" dirty="0">
                <a:latin typeface="Cambria"/>
                <a:cs typeface="Cambria"/>
              </a:rPr>
              <a:t>oleh </a:t>
            </a:r>
            <a:r>
              <a:rPr sz="2000" i="1" spc="-5" dirty="0">
                <a:latin typeface="Cambria"/>
                <a:cs typeface="Cambria"/>
              </a:rPr>
              <a:t>FSA, atau </a:t>
            </a:r>
            <a:r>
              <a:rPr sz="2000" spc="-15" dirty="0">
                <a:latin typeface="Cambria"/>
                <a:cs typeface="Cambria"/>
              </a:rPr>
              <a:t>dengan </a:t>
            </a:r>
            <a:r>
              <a:rPr sz="2000" spc="-5" dirty="0">
                <a:latin typeface="Cambria"/>
                <a:cs typeface="Cambria"/>
              </a:rPr>
              <a:t>kata lain </a:t>
            </a:r>
            <a:r>
              <a:rPr sz="2000" spc="-15" dirty="0">
                <a:latin typeface="Cambria"/>
                <a:cs typeface="Cambria"/>
              </a:rPr>
              <a:t>FSA </a:t>
            </a:r>
            <a:r>
              <a:rPr sz="2000" spc="-10" dirty="0">
                <a:latin typeface="Cambria"/>
                <a:cs typeface="Cambria"/>
              </a:rPr>
              <a:t>mengenali </a:t>
            </a:r>
            <a:r>
              <a:rPr sz="2000" spc="-5" dirty="0">
                <a:latin typeface="Cambria"/>
                <a:cs typeface="Cambria"/>
              </a:rPr>
              <a:t>string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tersebut.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715" indent="40513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String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10" dirty="0">
                <a:latin typeface="Cambria"/>
                <a:cs typeface="Cambria"/>
              </a:rPr>
              <a:t>dikenali </a:t>
            </a:r>
            <a:r>
              <a:rPr sz="2000" spc="-5" dirty="0">
                <a:latin typeface="Cambria"/>
                <a:cs typeface="Cambria"/>
              </a:rPr>
              <a:t>oleh FSA merupakan suatu </a:t>
            </a:r>
            <a:r>
              <a:rPr sz="2000" spc="-15" dirty="0">
                <a:latin typeface="Cambria"/>
                <a:cs typeface="Cambria"/>
              </a:rPr>
              <a:t>BAHASA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10" dirty="0">
                <a:latin typeface="Cambria"/>
                <a:cs typeface="Cambria"/>
              </a:rPr>
              <a:t>dikenali  </a:t>
            </a:r>
            <a:r>
              <a:rPr sz="2000" spc="-5" dirty="0">
                <a:latin typeface="Cambria"/>
                <a:cs typeface="Cambria"/>
              </a:rPr>
              <a:t>oleh </a:t>
            </a:r>
            <a:r>
              <a:rPr sz="2000" spc="-15" dirty="0">
                <a:latin typeface="Cambria"/>
                <a:cs typeface="Cambria"/>
              </a:rPr>
              <a:t>FSA </a:t>
            </a:r>
            <a:r>
              <a:rPr sz="2000" spc="-5" dirty="0">
                <a:latin typeface="Cambria"/>
                <a:cs typeface="Cambria"/>
              </a:rPr>
              <a:t>tersebut. </a:t>
            </a:r>
            <a:r>
              <a:rPr sz="2000" spc="-10" dirty="0">
                <a:latin typeface="Cambria"/>
                <a:cs typeface="Cambria"/>
              </a:rPr>
              <a:t>Jika </a:t>
            </a:r>
            <a:r>
              <a:rPr sz="2000" dirty="0">
                <a:latin typeface="Cambria"/>
                <a:cs typeface="Cambria"/>
              </a:rPr>
              <a:t>dimiliki </a:t>
            </a:r>
            <a:r>
              <a:rPr sz="2000" spc="-15" dirty="0">
                <a:latin typeface="Cambria"/>
                <a:cs typeface="Cambria"/>
              </a:rPr>
              <a:t>FSA </a:t>
            </a:r>
            <a:r>
              <a:rPr sz="2000" spc="-10" dirty="0">
                <a:latin typeface="Cambria"/>
                <a:cs typeface="Cambria"/>
              </a:rPr>
              <a:t>M maka </a:t>
            </a:r>
            <a:r>
              <a:rPr sz="2000" spc="-5" dirty="0">
                <a:latin typeface="Cambria"/>
                <a:cs typeface="Cambria"/>
              </a:rPr>
              <a:t>bahasa </a:t>
            </a:r>
            <a:r>
              <a:rPr sz="2000" spc="-20" dirty="0">
                <a:latin typeface="Cambria"/>
                <a:cs typeface="Cambria"/>
              </a:rPr>
              <a:t>yang </a:t>
            </a:r>
            <a:r>
              <a:rPr sz="2000" spc="-10" dirty="0">
                <a:latin typeface="Cambria"/>
                <a:cs typeface="Cambria"/>
              </a:rPr>
              <a:t>dikenali </a:t>
            </a:r>
            <a:r>
              <a:rPr sz="2000" spc="-5" dirty="0">
                <a:latin typeface="Cambria"/>
                <a:cs typeface="Cambria"/>
              </a:rPr>
              <a:t>oleh FSA  di notasikan </a:t>
            </a:r>
            <a:r>
              <a:rPr sz="2000" spc="-10" dirty="0">
                <a:latin typeface="Cambria"/>
                <a:cs typeface="Cambria"/>
              </a:rPr>
              <a:t>sebagai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36004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mbria"/>
                <a:cs typeface="Cambria"/>
              </a:rPr>
              <a:t>L(M) </a:t>
            </a:r>
            <a:r>
              <a:rPr sz="2000" b="1" spc="-10" dirty="0">
                <a:latin typeface="Cambria"/>
                <a:cs typeface="Cambria"/>
              </a:rPr>
              <a:t>= </a:t>
            </a:r>
            <a:r>
              <a:rPr sz="2000" b="1" spc="-5" dirty="0">
                <a:latin typeface="Cambria"/>
                <a:cs typeface="Cambria"/>
              </a:rPr>
              <a:t>{ x | x semua </a:t>
            </a:r>
            <a:r>
              <a:rPr sz="2000" b="1" spc="-10" dirty="0">
                <a:latin typeface="Cambria"/>
                <a:cs typeface="Cambria"/>
              </a:rPr>
              <a:t>string </a:t>
            </a:r>
            <a:r>
              <a:rPr sz="2000" b="1" spc="-25" dirty="0">
                <a:latin typeface="Cambria"/>
                <a:cs typeface="Cambria"/>
              </a:rPr>
              <a:t>yang </a:t>
            </a:r>
            <a:r>
              <a:rPr sz="2000" b="1" spc="-15" dirty="0">
                <a:latin typeface="Cambria"/>
                <a:cs typeface="Cambria"/>
              </a:rPr>
              <a:t>mengantar </a:t>
            </a:r>
            <a:r>
              <a:rPr sz="2000" b="1" spc="-10" dirty="0">
                <a:latin typeface="Cambria"/>
                <a:cs typeface="Cambria"/>
              </a:rPr>
              <a:t>M </a:t>
            </a:r>
            <a:r>
              <a:rPr sz="2000" b="1" spc="-5" dirty="0">
                <a:latin typeface="Cambria"/>
                <a:cs typeface="Cambria"/>
              </a:rPr>
              <a:t>dari </a:t>
            </a:r>
            <a:r>
              <a:rPr sz="2000" b="1" dirty="0">
                <a:latin typeface="Cambria"/>
                <a:cs typeface="Cambria"/>
              </a:rPr>
              <a:t>S</a:t>
            </a:r>
            <a:r>
              <a:rPr sz="2025" b="1" baseline="-20576" dirty="0">
                <a:latin typeface="Cambria"/>
                <a:cs typeface="Cambria"/>
              </a:rPr>
              <a:t>0 </a:t>
            </a:r>
            <a:r>
              <a:rPr sz="2000" b="1" spc="-20" dirty="0">
                <a:latin typeface="Cambria"/>
                <a:cs typeface="Cambria"/>
              </a:rPr>
              <a:t>ke </a:t>
            </a:r>
            <a:r>
              <a:rPr sz="2000" b="1" spc="-5" dirty="0">
                <a:latin typeface="Cambria"/>
                <a:cs typeface="Cambria"/>
              </a:rPr>
              <a:t>(S</a:t>
            </a:r>
            <a:r>
              <a:rPr sz="2025" b="1" spc="-7" baseline="-20576" dirty="0">
                <a:latin typeface="Cambria"/>
                <a:cs typeface="Cambria"/>
              </a:rPr>
              <a:t>i </a:t>
            </a:r>
            <a:r>
              <a:rPr sz="2000" spc="-5" dirty="0">
                <a:latin typeface="Cambria"/>
                <a:cs typeface="Cambria"/>
              </a:rPr>
              <a:t>ϵ </a:t>
            </a:r>
            <a:r>
              <a:rPr sz="2000" b="1" spc="-5" dirty="0">
                <a:latin typeface="Cambria"/>
                <a:cs typeface="Cambria"/>
              </a:rPr>
              <a:t>Z)</a:t>
            </a:r>
            <a:r>
              <a:rPr sz="2000" b="1" spc="27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Untuk </a:t>
            </a:r>
            <a:r>
              <a:rPr sz="2000" spc="-10" dirty="0">
                <a:latin typeface="Cambria"/>
                <a:cs typeface="Cambria"/>
              </a:rPr>
              <a:t>mesin </a:t>
            </a:r>
            <a:r>
              <a:rPr sz="2000" spc="-15" dirty="0">
                <a:latin typeface="Cambria"/>
                <a:cs typeface="Cambria"/>
              </a:rPr>
              <a:t>FSA </a:t>
            </a:r>
            <a:r>
              <a:rPr sz="2000" spc="-5" dirty="0">
                <a:latin typeface="Cambria"/>
                <a:cs typeface="Cambria"/>
              </a:rPr>
              <a:t>pada </a:t>
            </a:r>
            <a:r>
              <a:rPr sz="2000" spc="-10" dirty="0">
                <a:latin typeface="Cambria"/>
                <a:cs typeface="Cambria"/>
              </a:rPr>
              <a:t>contoh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Cambria"/>
                <a:cs typeface="Cambria"/>
              </a:rPr>
              <a:t>L(M) = { 0* , 0*(10)0* , 0*(110,111)0*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9920">
              <a:lnSpc>
                <a:spcPct val="100000"/>
              </a:lnSpc>
            </a:pPr>
            <a:r>
              <a:rPr spc="-5" dirty="0"/>
              <a:t>CONT</a:t>
            </a:r>
            <a:r>
              <a:rPr spc="-25" dirty="0"/>
              <a:t>O</a:t>
            </a:r>
            <a:r>
              <a:rPr spc="-10" dirty="0"/>
              <a:t>H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000000"/>
                </a:solidFill>
              </a:rPr>
              <a:t>Tentukan bahasa L(M) yang dikenali </a:t>
            </a:r>
            <a:r>
              <a:rPr sz="1800" spc="-5" dirty="0">
                <a:solidFill>
                  <a:srgbClr val="000000"/>
                </a:solidFill>
              </a:rPr>
              <a:t>oleh </a:t>
            </a:r>
            <a:r>
              <a:rPr sz="1800" dirty="0">
                <a:solidFill>
                  <a:srgbClr val="000000"/>
                </a:solidFill>
              </a:rPr>
              <a:t>Mesin </a:t>
            </a:r>
            <a:r>
              <a:rPr sz="1800" spc="-5" dirty="0">
                <a:solidFill>
                  <a:srgbClr val="000000"/>
                </a:solidFill>
              </a:rPr>
              <a:t>M </a:t>
            </a:r>
            <a:r>
              <a:rPr sz="1800" dirty="0">
                <a:solidFill>
                  <a:srgbClr val="000000"/>
                </a:solidFill>
              </a:rPr>
              <a:t>berikut ini</a:t>
            </a:r>
            <a:r>
              <a:rPr sz="1800" spc="-1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35940" y="2697479"/>
            <a:ext cx="8072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Cambria"/>
                <a:cs typeface="Cambria"/>
              </a:rPr>
              <a:t>Jawab </a:t>
            </a:r>
            <a:r>
              <a:rPr sz="1800" b="1" dirty="0">
                <a:latin typeface="Cambria"/>
                <a:cs typeface="Cambria"/>
              </a:rPr>
              <a:t>: </a:t>
            </a:r>
            <a:r>
              <a:rPr sz="1800" spc="-5" dirty="0">
                <a:latin typeface="Cambria"/>
                <a:cs typeface="Cambria"/>
              </a:rPr>
              <a:t>Dari diagram terlihat </a:t>
            </a:r>
            <a:r>
              <a:rPr sz="1800" spc="-15" dirty="0">
                <a:latin typeface="Cambria"/>
                <a:cs typeface="Cambria"/>
              </a:rPr>
              <a:t>bahwa  </a:t>
            </a:r>
            <a:r>
              <a:rPr sz="1800" spc="-10" dirty="0">
                <a:latin typeface="Cambria"/>
                <a:cs typeface="Cambria"/>
              </a:rPr>
              <a:t>final-state adalah </a:t>
            </a:r>
            <a:r>
              <a:rPr sz="1800" b="1" spc="-5" dirty="0">
                <a:latin typeface="Cambria"/>
                <a:cs typeface="Cambria"/>
              </a:rPr>
              <a:t>S</a:t>
            </a:r>
            <a:r>
              <a:rPr sz="1800" b="1" spc="-7" baseline="-20833" dirty="0">
                <a:latin typeface="Cambria"/>
                <a:cs typeface="Cambria"/>
              </a:rPr>
              <a:t>3</a:t>
            </a:r>
            <a:r>
              <a:rPr sz="1800" spc="-5" dirty="0">
                <a:latin typeface="Cambria"/>
                <a:cs typeface="Cambria"/>
              </a:rPr>
              <a:t>. </a:t>
            </a:r>
            <a:r>
              <a:rPr sz="1800" spc="-15" dirty="0">
                <a:latin typeface="Cambria"/>
                <a:cs typeface="Cambria"/>
              </a:rPr>
              <a:t>Pergerakan  </a:t>
            </a:r>
            <a:r>
              <a:rPr sz="1800" spc="-10" dirty="0">
                <a:latin typeface="Cambria"/>
                <a:cs typeface="Cambria"/>
              </a:rPr>
              <a:t>state     yang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16935"/>
            <a:ext cx="80721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71925" algn="l"/>
                <a:tab pos="4700270" algn="l"/>
                <a:tab pos="5498465" algn="l"/>
              </a:tabLst>
            </a:pPr>
            <a:r>
              <a:rPr sz="1800" spc="-5" dirty="0">
                <a:latin typeface="Cambria"/>
                <a:cs typeface="Cambria"/>
              </a:rPr>
              <a:t>mengantar </a:t>
            </a:r>
            <a:r>
              <a:rPr sz="1800" spc="-20" dirty="0">
                <a:latin typeface="Cambria"/>
                <a:cs typeface="Cambria"/>
              </a:rPr>
              <a:t>ke </a:t>
            </a:r>
            <a:r>
              <a:rPr sz="1800" spc="-5" dirty="0">
                <a:latin typeface="Cambria"/>
                <a:cs typeface="Cambria"/>
              </a:rPr>
              <a:t>final-state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adalah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	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1	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2	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3  </a:t>
            </a:r>
            <a:r>
              <a:rPr sz="1800" spc="-10" dirty="0">
                <a:latin typeface="Cambria"/>
                <a:cs typeface="Cambria"/>
              </a:rPr>
              <a:t>yakni  </a:t>
            </a:r>
            <a:r>
              <a:rPr sz="1800" spc="-5" dirty="0">
                <a:latin typeface="Cambria"/>
                <a:cs typeface="Cambria"/>
              </a:rPr>
              <a:t>string  </a:t>
            </a:r>
            <a:r>
              <a:rPr sz="1800" dirty="0">
                <a:latin typeface="Cambria"/>
                <a:cs typeface="Cambria"/>
              </a:rPr>
              <a:t>: </a:t>
            </a:r>
            <a:r>
              <a:rPr sz="1800" spc="-5" dirty="0">
                <a:latin typeface="Cambria"/>
                <a:cs typeface="Cambria"/>
              </a:rPr>
              <a:t>011</a:t>
            </a:r>
            <a:r>
              <a:rPr sz="1800" spc="-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atau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136391"/>
            <a:ext cx="443103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string </a:t>
            </a:r>
            <a:r>
              <a:rPr sz="1800" spc="5" dirty="0">
                <a:latin typeface="Cambria"/>
                <a:cs typeface="Cambria"/>
              </a:rPr>
              <a:t>111 </a:t>
            </a:r>
            <a:r>
              <a:rPr sz="1800" spc="-10" dirty="0">
                <a:latin typeface="Cambria"/>
                <a:cs typeface="Cambria"/>
              </a:rPr>
              <a:t>yang </a:t>
            </a:r>
            <a:r>
              <a:rPr sz="1800" spc="5" dirty="0">
                <a:latin typeface="Cambria"/>
                <a:cs typeface="Cambria"/>
              </a:rPr>
              <a:t>dapat </a:t>
            </a:r>
            <a:r>
              <a:rPr sz="1800" spc="-5" dirty="0">
                <a:latin typeface="Cambria"/>
                <a:cs typeface="Cambria"/>
              </a:rPr>
              <a:t>ditulis sebagai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(0,1)11.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85032"/>
            <a:ext cx="8072120" cy="210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  <a:tabLst>
                <a:tab pos="6461760" algn="l"/>
                <a:tab pos="7376159" algn="l"/>
              </a:tabLst>
            </a:pPr>
            <a:r>
              <a:rPr sz="1800" spc="-10" dirty="0">
                <a:latin typeface="Cambria"/>
                <a:cs typeface="Cambria"/>
              </a:rPr>
              <a:t>Pergerakan yang </a:t>
            </a:r>
            <a:r>
              <a:rPr sz="1800" spc="-5" dirty="0">
                <a:latin typeface="Cambria"/>
                <a:cs typeface="Cambria"/>
              </a:rPr>
              <a:t>lain </a:t>
            </a:r>
            <a:r>
              <a:rPr sz="1800" dirty="0">
                <a:latin typeface="Cambria"/>
                <a:cs typeface="Cambria"/>
              </a:rPr>
              <a:t>adalah dari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 </a:t>
            </a:r>
            <a:r>
              <a:rPr sz="1800" spc="-5" dirty="0">
                <a:latin typeface="Cambria"/>
                <a:cs typeface="Cambria"/>
              </a:rPr>
              <a:t>langsung </a:t>
            </a:r>
            <a:r>
              <a:rPr sz="1800" spc="-20" dirty="0">
                <a:latin typeface="Cambria"/>
                <a:cs typeface="Cambria"/>
              </a:rPr>
              <a:t>ke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2 </a:t>
            </a:r>
            <a:r>
              <a:rPr sz="1800" spc="-10" dirty="0">
                <a:latin typeface="Cambria"/>
                <a:cs typeface="Cambria"/>
              </a:rPr>
              <a:t>yaitu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0	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2	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3</a:t>
            </a:r>
            <a:endParaRPr sz="1800" baseline="-20833">
              <a:latin typeface="Cambria"/>
              <a:cs typeface="Cambria"/>
            </a:endParaRPr>
          </a:p>
          <a:p>
            <a:pPr marL="12700" marR="5080" algn="just">
              <a:lnSpc>
                <a:spcPts val="1730"/>
              </a:lnSpc>
              <a:spcBef>
                <a:spcPts val="415"/>
              </a:spcBef>
            </a:pPr>
            <a:r>
              <a:rPr sz="1800" spc="-10" dirty="0">
                <a:latin typeface="Cambria"/>
                <a:cs typeface="Cambria"/>
              </a:rPr>
              <a:t>yang dilakukan </a:t>
            </a:r>
            <a:r>
              <a:rPr sz="1800" spc="-5" dirty="0">
                <a:latin typeface="Cambria"/>
                <a:cs typeface="Cambria"/>
              </a:rPr>
              <a:t>melalui string </a:t>
            </a:r>
            <a:r>
              <a:rPr sz="1800" dirty="0">
                <a:latin typeface="Cambria"/>
                <a:cs typeface="Cambria"/>
              </a:rPr>
              <a:t>: 01 </a:t>
            </a:r>
            <a:r>
              <a:rPr sz="1800" spc="-5" dirty="0">
                <a:latin typeface="Cambria"/>
                <a:cs typeface="Cambria"/>
              </a:rPr>
              <a:t>Setelah </a:t>
            </a:r>
            <a:r>
              <a:rPr sz="1800" spc="-10" dirty="0">
                <a:latin typeface="Cambria"/>
                <a:cs typeface="Cambria"/>
              </a:rPr>
              <a:t>berada </a:t>
            </a:r>
            <a:r>
              <a:rPr sz="1800" spc="-5" dirty="0">
                <a:latin typeface="Cambria"/>
                <a:cs typeface="Cambria"/>
              </a:rPr>
              <a:t>pada final </a:t>
            </a:r>
            <a:r>
              <a:rPr sz="1800" spc="-10" dirty="0">
                <a:latin typeface="Cambria"/>
                <a:cs typeface="Cambria"/>
              </a:rPr>
              <a:t>state </a:t>
            </a:r>
            <a:r>
              <a:rPr sz="1800" dirty="0">
                <a:latin typeface="Cambria"/>
                <a:cs typeface="Cambria"/>
              </a:rPr>
              <a:t>masih </a:t>
            </a:r>
            <a:r>
              <a:rPr sz="1800" spc="-5" dirty="0">
                <a:latin typeface="Cambria"/>
                <a:cs typeface="Cambria"/>
              </a:rPr>
              <a:t>ada  </a:t>
            </a:r>
            <a:r>
              <a:rPr sz="1800" spc="-10" dirty="0">
                <a:latin typeface="Cambria"/>
                <a:cs typeface="Cambria"/>
              </a:rPr>
              <a:t>pergerakan </a:t>
            </a:r>
            <a:r>
              <a:rPr sz="1800" spc="-20" dirty="0">
                <a:latin typeface="Cambria"/>
                <a:cs typeface="Cambria"/>
              </a:rPr>
              <a:t>yang</a:t>
            </a:r>
            <a:r>
              <a:rPr sz="1800" spc="35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bersifat </a:t>
            </a:r>
            <a:r>
              <a:rPr sz="1800" spc="-15" dirty="0">
                <a:latin typeface="Cambria"/>
                <a:cs typeface="Cambria"/>
              </a:rPr>
              <a:t>rekursif </a:t>
            </a:r>
            <a:r>
              <a:rPr sz="1800" dirty="0">
                <a:latin typeface="Cambria"/>
                <a:cs typeface="Cambria"/>
              </a:rPr>
              <a:t>pada </a:t>
            </a:r>
            <a:r>
              <a:rPr sz="1800" b="1" spc="-10" dirty="0">
                <a:latin typeface="Cambria"/>
                <a:cs typeface="Cambria"/>
              </a:rPr>
              <a:t>S</a:t>
            </a:r>
            <a:r>
              <a:rPr sz="1800" b="1" spc="-15" baseline="-20833" dirty="0">
                <a:latin typeface="Cambria"/>
                <a:cs typeface="Cambria"/>
              </a:rPr>
              <a:t>3 </a:t>
            </a:r>
            <a:r>
              <a:rPr sz="1800" spc="-10" dirty="0">
                <a:latin typeface="Cambria"/>
                <a:cs typeface="Cambria"/>
              </a:rPr>
              <a:t>yaitu </a:t>
            </a:r>
            <a:r>
              <a:rPr sz="1800" spc="-5" dirty="0">
                <a:latin typeface="Cambria"/>
                <a:cs typeface="Cambria"/>
              </a:rPr>
              <a:t>apabila diberikan </a:t>
            </a:r>
            <a:r>
              <a:rPr sz="1800" spc="-10" dirty="0">
                <a:latin typeface="Cambria"/>
                <a:cs typeface="Cambria"/>
              </a:rPr>
              <a:t>masukan  </a:t>
            </a:r>
            <a:r>
              <a:rPr sz="1800" dirty="0">
                <a:latin typeface="Cambria"/>
                <a:cs typeface="Cambria"/>
              </a:rPr>
              <a:t>0,00,000,… </a:t>
            </a:r>
            <a:r>
              <a:rPr sz="1800" spc="-5" dirty="0">
                <a:latin typeface="Cambria"/>
                <a:cs typeface="Cambria"/>
              </a:rPr>
              <a:t>atau </a:t>
            </a:r>
            <a:r>
              <a:rPr sz="1800" dirty="0">
                <a:latin typeface="Cambria"/>
                <a:cs typeface="Cambria"/>
              </a:rPr>
              <a:t>: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0*.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86741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Dengan </a:t>
            </a:r>
            <a:r>
              <a:rPr sz="1800" dirty="0">
                <a:latin typeface="Cambria"/>
                <a:cs typeface="Cambria"/>
              </a:rPr>
              <a:t>demikian </a:t>
            </a:r>
            <a:r>
              <a:rPr sz="1800" spc="-10" dirty="0">
                <a:latin typeface="Cambria"/>
                <a:cs typeface="Cambria"/>
              </a:rPr>
              <a:t>jika </a:t>
            </a:r>
            <a:r>
              <a:rPr sz="1800" spc="-5" dirty="0">
                <a:latin typeface="Cambria"/>
                <a:cs typeface="Cambria"/>
              </a:rPr>
              <a:t>seluruh string tersebut </a:t>
            </a:r>
            <a:r>
              <a:rPr sz="1800" spc="-10" dirty="0">
                <a:latin typeface="Cambria"/>
                <a:cs typeface="Cambria"/>
              </a:rPr>
              <a:t>digabungkan akan </a:t>
            </a:r>
            <a:r>
              <a:rPr sz="1800" dirty="0">
                <a:latin typeface="Cambria"/>
                <a:cs typeface="Cambria"/>
              </a:rPr>
              <a:t>menjadi :  </a:t>
            </a:r>
            <a:r>
              <a:rPr sz="1800" spc="5" dirty="0">
                <a:latin typeface="Cambria"/>
                <a:cs typeface="Cambria"/>
              </a:rPr>
              <a:t>(0,1)110* </a:t>
            </a:r>
            <a:r>
              <a:rPr sz="1800" dirty="0">
                <a:latin typeface="Cambria"/>
                <a:cs typeface="Cambria"/>
              </a:rPr>
              <a:t>U </a:t>
            </a:r>
            <a:r>
              <a:rPr sz="1800" spc="5" dirty="0">
                <a:latin typeface="Cambria"/>
                <a:cs typeface="Cambria"/>
              </a:rPr>
              <a:t>010*, </a:t>
            </a:r>
            <a:r>
              <a:rPr sz="1800" spc="-5" dirty="0">
                <a:latin typeface="Cambria"/>
                <a:cs typeface="Cambria"/>
              </a:rPr>
              <a:t>sehingga bahasa </a:t>
            </a:r>
            <a:r>
              <a:rPr sz="1800" spc="-10" dirty="0">
                <a:latin typeface="Cambria"/>
                <a:cs typeface="Cambria"/>
              </a:rPr>
              <a:t>yang </a:t>
            </a:r>
            <a:r>
              <a:rPr sz="1800" spc="-5" dirty="0">
                <a:latin typeface="Cambria"/>
                <a:cs typeface="Cambria"/>
              </a:rPr>
              <a:t>dikenali </a:t>
            </a:r>
            <a:r>
              <a:rPr sz="1800" dirty="0">
                <a:latin typeface="Cambria"/>
                <a:cs typeface="Cambria"/>
              </a:rPr>
              <a:t>adalah</a:t>
            </a:r>
            <a:r>
              <a:rPr sz="1800" spc="-1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L(M)= </a:t>
            </a:r>
            <a:r>
              <a:rPr sz="1800" b="1" dirty="0">
                <a:latin typeface="Cambria"/>
                <a:cs typeface="Cambria"/>
              </a:rPr>
              <a:t>{ </a:t>
            </a:r>
            <a:r>
              <a:rPr sz="1800" b="1" spc="-10" dirty="0">
                <a:latin typeface="Cambria"/>
                <a:cs typeface="Cambria"/>
              </a:rPr>
              <a:t>(0,1)110* </a:t>
            </a:r>
            <a:r>
              <a:rPr sz="1800" b="1" spc="-5" dirty="0">
                <a:latin typeface="Cambria"/>
                <a:cs typeface="Cambria"/>
              </a:rPr>
              <a:t>U </a:t>
            </a:r>
            <a:r>
              <a:rPr sz="1800" b="1" spc="-10" dirty="0">
                <a:latin typeface="Cambria"/>
                <a:cs typeface="Cambria"/>
              </a:rPr>
              <a:t>010* </a:t>
            </a:r>
            <a:r>
              <a:rPr sz="1800" b="1" dirty="0">
                <a:latin typeface="Cambria"/>
                <a:cs typeface="Cambria"/>
              </a:rPr>
              <a:t>} </a:t>
            </a:r>
            <a:r>
              <a:rPr sz="1800" b="1" spc="-5" dirty="0">
                <a:latin typeface="Cambria"/>
                <a:cs typeface="Cambria"/>
              </a:rPr>
              <a:t>= </a:t>
            </a:r>
            <a:r>
              <a:rPr sz="1800" b="1" dirty="0">
                <a:latin typeface="Cambria"/>
                <a:cs typeface="Cambria"/>
              </a:rPr>
              <a:t>{ </a:t>
            </a:r>
            <a:r>
              <a:rPr sz="1800" b="1" spc="-5" dirty="0">
                <a:latin typeface="Cambria"/>
                <a:cs typeface="Cambria"/>
              </a:rPr>
              <a:t>((0,1)11 U </a:t>
            </a:r>
            <a:r>
              <a:rPr sz="1800" b="1" spc="-10" dirty="0">
                <a:latin typeface="Cambria"/>
                <a:cs typeface="Cambria"/>
              </a:rPr>
              <a:t>01)0*</a:t>
            </a:r>
            <a:r>
              <a:rPr sz="1800" b="1" spc="114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1371600"/>
            <a:ext cx="510540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0" y="3060192"/>
            <a:ext cx="457200" cy="134620"/>
          </a:xfrm>
          <a:custGeom>
            <a:avLst/>
            <a:gdLst/>
            <a:ahLst/>
            <a:cxnLst/>
            <a:rect l="l" t="t" r="r" b="b"/>
            <a:pathLst>
              <a:path w="457200" h="134619">
                <a:moveTo>
                  <a:pt x="376329" y="81917"/>
                </a:moveTo>
                <a:lnTo>
                  <a:pt x="338327" y="103632"/>
                </a:lnTo>
                <a:lnTo>
                  <a:pt x="329184" y="109728"/>
                </a:lnTo>
                <a:lnTo>
                  <a:pt x="329184" y="115824"/>
                </a:lnTo>
                <a:lnTo>
                  <a:pt x="332232" y="124968"/>
                </a:lnTo>
                <a:lnTo>
                  <a:pt x="335279" y="131063"/>
                </a:lnTo>
                <a:lnTo>
                  <a:pt x="344424" y="134112"/>
                </a:lnTo>
                <a:lnTo>
                  <a:pt x="350520" y="128016"/>
                </a:lnTo>
                <a:lnTo>
                  <a:pt x="430530" y="82296"/>
                </a:lnTo>
                <a:lnTo>
                  <a:pt x="376329" y="81917"/>
                </a:lnTo>
                <a:close/>
              </a:path>
              <a:path w="457200" h="134619">
                <a:moveTo>
                  <a:pt x="402982" y="66686"/>
                </a:moveTo>
                <a:lnTo>
                  <a:pt x="376329" y="81917"/>
                </a:lnTo>
                <a:lnTo>
                  <a:pt x="429767" y="82296"/>
                </a:lnTo>
                <a:lnTo>
                  <a:pt x="429767" y="79248"/>
                </a:lnTo>
                <a:lnTo>
                  <a:pt x="423672" y="79248"/>
                </a:lnTo>
                <a:lnTo>
                  <a:pt x="402982" y="66686"/>
                </a:lnTo>
                <a:close/>
              </a:path>
              <a:path w="457200" h="134619">
                <a:moveTo>
                  <a:pt x="431800" y="51816"/>
                </a:moveTo>
                <a:lnTo>
                  <a:pt x="429767" y="51816"/>
                </a:lnTo>
                <a:lnTo>
                  <a:pt x="429767" y="82296"/>
                </a:lnTo>
                <a:lnTo>
                  <a:pt x="430530" y="82296"/>
                </a:lnTo>
                <a:lnTo>
                  <a:pt x="457200" y="67056"/>
                </a:lnTo>
                <a:lnTo>
                  <a:pt x="431800" y="51816"/>
                </a:lnTo>
                <a:close/>
              </a:path>
              <a:path w="457200" h="134619">
                <a:moveTo>
                  <a:pt x="378489" y="51816"/>
                </a:moveTo>
                <a:lnTo>
                  <a:pt x="0" y="51816"/>
                </a:lnTo>
                <a:lnTo>
                  <a:pt x="0" y="79248"/>
                </a:lnTo>
                <a:lnTo>
                  <a:pt x="376329" y="81917"/>
                </a:lnTo>
                <a:lnTo>
                  <a:pt x="402982" y="66686"/>
                </a:lnTo>
                <a:lnTo>
                  <a:pt x="378489" y="51816"/>
                </a:lnTo>
                <a:close/>
              </a:path>
              <a:path w="457200" h="134619">
                <a:moveTo>
                  <a:pt x="423672" y="54863"/>
                </a:moveTo>
                <a:lnTo>
                  <a:pt x="402982" y="66686"/>
                </a:lnTo>
                <a:lnTo>
                  <a:pt x="423672" y="79248"/>
                </a:lnTo>
                <a:lnTo>
                  <a:pt x="423672" y="54863"/>
                </a:lnTo>
                <a:close/>
              </a:path>
              <a:path w="457200" h="134619">
                <a:moveTo>
                  <a:pt x="429767" y="54863"/>
                </a:moveTo>
                <a:lnTo>
                  <a:pt x="423672" y="54863"/>
                </a:lnTo>
                <a:lnTo>
                  <a:pt x="423672" y="79248"/>
                </a:lnTo>
                <a:lnTo>
                  <a:pt x="429767" y="79248"/>
                </a:lnTo>
                <a:lnTo>
                  <a:pt x="429767" y="54863"/>
                </a:lnTo>
                <a:close/>
              </a:path>
              <a:path w="457200" h="134619">
                <a:moveTo>
                  <a:pt x="344424" y="0"/>
                </a:moveTo>
                <a:lnTo>
                  <a:pt x="335279" y="3048"/>
                </a:lnTo>
                <a:lnTo>
                  <a:pt x="329184" y="15240"/>
                </a:lnTo>
                <a:lnTo>
                  <a:pt x="332232" y="24384"/>
                </a:lnTo>
                <a:lnTo>
                  <a:pt x="338327" y="27432"/>
                </a:lnTo>
                <a:lnTo>
                  <a:pt x="402982" y="66686"/>
                </a:lnTo>
                <a:lnTo>
                  <a:pt x="423672" y="54863"/>
                </a:lnTo>
                <a:lnTo>
                  <a:pt x="429767" y="54863"/>
                </a:lnTo>
                <a:lnTo>
                  <a:pt x="429767" y="51816"/>
                </a:lnTo>
                <a:lnTo>
                  <a:pt x="431800" y="51816"/>
                </a:lnTo>
                <a:lnTo>
                  <a:pt x="350520" y="3048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3060192"/>
            <a:ext cx="457200" cy="134620"/>
          </a:xfrm>
          <a:custGeom>
            <a:avLst/>
            <a:gdLst/>
            <a:ahLst/>
            <a:cxnLst/>
            <a:rect l="l" t="t" r="r" b="b"/>
            <a:pathLst>
              <a:path w="457200" h="134619">
                <a:moveTo>
                  <a:pt x="376329" y="81917"/>
                </a:moveTo>
                <a:lnTo>
                  <a:pt x="338327" y="103632"/>
                </a:lnTo>
                <a:lnTo>
                  <a:pt x="329184" y="109728"/>
                </a:lnTo>
                <a:lnTo>
                  <a:pt x="329184" y="115824"/>
                </a:lnTo>
                <a:lnTo>
                  <a:pt x="332232" y="124968"/>
                </a:lnTo>
                <a:lnTo>
                  <a:pt x="335279" y="131063"/>
                </a:lnTo>
                <a:lnTo>
                  <a:pt x="344424" y="134112"/>
                </a:lnTo>
                <a:lnTo>
                  <a:pt x="350520" y="128016"/>
                </a:lnTo>
                <a:lnTo>
                  <a:pt x="430530" y="82296"/>
                </a:lnTo>
                <a:lnTo>
                  <a:pt x="376329" y="81917"/>
                </a:lnTo>
                <a:close/>
              </a:path>
              <a:path w="457200" h="134619">
                <a:moveTo>
                  <a:pt x="402982" y="66686"/>
                </a:moveTo>
                <a:lnTo>
                  <a:pt x="376329" y="81917"/>
                </a:lnTo>
                <a:lnTo>
                  <a:pt x="429767" y="82296"/>
                </a:lnTo>
                <a:lnTo>
                  <a:pt x="429767" y="79248"/>
                </a:lnTo>
                <a:lnTo>
                  <a:pt x="423672" y="79248"/>
                </a:lnTo>
                <a:lnTo>
                  <a:pt x="402982" y="66686"/>
                </a:lnTo>
                <a:close/>
              </a:path>
              <a:path w="457200" h="134619">
                <a:moveTo>
                  <a:pt x="431800" y="51816"/>
                </a:moveTo>
                <a:lnTo>
                  <a:pt x="429767" y="51816"/>
                </a:lnTo>
                <a:lnTo>
                  <a:pt x="429767" y="82296"/>
                </a:lnTo>
                <a:lnTo>
                  <a:pt x="430530" y="82296"/>
                </a:lnTo>
                <a:lnTo>
                  <a:pt x="457200" y="67056"/>
                </a:lnTo>
                <a:lnTo>
                  <a:pt x="431800" y="51816"/>
                </a:lnTo>
                <a:close/>
              </a:path>
              <a:path w="457200" h="134619">
                <a:moveTo>
                  <a:pt x="378489" y="51816"/>
                </a:moveTo>
                <a:lnTo>
                  <a:pt x="0" y="51816"/>
                </a:lnTo>
                <a:lnTo>
                  <a:pt x="0" y="79248"/>
                </a:lnTo>
                <a:lnTo>
                  <a:pt x="376329" y="81917"/>
                </a:lnTo>
                <a:lnTo>
                  <a:pt x="402982" y="66686"/>
                </a:lnTo>
                <a:lnTo>
                  <a:pt x="378489" y="51816"/>
                </a:lnTo>
                <a:close/>
              </a:path>
              <a:path w="457200" h="134619">
                <a:moveTo>
                  <a:pt x="423672" y="54863"/>
                </a:moveTo>
                <a:lnTo>
                  <a:pt x="402982" y="66686"/>
                </a:lnTo>
                <a:lnTo>
                  <a:pt x="423672" y="79248"/>
                </a:lnTo>
                <a:lnTo>
                  <a:pt x="423672" y="54863"/>
                </a:lnTo>
                <a:close/>
              </a:path>
              <a:path w="457200" h="134619">
                <a:moveTo>
                  <a:pt x="429767" y="54863"/>
                </a:moveTo>
                <a:lnTo>
                  <a:pt x="423672" y="54863"/>
                </a:lnTo>
                <a:lnTo>
                  <a:pt x="423672" y="79248"/>
                </a:lnTo>
                <a:lnTo>
                  <a:pt x="429767" y="79248"/>
                </a:lnTo>
                <a:lnTo>
                  <a:pt x="429767" y="54863"/>
                </a:lnTo>
                <a:close/>
              </a:path>
              <a:path w="457200" h="134619">
                <a:moveTo>
                  <a:pt x="344424" y="0"/>
                </a:moveTo>
                <a:lnTo>
                  <a:pt x="335279" y="3048"/>
                </a:lnTo>
                <a:lnTo>
                  <a:pt x="329184" y="15240"/>
                </a:lnTo>
                <a:lnTo>
                  <a:pt x="332232" y="24384"/>
                </a:lnTo>
                <a:lnTo>
                  <a:pt x="338327" y="27432"/>
                </a:lnTo>
                <a:lnTo>
                  <a:pt x="402982" y="66686"/>
                </a:lnTo>
                <a:lnTo>
                  <a:pt x="423672" y="54863"/>
                </a:lnTo>
                <a:lnTo>
                  <a:pt x="429767" y="54863"/>
                </a:lnTo>
                <a:lnTo>
                  <a:pt x="429767" y="51816"/>
                </a:lnTo>
                <a:lnTo>
                  <a:pt x="431800" y="51816"/>
                </a:lnTo>
                <a:lnTo>
                  <a:pt x="350520" y="3048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3060192"/>
            <a:ext cx="457200" cy="134620"/>
          </a:xfrm>
          <a:custGeom>
            <a:avLst/>
            <a:gdLst/>
            <a:ahLst/>
            <a:cxnLst/>
            <a:rect l="l" t="t" r="r" b="b"/>
            <a:pathLst>
              <a:path w="457200" h="134619">
                <a:moveTo>
                  <a:pt x="376329" y="81917"/>
                </a:moveTo>
                <a:lnTo>
                  <a:pt x="338327" y="103632"/>
                </a:lnTo>
                <a:lnTo>
                  <a:pt x="329184" y="109728"/>
                </a:lnTo>
                <a:lnTo>
                  <a:pt x="329184" y="115824"/>
                </a:lnTo>
                <a:lnTo>
                  <a:pt x="332232" y="124968"/>
                </a:lnTo>
                <a:lnTo>
                  <a:pt x="335279" y="131063"/>
                </a:lnTo>
                <a:lnTo>
                  <a:pt x="344424" y="134112"/>
                </a:lnTo>
                <a:lnTo>
                  <a:pt x="350520" y="128016"/>
                </a:lnTo>
                <a:lnTo>
                  <a:pt x="430530" y="82296"/>
                </a:lnTo>
                <a:lnTo>
                  <a:pt x="376329" y="81917"/>
                </a:lnTo>
                <a:close/>
              </a:path>
              <a:path w="457200" h="134619">
                <a:moveTo>
                  <a:pt x="402982" y="66686"/>
                </a:moveTo>
                <a:lnTo>
                  <a:pt x="376329" y="81917"/>
                </a:lnTo>
                <a:lnTo>
                  <a:pt x="429767" y="82296"/>
                </a:lnTo>
                <a:lnTo>
                  <a:pt x="429767" y="79248"/>
                </a:lnTo>
                <a:lnTo>
                  <a:pt x="423672" y="79248"/>
                </a:lnTo>
                <a:lnTo>
                  <a:pt x="402982" y="66686"/>
                </a:lnTo>
                <a:close/>
              </a:path>
              <a:path w="457200" h="134619">
                <a:moveTo>
                  <a:pt x="431800" y="51816"/>
                </a:moveTo>
                <a:lnTo>
                  <a:pt x="429767" y="51816"/>
                </a:lnTo>
                <a:lnTo>
                  <a:pt x="429767" y="82296"/>
                </a:lnTo>
                <a:lnTo>
                  <a:pt x="430530" y="82296"/>
                </a:lnTo>
                <a:lnTo>
                  <a:pt x="457200" y="67056"/>
                </a:lnTo>
                <a:lnTo>
                  <a:pt x="431800" y="51816"/>
                </a:lnTo>
                <a:close/>
              </a:path>
              <a:path w="457200" h="134619">
                <a:moveTo>
                  <a:pt x="378489" y="51816"/>
                </a:moveTo>
                <a:lnTo>
                  <a:pt x="0" y="51816"/>
                </a:lnTo>
                <a:lnTo>
                  <a:pt x="0" y="79248"/>
                </a:lnTo>
                <a:lnTo>
                  <a:pt x="376329" y="81917"/>
                </a:lnTo>
                <a:lnTo>
                  <a:pt x="402982" y="66686"/>
                </a:lnTo>
                <a:lnTo>
                  <a:pt x="378489" y="51816"/>
                </a:lnTo>
                <a:close/>
              </a:path>
              <a:path w="457200" h="134619">
                <a:moveTo>
                  <a:pt x="423672" y="54863"/>
                </a:moveTo>
                <a:lnTo>
                  <a:pt x="402982" y="66686"/>
                </a:lnTo>
                <a:lnTo>
                  <a:pt x="423672" y="79248"/>
                </a:lnTo>
                <a:lnTo>
                  <a:pt x="423672" y="54863"/>
                </a:lnTo>
                <a:close/>
              </a:path>
              <a:path w="457200" h="134619">
                <a:moveTo>
                  <a:pt x="429767" y="54863"/>
                </a:moveTo>
                <a:lnTo>
                  <a:pt x="423672" y="54863"/>
                </a:lnTo>
                <a:lnTo>
                  <a:pt x="423672" y="79248"/>
                </a:lnTo>
                <a:lnTo>
                  <a:pt x="429767" y="79248"/>
                </a:lnTo>
                <a:lnTo>
                  <a:pt x="429767" y="54863"/>
                </a:lnTo>
                <a:close/>
              </a:path>
              <a:path w="457200" h="134619">
                <a:moveTo>
                  <a:pt x="344424" y="0"/>
                </a:moveTo>
                <a:lnTo>
                  <a:pt x="335279" y="3048"/>
                </a:lnTo>
                <a:lnTo>
                  <a:pt x="329184" y="15240"/>
                </a:lnTo>
                <a:lnTo>
                  <a:pt x="332232" y="24384"/>
                </a:lnTo>
                <a:lnTo>
                  <a:pt x="338327" y="27432"/>
                </a:lnTo>
                <a:lnTo>
                  <a:pt x="402982" y="66686"/>
                </a:lnTo>
                <a:lnTo>
                  <a:pt x="423672" y="54863"/>
                </a:lnTo>
                <a:lnTo>
                  <a:pt x="429767" y="54863"/>
                </a:lnTo>
                <a:lnTo>
                  <a:pt x="429767" y="51816"/>
                </a:lnTo>
                <a:lnTo>
                  <a:pt x="431800" y="51816"/>
                </a:lnTo>
                <a:lnTo>
                  <a:pt x="350520" y="3048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3822191"/>
            <a:ext cx="457200" cy="134620"/>
          </a:xfrm>
          <a:custGeom>
            <a:avLst/>
            <a:gdLst/>
            <a:ahLst/>
            <a:cxnLst/>
            <a:rect l="l" t="t" r="r" b="b"/>
            <a:pathLst>
              <a:path w="457200" h="134620">
                <a:moveTo>
                  <a:pt x="376329" y="81917"/>
                </a:moveTo>
                <a:lnTo>
                  <a:pt x="338327" y="103631"/>
                </a:lnTo>
                <a:lnTo>
                  <a:pt x="329183" y="109727"/>
                </a:lnTo>
                <a:lnTo>
                  <a:pt x="329183" y="115823"/>
                </a:lnTo>
                <a:lnTo>
                  <a:pt x="332231" y="124967"/>
                </a:lnTo>
                <a:lnTo>
                  <a:pt x="335279" y="131063"/>
                </a:lnTo>
                <a:lnTo>
                  <a:pt x="344424" y="134111"/>
                </a:lnTo>
                <a:lnTo>
                  <a:pt x="350520" y="128015"/>
                </a:lnTo>
                <a:lnTo>
                  <a:pt x="430529" y="82295"/>
                </a:lnTo>
                <a:lnTo>
                  <a:pt x="376329" y="81917"/>
                </a:lnTo>
                <a:close/>
              </a:path>
              <a:path w="457200" h="134620">
                <a:moveTo>
                  <a:pt x="402982" y="66686"/>
                </a:moveTo>
                <a:lnTo>
                  <a:pt x="376329" y="81917"/>
                </a:lnTo>
                <a:lnTo>
                  <a:pt x="429768" y="82295"/>
                </a:lnTo>
                <a:lnTo>
                  <a:pt x="429768" y="79247"/>
                </a:lnTo>
                <a:lnTo>
                  <a:pt x="423672" y="79247"/>
                </a:lnTo>
                <a:lnTo>
                  <a:pt x="402982" y="66686"/>
                </a:lnTo>
                <a:close/>
              </a:path>
              <a:path w="457200" h="134620">
                <a:moveTo>
                  <a:pt x="431800" y="51815"/>
                </a:moveTo>
                <a:lnTo>
                  <a:pt x="429768" y="51815"/>
                </a:lnTo>
                <a:lnTo>
                  <a:pt x="429768" y="82295"/>
                </a:lnTo>
                <a:lnTo>
                  <a:pt x="430529" y="82295"/>
                </a:lnTo>
                <a:lnTo>
                  <a:pt x="457200" y="67055"/>
                </a:lnTo>
                <a:lnTo>
                  <a:pt x="431800" y="51815"/>
                </a:lnTo>
                <a:close/>
              </a:path>
              <a:path w="457200" h="134620">
                <a:moveTo>
                  <a:pt x="378489" y="51815"/>
                </a:moveTo>
                <a:lnTo>
                  <a:pt x="0" y="51815"/>
                </a:lnTo>
                <a:lnTo>
                  <a:pt x="0" y="79247"/>
                </a:lnTo>
                <a:lnTo>
                  <a:pt x="376329" y="81917"/>
                </a:lnTo>
                <a:lnTo>
                  <a:pt x="402982" y="66686"/>
                </a:lnTo>
                <a:lnTo>
                  <a:pt x="378489" y="51815"/>
                </a:lnTo>
                <a:close/>
              </a:path>
              <a:path w="457200" h="134620">
                <a:moveTo>
                  <a:pt x="423672" y="54863"/>
                </a:moveTo>
                <a:lnTo>
                  <a:pt x="402982" y="66686"/>
                </a:lnTo>
                <a:lnTo>
                  <a:pt x="423672" y="79247"/>
                </a:lnTo>
                <a:lnTo>
                  <a:pt x="423672" y="54863"/>
                </a:lnTo>
                <a:close/>
              </a:path>
              <a:path w="457200" h="134620">
                <a:moveTo>
                  <a:pt x="429768" y="54863"/>
                </a:moveTo>
                <a:lnTo>
                  <a:pt x="423672" y="54863"/>
                </a:lnTo>
                <a:lnTo>
                  <a:pt x="423672" y="79247"/>
                </a:lnTo>
                <a:lnTo>
                  <a:pt x="429768" y="79247"/>
                </a:lnTo>
                <a:lnTo>
                  <a:pt x="429768" y="54863"/>
                </a:lnTo>
                <a:close/>
              </a:path>
              <a:path w="457200" h="134620">
                <a:moveTo>
                  <a:pt x="344424" y="0"/>
                </a:moveTo>
                <a:lnTo>
                  <a:pt x="335279" y="3047"/>
                </a:lnTo>
                <a:lnTo>
                  <a:pt x="329183" y="15239"/>
                </a:lnTo>
                <a:lnTo>
                  <a:pt x="332231" y="24383"/>
                </a:lnTo>
                <a:lnTo>
                  <a:pt x="338327" y="27431"/>
                </a:lnTo>
                <a:lnTo>
                  <a:pt x="402982" y="66686"/>
                </a:lnTo>
                <a:lnTo>
                  <a:pt x="423672" y="54863"/>
                </a:lnTo>
                <a:lnTo>
                  <a:pt x="429768" y="54863"/>
                </a:lnTo>
                <a:lnTo>
                  <a:pt x="429768" y="51815"/>
                </a:lnTo>
                <a:lnTo>
                  <a:pt x="431800" y="51815"/>
                </a:lnTo>
                <a:lnTo>
                  <a:pt x="350520" y="3047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00" y="3822191"/>
            <a:ext cx="457200" cy="134620"/>
          </a:xfrm>
          <a:custGeom>
            <a:avLst/>
            <a:gdLst/>
            <a:ahLst/>
            <a:cxnLst/>
            <a:rect l="l" t="t" r="r" b="b"/>
            <a:pathLst>
              <a:path w="457200" h="134620">
                <a:moveTo>
                  <a:pt x="376329" y="81917"/>
                </a:moveTo>
                <a:lnTo>
                  <a:pt x="338327" y="103631"/>
                </a:lnTo>
                <a:lnTo>
                  <a:pt x="329183" y="109727"/>
                </a:lnTo>
                <a:lnTo>
                  <a:pt x="329183" y="115823"/>
                </a:lnTo>
                <a:lnTo>
                  <a:pt x="332231" y="124967"/>
                </a:lnTo>
                <a:lnTo>
                  <a:pt x="335279" y="131063"/>
                </a:lnTo>
                <a:lnTo>
                  <a:pt x="344424" y="134111"/>
                </a:lnTo>
                <a:lnTo>
                  <a:pt x="350520" y="128015"/>
                </a:lnTo>
                <a:lnTo>
                  <a:pt x="430529" y="82295"/>
                </a:lnTo>
                <a:lnTo>
                  <a:pt x="376329" y="81917"/>
                </a:lnTo>
                <a:close/>
              </a:path>
              <a:path w="457200" h="134620">
                <a:moveTo>
                  <a:pt x="402982" y="66686"/>
                </a:moveTo>
                <a:lnTo>
                  <a:pt x="376329" y="81917"/>
                </a:lnTo>
                <a:lnTo>
                  <a:pt x="429768" y="82295"/>
                </a:lnTo>
                <a:lnTo>
                  <a:pt x="429768" y="79247"/>
                </a:lnTo>
                <a:lnTo>
                  <a:pt x="423672" y="79247"/>
                </a:lnTo>
                <a:lnTo>
                  <a:pt x="402982" y="66686"/>
                </a:lnTo>
                <a:close/>
              </a:path>
              <a:path w="457200" h="134620">
                <a:moveTo>
                  <a:pt x="431800" y="51815"/>
                </a:moveTo>
                <a:lnTo>
                  <a:pt x="429768" y="51815"/>
                </a:lnTo>
                <a:lnTo>
                  <a:pt x="429768" y="82295"/>
                </a:lnTo>
                <a:lnTo>
                  <a:pt x="430529" y="82295"/>
                </a:lnTo>
                <a:lnTo>
                  <a:pt x="457200" y="67055"/>
                </a:lnTo>
                <a:lnTo>
                  <a:pt x="431800" y="51815"/>
                </a:lnTo>
                <a:close/>
              </a:path>
              <a:path w="457200" h="134620">
                <a:moveTo>
                  <a:pt x="378489" y="51815"/>
                </a:moveTo>
                <a:lnTo>
                  <a:pt x="0" y="51815"/>
                </a:lnTo>
                <a:lnTo>
                  <a:pt x="0" y="79247"/>
                </a:lnTo>
                <a:lnTo>
                  <a:pt x="376329" y="81917"/>
                </a:lnTo>
                <a:lnTo>
                  <a:pt x="402982" y="66686"/>
                </a:lnTo>
                <a:lnTo>
                  <a:pt x="378489" y="51815"/>
                </a:lnTo>
                <a:close/>
              </a:path>
              <a:path w="457200" h="134620">
                <a:moveTo>
                  <a:pt x="423672" y="54863"/>
                </a:moveTo>
                <a:lnTo>
                  <a:pt x="402982" y="66686"/>
                </a:lnTo>
                <a:lnTo>
                  <a:pt x="423672" y="79247"/>
                </a:lnTo>
                <a:lnTo>
                  <a:pt x="423672" y="54863"/>
                </a:lnTo>
                <a:close/>
              </a:path>
              <a:path w="457200" h="134620">
                <a:moveTo>
                  <a:pt x="429768" y="54863"/>
                </a:moveTo>
                <a:lnTo>
                  <a:pt x="423672" y="54863"/>
                </a:lnTo>
                <a:lnTo>
                  <a:pt x="423672" y="79247"/>
                </a:lnTo>
                <a:lnTo>
                  <a:pt x="429768" y="79247"/>
                </a:lnTo>
                <a:lnTo>
                  <a:pt x="429768" y="54863"/>
                </a:lnTo>
                <a:close/>
              </a:path>
              <a:path w="457200" h="134620">
                <a:moveTo>
                  <a:pt x="344424" y="0"/>
                </a:moveTo>
                <a:lnTo>
                  <a:pt x="335279" y="3047"/>
                </a:lnTo>
                <a:lnTo>
                  <a:pt x="329183" y="15239"/>
                </a:lnTo>
                <a:lnTo>
                  <a:pt x="332231" y="24383"/>
                </a:lnTo>
                <a:lnTo>
                  <a:pt x="338327" y="27431"/>
                </a:lnTo>
                <a:lnTo>
                  <a:pt x="402982" y="66686"/>
                </a:lnTo>
                <a:lnTo>
                  <a:pt x="423672" y="54863"/>
                </a:lnTo>
                <a:lnTo>
                  <a:pt x="429768" y="54863"/>
                </a:lnTo>
                <a:lnTo>
                  <a:pt x="429768" y="51815"/>
                </a:lnTo>
                <a:lnTo>
                  <a:pt x="431800" y="51815"/>
                </a:lnTo>
                <a:lnTo>
                  <a:pt x="350520" y="3047"/>
                </a:lnTo>
                <a:lnTo>
                  <a:pt x="344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153" y="162509"/>
            <a:ext cx="7906384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5" dirty="0">
                <a:latin typeface="DaunPenh"/>
                <a:cs typeface="DaunPenh"/>
              </a:rPr>
              <a:t>DFA </a:t>
            </a:r>
            <a:r>
              <a:rPr b="1" spc="-90" dirty="0">
                <a:latin typeface="DaunPenh"/>
                <a:cs typeface="DaunPenh"/>
              </a:rPr>
              <a:t>(</a:t>
            </a:r>
            <a:r>
              <a:rPr sz="4650" i="1" spc="-90" dirty="0">
                <a:latin typeface="DaunPenh"/>
                <a:cs typeface="DaunPenh"/>
              </a:rPr>
              <a:t>DETERMINISTIC </a:t>
            </a:r>
            <a:r>
              <a:rPr sz="4650" i="1" spc="-85" dirty="0">
                <a:latin typeface="DaunPenh"/>
                <a:cs typeface="DaunPenh"/>
              </a:rPr>
              <a:t>FINITE</a:t>
            </a:r>
            <a:r>
              <a:rPr sz="4650" i="1" spc="-254" dirty="0">
                <a:latin typeface="DaunPenh"/>
                <a:cs typeface="DaunPenh"/>
              </a:rPr>
              <a:t> </a:t>
            </a:r>
            <a:r>
              <a:rPr sz="4650" i="1" spc="-100" dirty="0">
                <a:latin typeface="DaunPenh"/>
                <a:cs typeface="DaunPenh"/>
              </a:rPr>
              <a:t>AUTOMATA</a:t>
            </a:r>
            <a:r>
              <a:rPr b="1" spc="-100" dirty="0">
                <a:latin typeface="DaunPenh"/>
                <a:cs typeface="DaunPenh"/>
              </a:rPr>
              <a:t>)</a:t>
            </a:r>
            <a:endParaRPr sz="4650">
              <a:latin typeface="DaunPenh"/>
              <a:cs typeface="DaunPen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8900"/>
            <a:ext cx="541718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Berikut </a:t>
            </a:r>
            <a:r>
              <a:rPr sz="1800" dirty="0">
                <a:latin typeface="Cambria"/>
                <a:cs typeface="Cambria"/>
              </a:rPr>
              <a:t>ini sebuah </a:t>
            </a:r>
            <a:r>
              <a:rPr sz="1800" spc="-5" dirty="0">
                <a:latin typeface="Cambria"/>
                <a:cs typeface="Cambria"/>
              </a:rPr>
              <a:t>contoh </a:t>
            </a:r>
            <a:r>
              <a:rPr sz="1800" spc="-40" dirty="0">
                <a:latin typeface="Cambria"/>
                <a:cs typeface="Cambria"/>
              </a:rPr>
              <a:t>DFA </a:t>
            </a:r>
            <a:r>
              <a:rPr sz="1800" dirty="0">
                <a:latin typeface="Cambria"/>
                <a:cs typeface="Cambria"/>
              </a:rPr>
              <a:t>F(K, V </a:t>
            </a:r>
            <a:r>
              <a:rPr sz="1800" spc="-5" dirty="0">
                <a:latin typeface="Cambria"/>
                <a:cs typeface="Cambria"/>
              </a:rPr>
              <a:t>, M, S, </a:t>
            </a:r>
            <a:r>
              <a:rPr sz="1800" dirty="0">
                <a:latin typeface="Cambria"/>
                <a:cs typeface="Cambria"/>
              </a:rPr>
              <a:t>Z), dimana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540" y="1588084"/>
            <a:ext cx="32708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M diberikan </a:t>
            </a:r>
            <a:r>
              <a:rPr sz="1800" dirty="0">
                <a:latin typeface="Cambria"/>
                <a:cs typeface="Cambria"/>
              </a:rPr>
              <a:t>dalam </a:t>
            </a:r>
            <a:r>
              <a:rPr sz="1800" spc="-5" dirty="0">
                <a:latin typeface="Cambria"/>
                <a:cs typeface="Cambria"/>
              </a:rPr>
              <a:t>tabel berikut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88084"/>
            <a:ext cx="152844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K </a:t>
            </a:r>
            <a:r>
              <a:rPr sz="1800" dirty="0">
                <a:latin typeface="Cambria"/>
                <a:cs typeface="Cambria"/>
              </a:rPr>
              <a:t>= {q0, q1,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q2}</a:t>
            </a:r>
            <a:endParaRPr sz="1800">
              <a:latin typeface="Cambria"/>
              <a:cs typeface="Cambria"/>
            </a:endParaRPr>
          </a:p>
          <a:p>
            <a:pPr marL="12700" marR="559435">
              <a:lnSpc>
                <a:spcPct val="120000"/>
              </a:lnSpc>
            </a:pPr>
            <a:r>
              <a:rPr sz="1800" spc="-5" dirty="0">
                <a:latin typeface="Cambria"/>
                <a:cs typeface="Cambria"/>
              </a:rPr>
              <a:t>V</a:t>
            </a:r>
            <a:r>
              <a:rPr sz="1800" spc="-7" baseline="-20833" dirty="0">
                <a:latin typeface="Cambria"/>
                <a:cs typeface="Cambria"/>
              </a:rPr>
              <a:t>T </a:t>
            </a:r>
            <a:r>
              <a:rPr sz="1800" dirty="0">
                <a:latin typeface="Cambria"/>
                <a:cs typeface="Cambria"/>
              </a:rPr>
              <a:t>= </a:t>
            </a:r>
            <a:r>
              <a:rPr sz="1800" spc="-5" dirty="0">
                <a:latin typeface="Cambria"/>
                <a:cs typeface="Cambria"/>
              </a:rPr>
              <a:t>{a,</a:t>
            </a:r>
            <a:r>
              <a:rPr sz="1800" spc="-1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b}  S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11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q0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mbria"/>
                <a:cs typeface="Cambria"/>
              </a:rPr>
              <a:t>Z = {q0,</a:t>
            </a:r>
            <a:r>
              <a:rPr sz="1800" spc="-11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q1}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234004"/>
            <a:ext cx="5525135" cy="950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Ilustrasi graf </a:t>
            </a:r>
            <a:r>
              <a:rPr sz="1800" spc="-5" dirty="0">
                <a:latin typeface="Cambria"/>
                <a:cs typeface="Cambria"/>
              </a:rPr>
              <a:t>untuk </a:t>
            </a:r>
            <a:r>
              <a:rPr sz="1800" spc="-40" dirty="0">
                <a:latin typeface="Cambria"/>
                <a:cs typeface="Cambria"/>
              </a:rPr>
              <a:t>DFA </a:t>
            </a:r>
            <a:r>
              <a:rPr sz="1800" dirty="0">
                <a:latin typeface="Cambria"/>
                <a:cs typeface="Cambria"/>
              </a:rPr>
              <a:t>F adalah </a:t>
            </a:r>
            <a:r>
              <a:rPr sz="1800" spc="-5" dirty="0">
                <a:latin typeface="Cambria"/>
                <a:cs typeface="Cambria"/>
              </a:rPr>
              <a:t>sebagai berikut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mbria"/>
                <a:cs typeface="Cambria"/>
              </a:rPr>
              <a:t>Lambang stata </a:t>
            </a:r>
            <a:r>
              <a:rPr sz="1800" spc="-15" dirty="0">
                <a:latin typeface="Cambria"/>
                <a:cs typeface="Cambria"/>
              </a:rPr>
              <a:t>awal </a:t>
            </a:r>
            <a:r>
              <a:rPr sz="1800" dirty="0">
                <a:latin typeface="Cambria"/>
                <a:cs typeface="Cambria"/>
              </a:rPr>
              <a:t>adalah node </a:t>
            </a:r>
            <a:r>
              <a:rPr sz="1800" spc="-5" dirty="0">
                <a:latin typeface="Cambria"/>
                <a:cs typeface="Cambria"/>
              </a:rPr>
              <a:t>dengan </a:t>
            </a:r>
            <a:r>
              <a:rPr sz="1800" dirty="0">
                <a:latin typeface="Cambria"/>
                <a:cs typeface="Cambria"/>
              </a:rPr>
              <a:t>anak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panah.</a:t>
            </a:r>
            <a:endParaRPr sz="18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800" spc="-5" dirty="0">
                <a:latin typeface="Cambria"/>
                <a:cs typeface="Cambria"/>
              </a:rPr>
              <a:t>Lambang stata </a:t>
            </a:r>
            <a:r>
              <a:rPr sz="1800" spc="-15" dirty="0">
                <a:latin typeface="Cambria"/>
                <a:cs typeface="Cambria"/>
              </a:rPr>
              <a:t>awal </a:t>
            </a:r>
            <a:r>
              <a:rPr sz="1800" dirty="0">
                <a:latin typeface="Cambria"/>
                <a:cs typeface="Cambria"/>
              </a:rPr>
              <a:t>adalah node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ganda.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37303" y="1898904"/>
          <a:ext cx="1981199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892"/>
                <a:gridCol w="661415"/>
                <a:gridCol w="659892"/>
              </a:tblGrid>
              <a:tr h="266700">
                <a:tc>
                  <a:txBody>
                    <a:bodyPr/>
                    <a:lstStyle/>
                    <a:p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6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80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6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36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207010">
                        <a:lnSpc>
                          <a:spcPts val="1735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6575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36575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5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36575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207010">
                        <a:lnSpc>
                          <a:spcPts val="1805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805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5240">
                      <a:solidFill>
                        <a:srgbClr val="FFFFFF"/>
                      </a:solidFill>
                      <a:prstDash val="solid"/>
                    </a:lnT>
                    <a:lnB w="12192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207010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5240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2191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191">
                      <a:solidFill>
                        <a:srgbClr val="FFFFFF"/>
                      </a:solidFill>
                      <a:prstDash val="solid"/>
                    </a:lnL>
                    <a:lnR w="15240">
                      <a:solidFill>
                        <a:srgbClr val="FFFFFF"/>
                      </a:solidFill>
                      <a:prstDash val="solid"/>
                    </a:lnR>
                    <a:lnT w="12192">
                      <a:solidFill>
                        <a:srgbClr val="FFFFFF"/>
                      </a:solidFill>
                      <a:prstDash val="solid"/>
                    </a:lnT>
                    <a:lnB w="15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524000" y="4267200"/>
            <a:ext cx="47244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9920">
              <a:lnSpc>
                <a:spcPct val="100000"/>
              </a:lnSpc>
            </a:pPr>
            <a:r>
              <a:rPr spc="-5" dirty="0"/>
              <a:t>CONT</a:t>
            </a:r>
            <a:r>
              <a:rPr spc="-25" dirty="0"/>
              <a:t>O</a:t>
            </a:r>
            <a:r>
              <a:rPr spc="-10" dirty="0"/>
              <a:t>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Teori </a:t>
            </a:r>
            <a:r>
              <a:rPr spc="5" dirty="0"/>
              <a:t>Bahasa </a:t>
            </a:r>
            <a:r>
              <a:rPr dirty="0"/>
              <a:t>dan</a:t>
            </a:r>
            <a:r>
              <a:rPr spc="-160" dirty="0"/>
              <a:t> </a:t>
            </a:r>
            <a:r>
              <a:rPr spc="5" dirty="0"/>
              <a:t>Otomata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6423"/>
            <a:ext cx="807656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mbria"/>
                <a:cs typeface="Cambria"/>
              </a:rPr>
              <a:t>Telusurilah, </a:t>
            </a:r>
            <a:r>
              <a:rPr sz="1800" spc="-5" dirty="0">
                <a:latin typeface="Cambria"/>
                <a:cs typeface="Cambria"/>
              </a:rPr>
              <a:t>apakah kalimat-kalimat berikut diterima </a:t>
            </a:r>
            <a:r>
              <a:rPr sz="1800" spc="-40" dirty="0">
                <a:latin typeface="Cambria"/>
                <a:cs typeface="Cambria"/>
              </a:rPr>
              <a:t>DFA </a:t>
            </a:r>
            <a:r>
              <a:rPr sz="1800" dirty="0">
                <a:latin typeface="Cambria"/>
                <a:cs typeface="Cambria"/>
              </a:rPr>
              <a:t>: abababaa, </a:t>
            </a:r>
            <a:r>
              <a:rPr sz="1800" spc="-5" dirty="0">
                <a:latin typeface="Cambria"/>
                <a:cs typeface="Cambria"/>
              </a:rPr>
              <a:t>aaaabab,  </a:t>
            </a:r>
            <a:r>
              <a:rPr sz="1800" dirty="0">
                <a:latin typeface="Cambria"/>
                <a:cs typeface="Cambria"/>
              </a:rPr>
              <a:t>aaabbaba.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mbria"/>
                <a:cs typeface="Cambria"/>
              </a:rPr>
              <a:t>Jawab</a:t>
            </a:r>
            <a:r>
              <a:rPr sz="1800" spc="-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028" y="2034006"/>
            <a:ext cx="145288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M</a:t>
            </a:r>
            <a:r>
              <a:rPr sz="1600" spc="15" dirty="0">
                <a:latin typeface="Cambria"/>
                <a:cs typeface="Cambria"/>
              </a:rPr>
              <a:t>(</a:t>
            </a:r>
            <a:r>
              <a:rPr sz="1600" spc="5" dirty="0">
                <a:latin typeface="Cambria"/>
                <a:cs typeface="Cambria"/>
              </a:rPr>
              <a:t>q</a:t>
            </a:r>
            <a:r>
              <a:rPr sz="1600" spc="-5" dirty="0">
                <a:latin typeface="Cambria"/>
                <a:cs typeface="Cambria"/>
              </a:rPr>
              <a:t>0</a:t>
            </a:r>
            <a:r>
              <a:rPr sz="1600" dirty="0">
                <a:latin typeface="Cambria"/>
                <a:cs typeface="Cambria"/>
              </a:rPr>
              <a:t>,</a:t>
            </a:r>
            <a:r>
              <a:rPr sz="1600" spc="10" dirty="0">
                <a:latin typeface="Cambria"/>
                <a:cs typeface="Cambria"/>
              </a:rPr>
              <a:t>a</a:t>
            </a:r>
            <a:r>
              <a:rPr sz="1600" dirty="0">
                <a:latin typeface="Cambria"/>
                <a:cs typeface="Cambria"/>
              </a:rPr>
              <a:t>b</a:t>
            </a:r>
            <a:r>
              <a:rPr sz="1600" spc="15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b</a:t>
            </a:r>
            <a:r>
              <a:rPr sz="1600" dirty="0">
                <a:latin typeface="Cambria"/>
                <a:cs typeface="Cambria"/>
              </a:rPr>
              <a:t>abaa)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028" y="2034006"/>
            <a:ext cx="6844030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864">
              <a:lnSpc>
                <a:spcPct val="100000"/>
              </a:lnSpc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M(q0,bababaa)</a:t>
            </a:r>
            <a:r>
              <a:rPr sz="1600" spc="-10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M(q1,ababaa)</a:t>
            </a:r>
            <a:r>
              <a:rPr sz="1600" spc="-9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M(q0,babaa)</a:t>
            </a:r>
            <a:endParaRPr sz="1600">
              <a:latin typeface="Cambria"/>
              <a:cs typeface="Cambria"/>
            </a:endParaRPr>
          </a:p>
          <a:p>
            <a:pPr marL="1840864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M(q1,abaa)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M(q0,baa)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M(q1,aa)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M(q0,a)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10" dirty="0">
                <a:latin typeface="Cambria"/>
                <a:cs typeface="Cambria"/>
              </a:rPr>
              <a:t>Tracing </a:t>
            </a:r>
            <a:r>
              <a:rPr sz="1600" b="1" dirty="0">
                <a:latin typeface="Cambria"/>
                <a:cs typeface="Cambria"/>
              </a:rPr>
              <a:t>berakhir di </a:t>
            </a:r>
            <a:r>
              <a:rPr sz="1600" b="1" spc="5" dirty="0">
                <a:latin typeface="Cambria"/>
                <a:cs typeface="Cambria"/>
              </a:rPr>
              <a:t>q0 </a:t>
            </a:r>
            <a:r>
              <a:rPr sz="1600" b="1" spc="-5" dirty="0">
                <a:latin typeface="Cambria"/>
                <a:cs typeface="Cambria"/>
              </a:rPr>
              <a:t>(stata </a:t>
            </a:r>
            <a:r>
              <a:rPr sz="1600" b="1" spc="5" dirty="0">
                <a:latin typeface="Cambria"/>
                <a:cs typeface="Cambria"/>
              </a:rPr>
              <a:t>penerima) </a:t>
            </a:r>
            <a:r>
              <a:rPr sz="1600" b="1" spc="5" dirty="0">
                <a:latin typeface="Symbol"/>
                <a:cs typeface="Symbol"/>
              </a:rPr>
              <a:t></a:t>
            </a:r>
            <a:r>
              <a:rPr sz="1600" b="1" spc="-29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kalimat abababaa </a:t>
            </a:r>
            <a:r>
              <a:rPr sz="1600" b="1" spc="-5" dirty="0">
                <a:latin typeface="Cambria"/>
                <a:cs typeface="Cambria"/>
              </a:rPr>
              <a:t>diterima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028" y="3201504"/>
            <a:ext cx="138049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M(q0,</a:t>
            </a:r>
            <a:r>
              <a:rPr sz="1600" spc="-1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aaaabab)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028" y="3201504"/>
            <a:ext cx="655320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0864">
              <a:lnSpc>
                <a:spcPct val="100000"/>
              </a:lnSpc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M(q0,aaabab)</a:t>
            </a:r>
            <a:r>
              <a:rPr sz="1600" spc="-95" dirty="0">
                <a:latin typeface="Cambria"/>
                <a:cs typeface="Cambria"/>
              </a:rPr>
              <a:t> </a:t>
            </a:r>
            <a:r>
              <a:rPr sz="1600" spc="5" dirty="0">
                <a:latin typeface="MT Extra"/>
                <a:cs typeface="MT Extra"/>
              </a:rPr>
              <a:t>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M(q0,aabab)</a:t>
            </a:r>
            <a:r>
              <a:rPr sz="1600" spc="-105" dirty="0">
                <a:latin typeface="Cambria"/>
                <a:cs typeface="Cambria"/>
              </a:rPr>
              <a:t> </a:t>
            </a:r>
            <a:r>
              <a:rPr sz="1600" spc="5" dirty="0">
                <a:latin typeface="MT Extra"/>
                <a:cs typeface="MT Extra"/>
              </a:rPr>
              <a:t>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M(q0,abab)</a:t>
            </a:r>
            <a:endParaRPr sz="1600">
              <a:latin typeface="Cambria"/>
              <a:cs typeface="Cambria"/>
            </a:endParaRPr>
          </a:p>
          <a:p>
            <a:pPr marL="1840864">
              <a:lnSpc>
                <a:spcPct val="100000"/>
              </a:lnSpc>
              <a:spcBef>
                <a:spcPts val="380"/>
              </a:spcBef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M(q0,bab)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M(q1,ab)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M(q0,b)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MT Extra"/>
                <a:cs typeface="MT Extra"/>
              </a:rPr>
              <a:t>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b="1" spc="-10" dirty="0">
                <a:latin typeface="Cambria"/>
                <a:cs typeface="Cambria"/>
              </a:rPr>
              <a:t>Tracing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berakhir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di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q1</a:t>
            </a:r>
            <a:r>
              <a:rPr sz="1600" b="1" spc="-1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(stata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penerima)</a:t>
            </a:r>
            <a:r>
              <a:rPr sz="1600" b="1" spc="-5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Symbol"/>
                <a:cs typeface="Symbol"/>
              </a:rPr>
              <a:t>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kalimat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aaaababa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diterima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028" y="4374934"/>
            <a:ext cx="8073390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M(q0,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aaabbaba)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aabbaba)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abbaba)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M(q0,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bbaba)</a:t>
            </a:r>
            <a:endParaRPr sz="1600">
              <a:latin typeface="Cambria"/>
              <a:cs typeface="Cambria"/>
            </a:endParaRPr>
          </a:p>
          <a:p>
            <a:pPr marL="926465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M(q1,bbaba)</a:t>
            </a:r>
            <a:r>
              <a:rPr sz="1600" spc="-10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M(q2,baba)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M(q2,aba)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M(q2,ba)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M(q2,a)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Symbol"/>
                <a:cs typeface="Symbol"/>
              </a:rPr>
              <a:t>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latin typeface="Cambria"/>
                <a:cs typeface="Cambria"/>
              </a:rPr>
              <a:t>Tracing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berakhir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di</a:t>
            </a:r>
            <a:r>
              <a:rPr sz="1600" b="1" spc="-2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q2</a:t>
            </a:r>
            <a:r>
              <a:rPr sz="1600" b="1" spc="-1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(bukan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stata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penerima)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Symbol"/>
                <a:cs typeface="Symbol"/>
              </a:rPr>
              <a:t>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ambria"/>
                <a:cs typeface="Cambria"/>
              </a:rPr>
              <a:t>kalimat</a:t>
            </a:r>
            <a:r>
              <a:rPr sz="1600" b="1" spc="-40" dirty="0">
                <a:latin typeface="Cambria"/>
                <a:cs typeface="Cambria"/>
              </a:rPr>
              <a:t> </a:t>
            </a:r>
            <a:r>
              <a:rPr sz="1600" b="1" spc="5" dirty="0">
                <a:latin typeface="Cambria"/>
                <a:cs typeface="Cambria"/>
              </a:rPr>
              <a:t>aaabbaba</a:t>
            </a:r>
            <a:r>
              <a:rPr sz="1600" b="1" spc="-3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ditolak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ambria"/>
                <a:cs typeface="Cambria"/>
              </a:rPr>
              <a:t>Kesimpulan : sebuah kalimat </a:t>
            </a:r>
            <a:r>
              <a:rPr sz="1600" spc="-5" dirty="0">
                <a:latin typeface="Cambria"/>
                <a:cs typeface="Cambria"/>
              </a:rPr>
              <a:t>diterima </a:t>
            </a:r>
            <a:r>
              <a:rPr sz="1600" spc="5" dirty="0">
                <a:latin typeface="Cambria"/>
                <a:cs typeface="Cambria"/>
              </a:rPr>
              <a:t>oleh </a:t>
            </a:r>
            <a:r>
              <a:rPr sz="1600" spc="-40" dirty="0">
                <a:latin typeface="Cambria"/>
                <a:cs typeface="Cambria"/>
              </a:rPr>
              <a:t>DFA </a:t>
            </a:r>
            <a:r>
              <a:rPr sz="1600" spc="-5" dirty="0">
                <a:latin typeface="Cambria"/>
                <a:cs typeface="Cambria"/>
              </a:rPr>
              <a:t>jika </a:t>
            </a:r>
            <a:r>
              <a:rPr sz="1600" spc="-10" dirty="0">
                <a:latin typeface="Cambria"/>
                <a:cs typeface="Cambria"/>
              </a:rPr>
              <a:t>tracingnya berakhir </a:t>
            </a:r>
            <a:r>
              <a:rPr sz="1600" spc="-15" dirty="0">
                <a:latin typeface="Cambria"/>
                <a:cs typeface="Cambria"/>
              </a:rPr>
              <a:t>di </a:t>
            </a:r>
            <a:r>
              <a:rPr sz="1600" spc="5" dirty="0">
                <a:latin typeface="Cambria"/>
                <a:cs typeface="Cambria"/>
              </a:rPr>
              <a:t>salah </a:t>
            </a:r>
            <a:r>
              <a:rPr sz="1600" spc="-5" dirty="0">
                <a:latin typeface="Cambria"/>
                <a:cs typeface="Cambria"/>
              </a:rPr>
              <a:t>satu </a:t>
            </a:r>
            <a:r>
              <a:rPr sz="1600" dirty="0">
                <a:latin typeface="Cambria"/>
                <a:cs typeface="Cambria"/>
              </a:rPr>
              <a:t>stata  </a:t>
            </a:r>
            <a:r>
              <a:rPr sz="1600" spc="5" dirty="0">
                <a:latin typeface="Cambria"/>
                <a:cs typeface="Cambria"/>
              </a:rPr>
              <a:t>penerima.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2077</Words>
  <Application>Microsoft Office PowerPoint</Application>
  <PresentationFormat>On-screen Show (4:3)</PresentationFormat>
  <Paragraphs>326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DaunPenh</vt:lpstr>
      <vt:lpstr>MT Extra</vt:lpstr>
      <vt:lpstr>Symbol</vt:lpstr>
      <vt:lpstr>Times New Roman</vt:lpstr>
      <vt:lpstr>Office Theme</vt:lpstr>
      <vt:lpstr>FINITE STATE AUTOMATA (FSA) DAN  FINITE STATE MACHINE (FSM)</vt:lpstr>
      <vt:lpstr>Finite State Automata (FSA)</vt:lpstr>
      <vt:lpstr>Finite State Automata (FSA)</vt:lpstr>
      <vt:lpstr>CONTOH FSA</vt:lpstr>
      <vt:lpstr>DIAGRAM TRANSISI :</vt:lpstr>
      <vt:lpstr>FSA SEBAGAI PENGENAL STRING</vt:lpstr>
      <vt:lpstr>CONTOH Tentukan bahasa L(M) yang dikenali oleh Mesin M berikut ini :</vt:lpstr>
      <vt:lpstr>DFA (DETERMINISTIC FINITE AUTOMATA)</vt:lpstr>
      <vt:lpstr>CONTOH</vt:lpstr>
      <vt:lpstr>EQUIVALENSI 2 DFA</vt:lpstr>
      <vt:lpstr>CONTOH</vt:lpstr>
      <vt:lpstr>NFA (NON DETERMINISTIC FINITE AUTOMATA)</vt:lpstr>
      <vt:lpstr>PowerPoint Presentation</vt:lpstr>
      <vt:lpstr>NFA dengan Transisi Hampa</vt:lpstr>
      <vt:lpstr>FINITE STATE MACHINE</vt:lpstr>
      <vt:lpstr>FINITE STATE MACHINE</vt:lpstr>
      <vt:lpstr>FSM dapat disajikan dalam bentuk tabel atau graf. Untuk FSM contoh di atas  tabel dan grafnya masing-masing adalah :</vt:lpstr>
      <vt:lpstr>FSM PENJUMLAHAN BINER</vt:lpstr>
      <vt:lpstr>GRAF FSM PENJUMLAHAN BINER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AUTOMATA (FSA) DAN  FINITE STATE MACHINE (FSM)</dc:title>
  <cp:lastModifiedBy>Muhamad Nur Witama</cp:lastModifiedBy>
  <cp:revision>2</cp:revision>
  <dcterms:created xsi:type="dcterms:W3CDTF">2016-09-21T07:59:30Z</dcterms:created>
  <dcterms:modified xsi:type="dcterms:W3CDTF">2016-09-21T08:09:50Z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2015-04-07T00:00:00Z</vt:filetime>
  </property>
  <property fmtid="{D5CDD505-2E9C-101B-9397-08002B2CF9AE}" pid="3" name="LastSaved">
    <vt:filetime>2016-09-21T00:00:00Z</vt:filetime>
  </property>
</Properties>
</file>