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4" r:id="rId4"/>
  </p:sldMasterIdLst>
  <p:notesMasterIdLst>
    <p:notesMasterId r:id="rId20"/>
  </p:notesMasterIdLst>
  <p:handoutMasterIdLst>
    <p:handoutMasterId r:id="rId21"/>
  </p:handoutMasterIdLst>
  <p:sldIdLst>
    <p:sldId id="257" r:id="rId5"/>
    <p:sldId id="389" r:id="rId6"/>
    <p:sldId id="384" r:id="rId7"/>
    <p:sldId id="317" r:id="rId8"/>
    <p:sldId id="392" r:id="rId9"/>
    <p:sldId id="394" r:id="rId10"/>
    <p:sldId id="393" r:id="rId11"/>
    <p:sldId id="278" r:id="rId12"/>
    <p:sldId id="397" r:id="rId13"/>
    <p:sldId id="281" r:id="rId14"/>
    <p:sldId id="270" r:id="rId15"/>
    <p:sldId id="321" r:id="rId16"/>
    <p:sldId id="268" r:id="rId17"/>
    <p:sldId id="391" r:id="rId18"/>
    <p:sldId id="39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69" autoAdjust="0"/>
    <p:restoredTop sz="93762" autoAdjust="0"/>
  </p:normalViewPr>
  <p:slideViewPr>
    <p:cSldViewPr snapToGrid="0">
      <p:cViewPr varScale="1">
        <p:scale>
          <a:sx n="56" d="100"/>
          <a:sy n="56" d="100"/>
        </p:scale>
        <p:origin x="78" y="1128"/>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2/8/2023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4043979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1342087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1443663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396330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endParaRPr lang="en-US"/>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dirty="0"/>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dirty="0"/>
              <a:t>Click to edit Master title style</a:t>
            </a:r>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endParaRPr lang="en-US"/>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endParaRPr lang="en-US"/>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dirty="0"/>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endParaRPr lang="en-US"/>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endParaRPr lang="en-US"/>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endParaRPr lang="en-US"/>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endParaRPr lang="en-US"/>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endParaRPr lang="en-US"/>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endParaRPr lang="en-US"/>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endParaRPr lang="en-US"/>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endParaRPr lang="en-US"/>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dirty="0"/>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endParaRPr lang="en-US"/>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dirty="0"/>
              <a:t>Click to edit Master title style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dirty="0"/>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endParaRPr lang="en-US"/>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endParaRPr lang="en-US"/>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endParaRPr lang="en-US"/>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endParaRPr lang="en-US"/>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dirty="0"/>
              <a:t>Click to edit Master title style</a:t>
            </a:r>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18.jpeg"/></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Predicting Heart Disease </a:t>
            </a:r>
            <a:r>
              <a:rPr lang="en-US" sz="1200" dirty="0"/>
              <a:t>(before it’s too late)</a:t>
            </a:r>
            <a:endParaRPr lang="en-US" dirty="0"/>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pPr>
              <a:spcBef>
                <a:spcPts val="0"/>
              </a:spcBef>
              <a:spcAft>
                <a:spcPts val="0"/>
              </a:spcAft>
            </a:pPr>
            <a:r>
              <a:rPr lang="en-US" dirty="0"/>
              <a:t>Group 14</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Results and Analysis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Logistic Regression</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lnSpcReduction="10000"/>
          </a:bodyPr>
          <a:lstStyle/>
          <a:p>
            <a:pPr lvl="0"/>
            <a:r>
              <a:rPr lang="en-US" dirty="0"/>
              <a:t>In our analysis we created a logistic regression model to predict one of two outcomes = whether each participant would develop CHD or not</a:t>
            </a:r>
          </a:p>
          <a:p>
            <a:pPr lvl="0"/>
            <a:r>
              <a:rPr lang="en-US" dirty="0"/>
              <a:t>But due to the nature of the data and possible outliers the accuracy for prediction was very low. </a:t>
            </a:r>
          </a:p>
          <a:p>
            <a:pPr lvl="0"/>
            <a:r>
              <a:rPr lang="en-US" dirty="0"/>
              <a:t>Further analysis improved the model to 66% accuracy.</a:t>
            </a:r>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SVM and Light GBM</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a:bodyPr>
          <a:lstStyle/>
          <a:p>
            <a:pPr lvl="0"/>
            <a:r>
              <a:rPr lang="en-US" dirty="0"/>
              <a:t>Using these two methods we improved the model significantly. </a:t>
            </a:r>
          </a:p>
          <a:p>
            <a:pPr lvl="0"/>
            <a:r>
              <a:rPr lang="en-US" dirty="0"/>
              <a:t>We were able to achieve 84% accuracy under SVM and 89% accuracy under Light GBM.</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dirty="0"/>
              <a:t>Decision Tree</a:t>
            </a:r>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a:bodyPr>
          <a:lstStyle/>
          <a:p>
            <a:pPr lvl="0"/>
            <a:r>
              <a:rPr lang="en-US" dirty="0"/>
              <a:t>Further exploration into other models to improve the model resulted in a slight increase from 89% to 91%</a:t>
            </a:r>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pic>
        <p:nvPicPr>
          <p:cNvPr id="9218" name="Picture 2">
            <a:extLst>
              <a:ext uri="{FF2B5EF4-FFF2-40B4-BE49-F238E27FC236}">
                <a16:creationId xmlns:a16="http://schemas.microsoft.com/office/drawing/2014/main" id="{1CFDCE64-51C1-9401-3735-0BE7EC7014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3412" y="4108757"/>
            <a:ext cx="3811782" cy="239352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A2878E20-3159-4F9C-3B21-DFDD7AA714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0145" y="4108757"/>
            <a:ext cx="3620519" cy="2393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547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Findings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387366"/>
            <a:ext cx="10726737" cy="4555559"/>
          </a:xfrm>
        </p:spPr>
        <p:txBody>
          <a:bodyPr/>
          <a:lstStyle/>
          <a:p>
            <a:r>
              <a:rPr lang="en-US" dirty="0"/>
              <a:t>Age and Blood Pressure had significant impact on future coronary heart disease. High glucose followed next.</a:t>
            </a:r>
          </a:p>
          <a:p>
            <a:r>
              <a:rPr lang="en-US" dirty="0"/>
              <a:t>Positive correlation between cigs per day and chances of developing coronary heart disease. On an average 30 to 50 age range had the highest cigs consumption per day and had coronary heart disease. </a:t>
            </a:r>
          </a:p>
          <a:p>
            <a:r>
              <a:rPr lang="en-US" dirty="0"/>
              <a:t>Education had limited or no impact on the model prediction.</a:t>
            </a:r>
          </a:p>
          <a:p>
            <a:r>
              <a:rPr lang="en-US" dirty="0"/>
              <a:t>Outliers and imbalanced data affected the accuracy.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130449" y="3797055"/>
            <a:ext cx="4500562" cy="1562959"/>
          </a:xfrm>
        </p:spPr>
        <p:txBody>
          <a:bodyPr/>
          <a:lstStyle/>
          <a:p>
            <a:r>
              <a:rPr lang="en-US" sz="4000" dirty="0"/>
              <a:t>Recommendation and Future Outlook</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4540470" y="3797055"/>
            <a:ext cx="7651530" cy="2710157"/>
          </a:xfrm>
        </p:spPr>
        <p:txBody>
          <a:bodyPr>
            <a:normAutofit fontScale="92500" lnSpcReduction="10000"/>
          </a:bodyPr>
          <a:lstStyle/>
          <a:p>
            <a:pPr marL="342900" indent="-342900">
              <a:buFont typeface="Arial" panose="020B0604020202020204" pitchFamily="34" charset="0"/>
              <a:buChar char="•"/>
            </a:pPr>
            <a:r>
              <a:rPr lang="en-US" dirty="0"/>
              <a:t>Robustness of the model can be improved by adding relevant variables such as frequency of exercise, types of food consumption etc. and additional data points. </a:t>
            </a:r>
          </a:p>
          <a:p>
            <a:pPr marL="342900" indent="-342900">
              <a:buFont typeface="Arial" panose="020B0604020202020204" pitchFamily="34" charset="0"/>
              <a:buChar char="•"/>
            </a:pPr>
            <a:r>
              <a:rPr lang="en-US" dirty="0"/>
              <a:t>Experiment and utilize additional machine learning models to improve accuracy. </a:t>
            </a:r>
          </a:p>
          <a:p>
            <a:pPr marL="342900" indent="-342900">
              <a:buFont typeface="Arial" panose="020B0604020202020204" pitchFamily="34" charset="0"/>
              <a:buChar char="•"/>
            </a:pPr>
            <a:r>
              <a:rPr lang="en-US" dirty="0"/>
              <a:t>We can use the same dataset to predict other health conditions such as Stroke, Diabetes by changing the dependent and independent variables.</a:t>
            </a:r>
          </a:p>
          <a:p>
            <a:pPr marL="342900" indent="-342900">
              <a:buFont typeface="Arial" panose="020B0604020202020204" pitchFamily="34" charset="0"/>
              <a:buChar char="•"/>
            </a:pP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3521561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Team</a:t>
            </a:r>
          </a:p>
        </p:txBody>
      </p:sp>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2758975" y="1990724"/>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9395812" y="2001035"/>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549148" y="3781425"/>
            <a:ext cx="1711325" cy="365760"/>
          </a:xfrm>
        </p:spPr>
        <p:txBody>
          <a:bodyPr/>
          <a:lstStyle/>
          <a:p>
            <a:r>
              <a:rPr lang="en-US" dirty="0"/>
              <a:t>Amber</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2759742" y="3781425"/>
            <a:ext cx="1711325" cy="365760"/>
          </a:xfrm>
        </p:spPr>
        <p:txBody>
          <a:bodyPr/>
          <a:lstStyle/>
          <a:p>
            <a:r>
              <a:rPr lang="en-US" dirty="0" err="1"/>
              <a:t>Halengo</a:t>
            </a:r>
            <a:endParaRPr lang="en-US" dirty="0"/>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4953390" y="3778757"/>
            <a:ext cx="1711325" cy="365760"/>
          </a:xfrm>
        </p:spPr>
        <p:txBody>
          <a:bodyPr/>
          <a:lstStyle/>
          <a:p>
            <a:r>
              <a:rPr lang="en-US" dirty="0"/>
              <a:t>Jared</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a:lstStyle/>
          <a:p>
            <a:r>
              <a:rPr lang="en-US" dirty="0"/>
              <a:t>Mahbub</a:t>
            </a:r>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
        <p:nvSpPr>
          <p:cNvPr id="16" name="Text Placeholder 46">
            <a:extLst>
              <a:ext uri="{FF2B5EF4-FFF2-40B4-BE49-F238E27FC236}">
                <a16:creationId xmlns:a16="http://schemas.microsoft.com/office/drawing/2014/main" id="{4C9F1083-8F2E-00FE-D067-AEFF926E0CF2}"/>
              </a:ext>
            </a:extLst>
          </p:cNvPr>
          <p:cNvSpPr txBox="1">
            <a:spLocks/>
          </p:cNvSpPr>
          <p:nvPr/>
        </p:nvSpPr>
        <p:spPr>
          <a:xfrm>
            <a:off x="7187008" y="3769938"/>
            <a:ext cx="1711325" cy="365760"/>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000" b="1"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Josna</a:t>
            </a:r>
            <a:endParaRPr lang="en-US" dirty="0"/>
          </a:p>
        </p:txBody>
      </p:sp>
      <p:pic>
        <p:nvPicPr>
          <p:cNvPr id="21" name="Picture Placeholder 35" descr="A lady smiling in the office">
            <a:extLst>
              <a:ext uri="{FF2B5EF4-FFF2-40B4-BE49-F238E27FC236}">
                <a16:creationId xmlns:a16="http://schemas.microsoft.com/office/drawing/2014/main" id="{6CBE6C33-8073-095D-E5F0-80FD26BC2B01}"/>
              </a:ext>
            </a:extLst>
          </p:cNvPr>
          <p:cNvPicPr>
            <a:picLocks noChangeAspect="1"/>
          </p:cNvPicPr>
          <p:nvPr/>
        </p:nvPicPr>
        <p:blipFill rotWithShape="1">
          <a:blip r:embed="rId3" cstate="screen">
            <a:extLst>
              <a:ext uri="{28A0092B-C50C-407E-A947-70E740481C1C}">
                <a14:useLocalDpi xmlns:a14="http://schemas.microsoft.com/office/drawing/2010/main" val="0"/>
              </a:ext>
            </a:extLst>
          </a:blip>
          <a:srcRect/>
          <a:stretch/>
        </p:blipFill>
        <p:spPr>
          <a:xfrm>
            <a:off x="542808" y="1990724"/>
            <a:ext cx="1691640" cy="1435608"/>
          </a:xfrm>
          <a:prstGeom prst="rect">
            <a:avLst/>
          </a:prstGeom>
          <a:solidFill>
            <a:schemeClr val="accent5"/>
          </a:solidFill>
        </p:spPr>
      </p:pic>
      <p:pic>
        <p:nvPicPr>
          <p:cNvPr id="22" name="Picture Placeholder 35" descr="A lady smiling in the office">
            <a:extLst>
              <a:ext uri="{FF2B5EF4-FFF2-40B4-BE49-F238E27FC236}">
                <a16:creationId xmlns:a16="http://schemas.microsoft.com/office/drawing/2014/main" id="{746BBB6B-D68F-EC9F-51CD-8AAEEE55A1C2}"/>
              </a:ext>
            </a:extLst>
          </p:cNvPr>
          <p:cNvPicPr>
            <a:picLocks noChangeAspect="1"/>
          </p:cNvPicPr>
          <p:nvPr/>
        </p:nvPicPr>
        <p:blipFill rotWithShape="1">
          <a:blip r:embed="rId3" cstate="screen">
            <a:extLst>
              <a:ext uri="{28A0092B-C50C-407E-A947-70E740481C1C}">
                <a14:useLocalDpi xmlns:a14="http://schemas.microsoft.com/office/drawing/2010/main" val="0"/>
              </a:ext>
            </a:extLst>
          </a:blip>
          <a:srcRect/>
          <a:stretch/>
        </p:blipFill>
        <p:spPr>
          <a:xfrm>
            <a:off x="7179645" y="1990724"/>
            <a:ext cx="1691640" cy="1435608"/>
          </a:xfrm>
          <a:prstGeom prst="rect">
            <a:avLst/>
          </a:prstGeom>
          <a:solidFill>
            <a:schemeClr val="accent5"/>
          </a:solidFill>
        </p:spPr>
      </p:pic>
      <p:pic>
        <p:nvPicPr>
          <p:cNvPr id="3" name="Picture 2">
            <a:extLst>
              <a:ext uri="{FF2B5EF4-FFF2-40B4-BE49-F238E27FC236}">
                <a16:creationId xmlns:a16="http://schemas.microsoft.com/office/drawing/2014/main" id="{83030B29-355F-FFEC-E1EF-0FE9EBAFDA98}"/>
              </a:ext>
            </a:extLst>
          </p:cNvPr>
          <p:cNvPicPr>
            <a:picLocks noChangeAspect="1"/>
          </p:cNvPicPr>
          <p:nvPr/>
        </p:nvPicPr>
        <p:blipFill>
          <a:blip r:embed="rId5"/>
          <a:stretch>
            <a:fillRect/>
          </a:stretch>
        </p:blipFill>
        <p:spPr>
          <a:xfrm>
            <a:off x="5072331" y="1986142"/>
            <a:ext cx="1518250" cy="1450502"/>
          </a:xfrm>
          <a:prstGeom prst="rect">
            <a:avLst/>
          </a:prstGeom>
        </p:spPr>
      </p:pic>
    </p:spTree>
    <p:extLst>
      <p:ext uri="{BB962C8B-B14F-4D97-AF65-F5344CB8AC3E}">
        <p14:creationId xmlns:p14="http://schemas.microsoft.com/office/powerpoint/2010/main" val="2979876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Tree>
    <p:extLst>
      <p:ext uri="{BB962C8B-B14F-4D97-AF65-F5344CB8AC3E}">
        <p14:creationId xmlns:p14="http://schemas.microsoft.com/office/powerpoint/2010/main" val="3247798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4134891" y="1127344"/>
            <a:ext cx="5437187" cy="2986234"/>
          </a:xfrm>
        </p:spPr>
        <p:txBody>
          <a:bodyPr/>
          <a:lstStyle/>
          <a:p>
            <a:r>
              <a:rPr lang="en-US" dirty="0"/>
              <a:t>Questions and Suggestions?</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Tree>
    <p:extLst>
      <p:ext uri="{BB962C8B-B14F-4D97-AF65-F5344CB8AC3E}">
        <p14:creationId xmlns:p14="http://schemas.microsoft.com/office/powerpoint/2010/main" val="3260273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6"/>
            <a:ext cx="3565524" cy="1069800"/>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039743"/>
            <a:ext cx="7326399" cy="4221866"/>
          </a:xfrm>
        </p:spPr>
        <p:txBody>
          <a:bodyPr/>
          <a:lstStyle/>
          <a:p>
            <a:r>
              <a:rPr lang="en-US" dirty="0"/>
              <a:t>Introduction</a:t>
            </a:r>
          </a:p>
          <a:p>
            <a:r>
              <a:rPr lang="en-US" dirty="0"/>
              <a:t>Data Exploration</a:t>
            </a:r>
          </a:p>
          <a:p>
            <a:r>
              <a:rPr lang="en-US" dirty="0"/>
              <a:t>Data Visualization</a:t>
            </a:r>
          </a:p>
          <a:p>
            <a:r>
              <a:rPr lang="en-US" dirty="0"/>
              <a:t>Machine Learning Model Results and Analysis</a:t>
            </a:r>
          </a:p>
          <a:p>
            <a:r>
              <a:rPr lang="en-US" dirty="0"/>
              <a:t>Findings </a:t>
            </a:r>
          </a:p>
          <a:p>
            <a:r>
              <a:rPr lang="en-US" dirty="0"/>
              <a:t>Recommendation and Future Outlook</a:t>
            </a:r>
          </a:p>
          <a:p>
            <a:endParaRPr lang="en-US" dirty="0"/>
          </a:p>
        </p:txBody>
      </p:sp>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Introduction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054096" y="0"/>
            <a:ext cx="3054096" cy="3776472"/>
          </a:xfrm>
        </p:spPr>
      </p:pic>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083808"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137904"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4337108" y="4077050"/>
            <a:ext cx="7617204" cy="2072080"/>
          </a:xfrm>
          <a:noFill/>
        </p:spPr>
        <p:txBody>
          <a:bodyPr>
            <a:normAutofit fontScale="62500" lnSpcReduction="20000"/>
          </a:bodyPr>
          <a:lstStyle/>
          <a:p>
            <a:pPr marL="0" indent="0">
              <a:buNone/>
            </a:pPr>
            <a:r>
              <a:rPr lang="en-US" dirty="0"/>
              <a:t>We focused on accurately predicting the chances of Cardiac Heart Disease based on various demographic and pre-existing health factors.</a:t>
            </a:r>
          </a:p>
          <a:p>
            <a:pPr marL="0" indent="0">
              <a:buNone/>
            </a:pPr>
            <a:r>
              <a:rPr lang="en-US" dirty="0"/>
              <a:t>Heart disease is essentially the primary cause of death worldwide. Having a working predictive model to get accurate and reliable predictions would be excellent for medical professionals to diagnose early for patients to make positive life choices and for policy makers to enact social policies.</a:t>
            </a:r>
          </a:p>
          <a:p>
            <a:pPr marL="0" indent="0">
              <a:buNone/>
            </a:pPr>
            <a:r>
              <a:rPr lang="en-US" dirty="0"/>
              <a:t>We chose a dataset that was large enough to produce an accurate prediction. This dataset has a pool of 4200 participants of both genders, age, and various lifestyle characteristics, such as diabetes, cholesterol, hypertension, etc. </a:t>
            </a:r>
          </a:p>
          <a:p>
            <a:pPr marL="0" indent="0">
              <a:buNone/>
            </a:pP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40F1DF5B-353A-4270-8C10-6A1509441174}"/>
              </a:ext>
            </a:extLst>
          </p:cNvPr>
          <p:cNvSpPr>
            <a:spLocks noGrp="1"/>
          </p:cNvSpPr>
          <p:nvPr>
            <p:ph type="title"/>
          </p:nvPr>
        </p:nvSpPr>
        <p:spPr>
          <a:xfrm>
            <a:off x="550862" y="549275"/>
            <a:ext cx="11091600" cy="711966"/>
          </a:xfrm>
        </p:spPr>
        <p:txBody>
          <a:bodyPr vert="horz" wrap="square" lIns="0" tIns="0" rIns="0" bIns="0" rtlCol="0" anchor="b" anchorCtr="0">
            <a:noAutofit/>
          </a:bodyPr>
          <a:lstStyle/>
          <a:p>
            <a:pPr>
              <a:lnSpc>
                <a:spcPct val="100000"/>
              </a:lnSpc>
            </a:pPr>
            <a:r>
              <a:rPr lang="en-US" sz="4400" dirty="0"/>
              <a:t>Data Exploration</a:t>
            </a:r>
            <a:endParaRPr lang="en-US" sz="4400" kern="1200" dirty="0">
              <a:solidFill>
                <a:schemeClr val="tx1"/>
              </a:solidFill>
              <a:latin typeface="+mj-lt"/>
              <a:ea typeface="+mj-ea"/>
              <a:cs typeface="+mj-cs"/>
            </a:endParaRPr>
          </a:p>
        </p:txBody>
      </p:sp>
      <p:sp>
        <p:nvSpPr>
          <p:cNvPr id="13" name="Content Placeholder 12">
            <a:extLst>
              <a:ext uri="{FF2B5EF4-FFF2-40B4-BE49-F238E27FC236}">
                <a16:creationId xmlns:a16="http://schemas.microsoft.com/office/drawing/2014/main" id="{3E17B358-F965-D702-1065-87DD3C10739F}"/>
              </a:ext>
            </a:extLst>
          </p:cNvPr>
          <p:cNvSpPr>
            <a:spLocks noGrp="1"/>
          </p:cNvSpPr>
          <p:nvPr>
            <p:ph idx="1"/>
          </p:nvPr>
        </p:nvSpPr>
        <p:spPr>
          <a:xfrm>
            <a:off x="550863" y="1261241"/>
            <a:ext cx="11090274" cy="4831583"/>
          </a:xfrm>
        </p:spPr>
        <p:txBody>
          <a:bodyPr/>
          <a:lstStyle/>
          <a:p>
            <a:r>
              <a:rPr lang="en-US" dirty="0"/>
              <a:t>When we explored the data we were looking to understand the breakdown of the dataset- inputs and outputs- and what the relationship between these characters meant.</a:t>
            </a:r>
          </a:p>
          <a:p>
            <a:r>
              <a:rPr lang="en-US" dirty="0"/>
              <a:t>Our dataset was extensive, totaling roughly 4200 participants that were followed over ten years to monitor CHD development. </a:t>
            </a:r>
          </a:p>
          <a:p>
            <a:r>
              <a:rPr lang="en-US" dirty="0"/>
              <a:t>Potential predictive variables were: sex, age, education, smoker/non-smoker,(cigarettes per day), diabetic/non-diabetic among other factors.  Due to length of data collection there may have been some data loss that may have had an impact on prediction accuracy.  We removed some factors that were deemed irrelevant to the analysis (i.e., education)</a:t>
            </a:r>
          </a:p>
          <a:p>
            <a:endParaRPr lang="en-US" dirty="0"/>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40F1DF5B-353A-4270-8C10-6A1509441174}"/>
              </a:ext>
            </a:extLst>
          </p:cNvPr>
          <p:cNvSpPr>
            <a:spLocks noGrp="1"/>
          </p:cNvSpPr>
          <p:nvPr>
            <p:ph type="title"/>
          </p:nvPr>
        </p:nvSpPr>
        <p:spPr>
          <a:xfrm>
            <a:off x="550862" y="549275"/>
            <a:ext cx="11091600" cy="711966"/>
          </a:xfrm>
        </p:spPr>
        <p:txBody>
          <a:bodyPr vert="horz" wrap="square" lIns="0" tIns="0" rIns="0" bIns="0" rtlCol="0" anchor="b" anchorCtr="0">
            <a:noAutofit/>
          </a:bodyPr>
          <a:lstStyle/>
          <a:p>
            <a:pPr>
              <a:lnSpc>
                <a:spcPct val="100000"/>
              </a:lnSpc>
            </a:pPr>
            <a:r>
              <a:rPr lang="en-US" sz="4400" dirty="0"/>
              <a:t>Data Exploration (contd..)</a:t>
            </a:r>
            <a:endParaRPr lang="en-US" sz="4400" kern="1200" dirty="0">
              <a:solidFill>
                <a:schemeClr val="tx1"/>
              </a:solidFill>
              <a:latin typeface="+mj-lt"/>
              <a:ea typeface="+mj-ea"/>
              <a:cs typeface="+mj-cs"/>
            </a:endParaRPr>
          </a:p>
        </p:txBody>
      </p:sp>
      <p:sp>
        <p:nvSpPr>
          <p:cNvPr id="13" name="Content Placeholder 12">
            <a:extLst>
              <a:ext uri="{FF2B5EF4-FFF2-40B4-BE49-F238E27FC236}">
                <a16:creationId xmlns:a16="http://schemas.microsoft.com/office/drawing/2014/main" id="{3E17B358-F965-D702-1065-87DD3C10739F}"/>
              </a:ext>
            </a:extLst>
          </p:cNvPr>
          <p:cNvSpPr>
            <a:spLocks noGrp="1"/>
          </p:cNvSpPr>
          <p:nvPr>
            <p:ph idx="1"/>
          </p:nvPr>
        </p:nvSpPr>
        <p:spPr>
          <a:xfrm>
            <a:off x="550864" y="1261241"/>
            <a:ext cx="4546654" cy="4831583"/>
          </a:xfrm>
        </p:spPr>
        <p:txBody>
          <a:bodyPr/>
          <a:lstStyle/>
          <a:p>
            <a:r>
              <a:rPr lang="en-US" dirty="0"/>
              <a:t>The breakdown of who developed CHD was 644 participants, compared to 3594 who didn’t. </a:t>
            </a:r>
          </a:p>
        </p:txBody>
      </p:sp>
      <p:pic>
        <p:nvPicPr>
          <p:cNvPr id="3076" name="Picture 4">
            <a:extLst>
              <a:ext uri="{FF2B5EF4-FFF2-40B4-BE49-F238E27FC236}">
                <a16:creationId xmlns:a16="http://schemas.microsoft.com/office/drawing/2014/main" id="{BF93E35D-164F-AD45-5D05-1DD7EC9627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0171" y="1261241"/>
            <a:ext cx="5150965" cy="5180066"/>
          </a:xfrm>
          <a:prstGeom prst="rect">
            <a:avLst/>
          </a:prstGeom>
          <a:solidFill>
            <a:schemeClr val="tx1">
              <a:alpha val="51020"/>
            </a:schemeClr>
          </a:solidFill>
        </p:spPr>
      </p:pic>
    </p:spTree>
    <p:extLst>
      <p:ext uri="{BB962C8B-B14F-4D97-AF65-F5344CB8AC3E}">
        <p14:creationId xmlns:p14="http://schemas.microsoft.com/office/powerpoint/2010/main" val="2892175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40F1DF5B-353A-4270-8C10-6A1509441174}"/>
              </a:ext>
            </a:extLst>
          </p:cNvPr>
          <p:cNvSpPr>
            <a:spLocks noGrp="1"/>
          </p:cNvSpPr>
          <p:nvPr>
            <p:ph type="title"/>
          </p:nvPr>
        </p:nvSpPr>
        <p:spPr>
          <a:xfrm>
            <a:off x="550862" y="549275"/>
            <a:ext cx="11091600" cy="711966"/>
          </a:xfrm>
        </p:spPr>
        <p:txBody>
          <a:bodyPr vert="horz" wrap="square" lIns="0" tIns="0" rIns="0" bIns="0" rtlCol="0" anchor="b" anchorCtr="0">
            <a:noAutofit/>
          </a:bodyPr>
          <a:lstStyle/>
          <a:p>
            <a:pPr>
              <a:lnSpc>
                <a:spcPct val="100000"/>
              </a:lnSpc>
            </a:pPr>
            <a:r>
              <a:rPr lang="en-US" sz="4400" dirty="0"/>
              <a:t>Data Exploration (contd..)</a:t>
            </a:r>
            <a:endParaRPr lang="en-US" sz="4400" kern="1200" dirty="0">
              <a:solidFill>
                <a:schemeClr val="tx1"/>
              </a:solidFill>
              <a:latin typeface="+mj-lt"/>
              <a:ea typeface="+mj-ea"/>
              <a:cs typeface="+mj-cs"/>
            </a:endParaRPr>
          </a:p>
        </p:txBody>
      </p:sp>
      <p:sp>
        <p:nvSpPr>
          <p:cNvPr id="13" name="Content Placeholder 12">
            <a:extLst>
              <a:ext uri="{FF2B5EF4-FFF2-40B4-BE49-F238E27FC236}">
                <a16:creationId xmlns:a16="http://schemas.microsoft.com/office/drawing/2014/main" id="{3E17B358-F965-D702-1065-87DD3C10739F}"/>
              </a:ext>
            </a:extLst>
          </p:cNvPr>
          <p:cNvSpPr>
            <a:spLocks noGrp="1"/>
          </p:cNvSpPr>
          <p:nvPr>
            <p:ph idx="1"/>
          </p:nvPr>
        </p:nvSpPr>
        <p:spPr>
          <a:xfrm>
            <a:off x="550864" y="1261241"/>
            <a:ext cx="4546654" cy="4831583"/>
          </a:xfrm>
        </p:spPr>
        <p:txBody>
          <a:bodyPr/>
          <a:lstStyle/>
          <a:p>
            <a:r>
              <a:rPr lang="en-US" dirty="0"/>
              <a:t>Breaking down the data by male and female - 57% male, 43% female </a:t>
            </a:r>
          </a:p>
        </p:txBody>
      </p:sp>
      <p:pic>
        <p:nvPicPr>
          <p:cNvPr id="7170" name="Picture 2">
            <a:extLst>
              <a:ext uri="{FF2B5EF4-FFF2-40B4-BE49-F238E27FC236}">
                <a16:creationId xmlns:a16="http://schemas.microsoft.com/office/drawing/2014/main" id="{F8556D0F-CB8A-502E-AF2E-899D43722E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3654" y="1244022"/>
            <a:ext cx="5397991" cy="5428488"/>
          </a:xfrm>
          <a:prstGeom prst="rect">
            <a:avLst/>
          </a:prstGeom>
          <a:solidFill>
            <a:schemeClr val="tx1">
              <a:alpha val="50798"/>
            </a:schemeClr>
          </a:solidFill>
        </p:spPr>
      </p:pic>
    </p:spTree>
    <p:extLst>
      <p:ext uri="{BB962C8B-B14F-4D97-AF65-F5344CB8AC3E}">
        <p14:creationId xmlns:p14="http://schemas.microsoft.com/office/powerpoint/2010/main" val="3156356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40F1DF5B-353A-4270-8C10-6A1509441174}"/>
              </a:ext>
            </a:extLst>
          </p:cNvPr>
          <p:cNvSpPr>
            <a:spLocks noGrp="1"/>
          </p:cNvSpPr>
          <p:nvPr>
            <p:ph type="title"/>
          </p:nvPr>
        </p:nvSpPr>
        <p:spPr>
          <a:xfrm>
            <a:off x="550862" y="549275"/>
            <a:ext cx="11091600" cy="711966"/>
          </a:xfrm>
        </p:spPr>
        <p:txBody>
          <a:bodyPr vert="horz" wrap="square" lIns="0" tIns="0" rIns="0" bIns="0" rtlCol="0" anchor="b" anchorCtr="0">
            <a:noAutofit/>
          </a:bodyPr>
          <a:lstStyle/>
          <a:p>
            <a:pPr>
              <a:lnSpc>
                <a:spcPct val="100000"/>
              </a:lnSpc>
            </a:pPr>
            <a:r>
              <a:rPr lang="en-US" sz="4400" dirty="0"/>
              <a:t>Data Exploration (contd..)</a:t>
            </a:r>
            <a:endParaRPr lang="en-US" sz="4400" kern="1200" dirty="0">
              <a:solidFill>
                <a:schemeClr val="tx1"/>
              </a:solidFill>
              <a:latin typeface="+mj-lt"/>
              <a:ea typeface="+mj-ea"/>
              <a:cs typeface="+mj-cs"/>
            </a:endParaRPr>
          </a:p>
        </p:txBody>
      </p:sp>
      <p:sp>
        <p:nvSpPr>
          <p:cNvPr id="13" name="Content Placeholder 12">
            <a:extLst>
              <a:ext uri="{FF2B5EF4-FFF2-40B4-BE49-F238E27FC236}">
                <a16:creationId xmlns:a16="http://schemas.microsoft.com/office/drawing/2014/main" id="{3E17B358-F965-D702-1065-87DD3C10739F}"/>
              </a:ext>
            </a:extLst>
          </p:cNvPr>
          <p:cNvSpPr>
            <a:spLocks noGrp="1"/>
          </p:cNvSpPr>
          <p:nvPr>
            <p:ph idx="1"/>
          </p:nvPr>
        </p:nvSpPr>
        <p:spPr>
          <a:xfrm>
            <a:off x="550864" y="1261241"/>
            <a:ext cx="4357468" cy="3531475"/>
          </a:xfrm>
        </p:spPr>
        <p:txBody>
          <a:bodyPr/>
          <a:lstStyle/>
          <a:p>
            <a:r>
              <a:rPr lang="en-US" dirty="0"/>
              <a:t>We found that the majority of people who developed CHD after ten years were within a healthy weight range, which goes against our ideas that overweight or obesity contributes more to heart disease</a:t>
            </a:r>
          </a:p>
        </p:txBody>
      </p:sp>
      <p:pic>
        <p:nvPicPr>
          <p:cNvPr id="2" name="slide2" descr="BMI and TCHD">
            <a:extLst>
              <a:ext uri="{FF2B5EF4-FFF2-40B4-BE49-F238E27FC236}">
                <a16:creationId xmlns:a16="http://schemas.microsoft.com/office/drawing/2014/main" id="{864571F8-7E8D-0D2B-463E-F3D4A327FB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3322" y="1376855"/>
            <a:ext cx="5802917" cy="5360276"/>
          </a:xfrm>
          <a:prstGeom prst="rect">
            <a:avLst/>
          </a:prstGeom>
          <a:solidFill>
            <a:schemeClr val="tx1"/>
          </a:solidFill>
        </p:spPr>
      </p:pic>
    </p:spTree>
    <p:extLst>
      <p:ext uri="{BB962C8B-B14F-4D97-AF65-F5344CB8AC3E}">
        <p14:creationId xmlns:p14="http://schemas.microsoft.com/office/powerpoint/2010/main" val="3317409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3257872" cy="3696904"/>
          </a:xfrm>
        </p:spPr>
        <p:txBody>
          <a:bodyPr/>
          <a:lstStyle/>
          <a:p>
            <a:r>
              <a:rPr lang="en-US" dirty="0"/>
              <a:t>Exploratory Dashboard</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pic>
        <p:nvPicPr>
          <p:cNvPr id="5" name="slide2" descr="Dashboard 1">
            <a:extLst>
              <a:ext uri="{FF2B5EF4-FFF2-40B4-BE49-F238E27FC236}">
                <a16:creationId xmlns:a16="http://schemas.microsoft.com/office/drawing/2014/main" id="{6C9B32CE-7F69-80DF-A82C-23B4C50CA3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08734" y="241289"/>
            <a:ext cx="7832403" cy="6265923"/>
          </a:xfrm>
          <a:prstGeom prst="rect">
            <a:avLst/>
          </a:prstGeom>
        </p:spPr>
      </p:pic>
    </p:spTree>
    <p:extLst>
      <p:ext uri="{BB962C8B-B14F-4D97-AF65-F5344CB8AC3E}">
        <p14:creationId xmlns:p14="http://schemas.microsoft.com/office/powerpoint/2010/main" val="2496947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4"/>
            <a:ext cx="3064697" cy="2803525"/>
          </a:xfrm>
        </p:spPr>
        <p:txBody>
          <a:bodyPr/>
          <a:lstStyle/>
          <a:p>
            <a:r>
              <a:rPr lang="en-US" dirty="0"/>
              <a:t>Analysis Dashboard</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pic>
        <p:nvPicPr>
          <p:cNvPr id="6" name="slide2" descr="Dashboard 2">
            <a:extLst>
              <a:ext uri="{FF2B5EF4-FFF2-40B4-BE49-F238E27FC236}">
                <a16:creationId xmlns:a16="http://schemas.microsoft.com/office/drawing/2014/main" id="{13A4AA6D-EE05-D6C4-7343-FBD9B95A57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6229" y="267735"/>
            <a:ext cx="7998372" cy="6398698"/>
          </a:xfrm>
          <a:prstGeom prst="rect">
            <a:avLst/>
          </a:prstGeom>
        </p:spPr>
      </p:pic>
    </p:spTree>
    <p:extLst>
      <p:ext uri="{BB962C8B-B14F-4D97-AF65-F5344CB8AC3E}">
        <p14:creationId xmlns:p14="http://schemas.microsoft.com/office/powerpoint/2010/main" val="657814000"/>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5A163FB7-958F-4794-B3EE-EC8933868F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F76BC85-9361-4044-951E-1D698143E543}">
  <ds:schemaRefs>
    <ds:schemaRef ds:uri="http://schemas.microsoft.com/sharepoint/v3/contenttype/forms"/>
  </ds:schemaRefs>
</ds:datastoreItem>
</file>

<file path=customXml/itemProps3.xml><?xml version="1.0" encoding="utf-8"?>
<ds:datastoreItem xmlns:ds="http://schemas.openxmlformats.org/officeDocument/2006/customXml" ds:itemID="{CF128D9D-8887-4AE7-BD39-EBCD268E911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TM33713516</Template>
  <TotalTime>0</TotalTime>
  <Words>653</Words>
  <Application>Microsoft Office PowerPoint</Application>
  <PresentationFormat>Widescreen</PresentationFormat>
  <Paragraphs>81</Paragraphs>
  <Slides>15</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Gill Sans MT</vt:lpstr>
      <vt:lpstr>Walbaum Display</vt:lpstr>
      <vt:lpstr>3DFloatVTI</vt:lpstr>
      <vt:lpstr>Predicting Heart Disease (before it’s too late)</vt:lpstr>
      <vt:lpstr>Agenda</vt:lpstr>
      <vt:lpstr>Introduction</vt:lpstr>
      <vt:lpstr>Data Exploration</vt:lpstr>
      <vt:lpstr>Data Exploration (contd..)</vt:lpstr>
      <vt:lpstr>Data Exploration (contd..)</vt:lpstr>
      <vt:lpstr>Data Exploration (contd..)</vt:lpstr>
      <vt:lpstr>Exploratory Dashboard</vt:lpstr>
      <vt:lpstr>Analysis Dashboard</vt:lpstr>
      <vt:lpstr>Results and Analysis </vt:lpstr>
      <vt:lpstr>Findings</vt:lpstr>
      <vt:lpstr>Recommendation and Future Outlook</vt:lpstr>
      <vt:lpstr>Team</vt:lpstr>
      <vt:lpstr>Thank You</vt:lpstr>
      <vt:lpstr>Questions and Suggestions?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2021-01-28T12:59:42Z</dcterms:created>
  <dcterms:modified xsi:type="dcterms:W3CDTF">2023-02-08T13:03:27Z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