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2" r:id="rId2"/>
    <p:sldId id="306" r:id="rId3"/>
    <p:sldId id="1975" r:id="rId4"/>
    <p:sldId id="1976" r:id="rId5"/>
    <p:sldId id="1977" r:id="rId6"/>
    <p:sldId id="1978" r:id="rId7"/>
    <p:sldId id="1979" r:id="rId8"/>
    <p:sldId id="1930" r:id="rId9"/>
  </p:sldIdLst>
  <p:sldSz cx="12192000" cy="6858000"/>
  <p:notesSz cx="6858000" cy="9144000"/>
  <p:defaultTextStyle>
    <a:defPPr marL="0" marR="0" indent="0" algn="l" defTabSz="121917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095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Amazon Ember"/>
        <a:ea typeface="Amazon Ember"/>
        <a:cs typeface="Amazon Ember"/>
        <a:sym typeface="Amazon Ember"/>
      </a:defRPr>
    </a:lvl1pPr>
    <a:lvl2pPr marL="0" marR="0" indent="609585" algn="l" defTabSz="6095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Amazon Ember"/>
        <a:ea typeface="Amazon Ember"/>
        <a:cs typeface="Amazon Ember"/>
        <a:sym typeface="Amazon Ember"/>
      </a:defRPr>
    </a:lvl2pPr>
    <a:lvl3pPr marL="0" marR="0" indent="1219170" algn="l" defTabSz="6095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Amazon Ember"/>
        <a:ea typeface="Amazon Ember"/>
        <a:cs typeface="Amazon Ember"/>
        <a:sym typeface="Amazon Ember"/>
      </a:defRPr>
    </a:lvl3pPr>
    <a:lvl4pPr marL="0" marR="0" indent="1828754" algn="l" defTabSz="6095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Amazon Ember"/>
        <a:ea typeface="Amazon Ember"/>
        <a:cs typeface="Amazon Ember"/>
        <a:sym typeface="Amazon Ember"/>
      </a:defRPr>
    </a:lvl4pPr>
    <a:lvl5pPr marL="0" marR="0" indent="2438339" algn="l" defTabSz="6095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Amazon Ember"/>
        <a:ea typeface="Amazon Ember"/>
        <a:cs typeface="Amazon Ember"/>
        <a:sym typeface="Amazon Ember"/>
      </a:defRPr>
    </a:lvl5pPr>
    <a:lvl6pPr marL="0" marR="0" indent="3047924" algn="l" defTabSz="6095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Amazon Ember"/>
        <a:ea typeface="Amazon Ember"/>
        <a:cs typeface="Amazon Ember"/>
        <a:sym typeface="Amazon Ember"/>
      </a:defRPr>
    </a:lvl6pPr>
    <a:lvl7pPr marL="0" marR="0" indent="3657509" algn="l" defTabSz="6095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Amazon Ember"/>
        <a:ea typeface="Amazon Ember"/>
        <a:cs typeface="Amazon Ember"/>
        <a:sym typeface="Amazon Ember"/>
      </a:defRPr>
    </a:lvl7pPr>
    <a:lvl8pPr marL="0" marR="0" indent="4267093" algn="l" defTabSz="6095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Amazon Ember"/>
        <a:ea typeface="Amazon Ember"/>
        <a:cs typeface="Amazon Ember"/>
        <a:sym typeface="Amazon Ember"/>
      </a:defRPr>
    </a:lvl8pPr>
    <a:lvl9pPr marL="0" marR="0" indent="4876678" algn="l" defTabSz="6095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Amazon Ember"/>
        <a:ea typeface="Amazon Ember"/>
        <a:cs typeface="Amazon Ember"/>
        <a:sym typeface="Amazon Ember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riffith" initials="DG" lastIdx="7" clrIdx="0">
    <p:extLst>
      <p:ext uri="{19B8F6BF-5375-455C-9EA6-DF929625EA0E}">
        <p15:presenceInfo xmlns:p15="http://schemas.microsoft.com/office/powerpoint/2012/main" userId="S-1-5-21-383413107-1061881802-891584314-4667" providerId="AD"/>
      </p:ext>
    </p:extLst>
  </p:cmAuthor>
  <p:cmAuthor id="2" name="David Griffith" initials="DG [2]" lastIdx="4" clrIdx="1">
    <p:extLst>
      <p:ext uri="{19B8F6BF-5375-455C-9EA6-DF929625EA0E}">
        <p15:presenceInfo xmlns:p15="http://schemas.microsoft.com/office/powerpoint/2012/main" userId="S::davidg@silverfoxprod.com::d098c8ac-700f-46f0-bf84-2134bdb9d9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AB"/>
    <a:srgbClr val="222E3D"/>
    <a:srgbClr val="599D33"/>
    <a:srgbClr val="FF9901"/>
    <a:srgbClr val="E23574"/>
    <a:srgbClr val="8FA7C4"/>
    <a:srgbClr val="232E3D"/>
    <a:srgbClr val="00A2C9"/>
    <a:srgbClr val="141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mazon Ember"/>
          <a:ea typeface="Amazon Ember"/>
          <a:cs typeface="Amazon Ember"/>
        </a:font>
        <a:srgbClr val="232F3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mazon Ember"/>
          <a:ea typeface="Amazon Ember"/>
          <a:cs typeface="Amazon Ember"/>
        </a:font>
        <a:srgbClr val="232F3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mazon Ember"/>
          <a:ea typeface="Amazon Ember"/>
          <a:cs typeface="Amazon Ember"/>
        </a:font>
        <a:srgbClr val="232F3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/>
      <a:tcStyle>
        <a:tcBdr/>
        <a:fill>
          <a:solidFill>
            <a:srgbClr val="E9E9EA"/>
          </a:solidFill>
        </a:fill>
      </a:tcStyle>
    </a:band2H>
    <a:firstCol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mazon Ember"/>
          <a:ea typeface="Amazon Ember"/>
          <a:cs typeface="Amazon Ember"/>
        </a:font>
        <a:srgbClr val="232F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mazon Ember"/>
          <a:ea typeface="Amazon Ember"/>
          <a:cs typeface="Amazon Ember"/>
        </a:font>
        <a:srgbClr val="232F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E"/>
              </a:solidFill>
              <a:prstDash val="solid"/>
              <a:round/>
            </a:ln>
          </a:top>
          <a:bottom>
            <a:ln w="25400" cap="flat">
              <a:solidFill>
                <a:srgbClr val="232F3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E"/>
              </a:solidFill>
              <a:prstDash val="solid"/>
              <a:round/>
            </a:ln>
          </a:top>
          <a:bottom>
            <a:ln w="25400" cap="flat">
              <a:solidFill>
                <a:srgbClr val="232F3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mazon Ember"/>
          <a:ea typeface="Amazon Ember"/>
          <a:cs typeface="Amazon Ember"/>
        </a:font>
        <a:srgbClr val="232F3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F3E"/>
          </a:solidFill>
        </a:fill>
      </a:tcStyle>
    </a:firstCol>
    <a:la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F3E"/>
          </a:solidFill>
        </a:fill>
      </a:tcStyle>
    </a:lastRow>
    <a:fir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F3E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mazon Ember"/>
          <a:ea typeface="Amazon Ember"/>
          <a:cs typeface="Amazon Embe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34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09585" latinLnBrk="0">
      <a:defRPr sz="1600">
        <a:latin typeface="+mn-lt"/>
        <a:ea typeface="+mn-ea"/>
        <a:cs typeface="+mn-cs"/>
        <a:sym typeface="Amazon Ember Regular"/>
      </a:defRPr>
    </a:lvl1pPr>
    <a:lvl2pPr indent="304792" defTabSz="609585" latinLnBrk="0">
      <a:defRPr sz="1600">
        <a:latin typeface="+mn-lt"/>
        <a:ea typeface="+mn-ea"/>
        <a:cs typeface="+mn-cs"/>
        <a:sym typeface="Amazon Ember Regular"/>
      </a:defRPr>
    </a:lvl2pPr>
    <a:lvl3pPr indent="609585" defTabSz="609585" latinLnBrk="0">
      <a:defRPr sz="1600">
        <a:latin typeface="+mn-lt"/>
        <a:ea typeface="+mn-ea"/>
        <a:cs typeface="+mn-cs"/>
        <a:sym typeface="Amazon Ember Regular"/>
      </a:defRPr>
    </a:lvl3pPr>
    <a:lvl4pPr indent="914377" defTabSz="609585" latinLnBrk="0">
      <a:defRPr sz="1600">
        <a:latin typeface="+mn-lt"/>
        <a:ea typeface="+mn-ea"/>
        <a:cs typeface="+mn-cs"/>
        <a:sym typeface="Amazon Ember Regular"/>
      </a:defRPr>
    </a:lvl4pPr>
    <a:lvl5pPr indent="1219170" defTabSz="609585" latinLnBrk="0">
      <a:defRPr sz="1600">
        <a:latin typeface="+mn-lt"/>
        <a:ea typeface="+mn-ea"/>
        <a:cs typeface="+mn-cs"/>
        <a:sym typeface="Amazon Ember Regular"/>
      </a:defRPr>
    </a:lvl5pPr>
    <a:lvl6pPr indent="1523962" defTabSz="609585" latinLnBrk="0">
      <a:defRPr sz="1600">
        <a:latin typeface="+mn-lt"/>
        <a:ea typeface="+mn-ea"/>
        <a:cs typeface="+mn-cs"/>
        <a:sym typeface="Amazon Ember Regular"/>
      </a:defRPr>
    </a:lvl6pPr>
    <a:lvl7pPr indent="1828754" defTabSz="609585" latinLnBrk="0">
      <a:defRPr sz="1600">
        <a:latin typeface="+mn-lt"/>
        <a:ea typeface="+mn-ea"/>
        <a:cs typeface="+mn-cs"/>
        <a:sym typeface="Amazon Ember Regular"/>
      </a:defRPr>
    </a:lvl7pPr>
    <a:lvl8pPr indent="2133547" defTabSz="609585" latinLnBrk="0">
      <a:defRPr sz="1600">
        <a:latin typeface="+mn-lt"/>
        <a:ea typeface="+mn-ea"/>
        <a:cs typeface="+mn-cs"/>
        <a:sym typeface="Amazon Ember Regular"/>
      </a:defRPr>
    </a:lvl8pPr>
    <a:lvl9pPr indent="2438339" defTabSz="609585" latinLnBrk="0">
      <a:defRPr sz="1600">
        <a:latin typeface="+mn-lt"/>
        <a:ea typeface="+mn-ea"/>
        <a:cs typeface="+mn-cs"/>
        <a:sym typeface="Amazon Ember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7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5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6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5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7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4" name="Shape 7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006990" y="566537"/>
            <a:ext cx="10940407" cy="1143001"/>
          </a:xfrm>
          <a:prstGeom prst="rect">
            <a:avLst/>
          </a:prstGeom>
        </p:spPr>
        <p:txBody>
          <a:bodyPr/>
          <a:lstStyle>
            <a:lvl1pPr>
              <a:spcBef>
                <a:spcPts val="933"/>
              </a:spcBef>
              <a:defRPr b="1" spc="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69763" y="463825"/>
            <a:ext cx="11265411" cy="626441"/>
          </a:xfrm>
          <a:prstGeom prst="rect">
            <a:avLst/>
          </a:prstGeom>
        </p:spPr>
        <p:txBody>
          <a:bodyPr/>
          <a:lstStyle>
            <a:lvl1pPr defTabSz="609585">
              <a:defRPr sz="3733" spc="400">
                <a:solidFill>
                  <a:srgbClr val="F2F2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TextBox 3"/>
          <p:cNvSpPr txBox="1"/>
          <p:nvPr/>
        </p:nvSpPr>
        <p:spPr>
          <a:xfrm>
            <a:off x="510173" y="6556945"/>
            <a:ext cx="4036487" cy="14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00">
                <a:solidFill>
                  <a:srgbClr val="7F7F7F"/>
                </a:solidFill>
              </a:defRPr>
            </a:lvl1pPr>
          </a:lstStyle>
          <a:p>
            <a:r>
              <a:rPr sz="933" dirty="0"/>
              <a:t>© 201</a:t>
            </a:r>
            <a:r>
              <a:rPr lang="en-US" sz="933" dirty="0"/>
              <a:t>9</a:t>
            </a:r>
            <a:r>
              <a:rPr sz="933" dirty="0"/>
              <a:t>, Amazon Web Services, Inc. or its Affiliates. All rights reserved.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2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5487" y="1304544"/>
            <a:ext cx="5561732" cy="4303777"/>
          </a:xfrm>
          <a:prstGeom prst="rect">
            <a:avLst/>
          </a:prstGeom>
        </p:spPr>
        <p:txBody>
          <a:bodyPr/>
          <a:lstStyle>
            <a:lvl1pPr defTabSz="609585">
              <a:spcBef>
                <a:spcPts val="267"/>
              </a:spcBef>
              <a:defRPr sz="1600" spc="67"/>
            </a:lvl1pPr>
            <a:lvl2pPr marL="990575" indent="-380990" defTabSz="609585">
              <a:spcBef>
                <a:spcPts val="267"/>
              </a:spcBef>
              <a:defRPr sz="1600" spc="67"/>
            </a:lvl2pPr>
            <a:lvl3pPr marL="1523962" indent="-304792" defTabSz="609585">
              <a:spcBef>
                <a:spcPts val="267"/>
              </a:spcBef>
              <a:defRPr sz="1600" spc="67"/>
            </a:lvl3pPr>
            <a:lvl4pPr marL="2133547" indent="-304792" defTabSz="609585">
              <a:spcBef>
                <a:spcPts val="267"/>
              </a:spcBef>
              <a:defRPr sz="1600" spc="67"/>
            </a:lvl4pPr>
            <a:lvl5pPr marL="2743131" indent="-304792" defTabSz="609585">
              <a:spcBef>
                <a:spcPts val="267"/>
              </a:spcBef>
              <a:defRPr sz="1600" spc="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475488" y="463297"/>
            <a:ext cx="11265409" cy="626441"/>
          </a:xfrm>
          <a:prstGeom prst="rect">
            <a:avLst/>
          </a:prstGeom>
        </p:spPr>
        <p:txBody>
          <a:bodyPr/>
          <a:lstStyle>
            <a:lvl1pPr defTabSz="609585">
              <a:defRPr sz="3733" spc="400">
                <a:solidFill>
                  <a:srgbClr val="F2F2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0" name="TextBox 3"/>
          <p:cNvSpPr txBox="1"/>
          <p:nvPr/>
        </p:nvSpPr>
        <p:spPr>
          <a:xfrm>
            <a:off x="510173" y="6556945"/>
            <a:ext cx="4036487" cy="14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00">
                <a:solidFill>
                  <a:srgbClr val="7F7F7F"/>
                </a:solidFill>
              </a:defRPr>
            </a:lvl1pPr>
          </a:lstStyle>
          <a:p>
            <a:r>
              <a:rPr sz="933" dirty="0"/>
              <a:t>© 201</a:t>
            </a:r>
            <a:r>
              <a:rPr lang="en-US" sz="933" dirty="0"/>
              <a:t>9</a:t>
            </a:r>
            <a:r>
              <a:rPr sz="933" dirty="0"/>
              <a:t>, Amazon Web Services, Inc. or its Affiliates. All rights reserved.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63618" y="-3790122"/>
            <a:ext cx="18473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4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914966" y="8139953"/>
            <a:ext cx="18473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4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157859"/>
            <a:ext cx="8883895" cy="939183"/>
          </a:xfrm>
        </p:spPr>
        <p:txBody>
          <a:bodyPr anchor="ctr" anchorCtr="0">
            <a:noAutofit/>
          </a:bodyPr>
          <a:lstStyle>
            <a:lvl1pPr algn="l"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097040"/>
            <a:ext cx="5317067" cy="66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958630"/>
            <a:ext cx="4910667" cy="830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67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449053" y="6403251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BAF58B-545F-044B-9576-409F01F457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131083" cy="6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2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49052" y="153249"/>
            <a:ext cx="10940405" cy="72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4123" y="1345775"/>
            <a:ext cx="10940407" cy="473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6" descr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8444" y="6191215"/>
            <a:ext cx="591152" cy="35342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7" r:id="rId5"/>
  </p:sldLayoutIdLst>
  <p:transition spd="med"/>
  <p:txStyles>
    <p:titleStyle>
      <a:lvl1pPr marL="0" marR="0" indent="0" algn="l" defTabSz="6095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300" baseline="0">
          <a:ln>
            <a:noFill/>
          </a:ln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1pPr>
      <a:lvl2pPr marL="0" marR="0" indent="0" algn="l" defTabSz="6095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300" baseline="0">
          <a:ln>
            <a:noFill/>
          </a:ln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2pPr>
      <a:lvl3pPr marL="0" marR="0" indent="0" algn="l" defTabSz="6095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300" baseline="0">
          <a:ln>
            <a:noFill/>
          </a:ln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3pPr>
      <a:lvl4pPr marL="0" marR="0" indent="0" algn="l" defTabSz="6095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300" baseline="0">
          <a:ln>
            <a:noFill/>
          </a:ln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4pPr>
      <a:lvl5pPr marL="0" marR="0" indent="0" algn="l" defTabSz="6095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300" baseline="0">
          <a:ln>
            <a:noFill/>
          </a:ln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5pPr>
      <a:lvl6pPr marL="0" marR="0" indent="0" algn="l" defTabSz="6095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300" baseline="0">
          <a:ln>
            <a:noFill/>
          </a:ln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6pPr>
      <a:lvl7pPr marL="0" marR="0" indent="0" algn="l" defTabSz="6095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300" baseline="0">
          <a:ln>
            <a:noFill/>
          </a:ln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7pPr>
      <a:lvl8pPr marL="0" marR="0" indent="0" algn="l" defTabSz="6095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300" baseline="0">
          <a:ln>
            <a:noFill/>
          </a:ln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8pPr>
      <a:lvl9pPr marL="0" marR="0" indent="0" algn="l" defTabSz="6095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300" baseline="0">
          <a:ln>
            <a:noFill/>
          </a:ln>
          <a:solidFill>
            <a:srgbClr val="FFFFFF"/>
          </a:solidFill>
          <a:uFillTx/>
          <a:latin typeface="Amazon Ember Light"/>
          <a:ea typeface="Amazon Ember Light"/>
          <a:cs typeface="Amazon Ember Light"/>
          <a:sym typeface="Amazon Ember Light"/>
        </a:defRPr>
      </a:lvl9pPr>
    </p:titleStyle>
    <p:bodyStyle>
      <a:lvl1pPr marL="0" marR="0" indent="0" algn="l" defTabSz="609570" rtl="0" latinLnBrk="0">
        <a:lnSpc>
          <a:spcPct val="100000"/>
        </a:lnSpc>
        <a:spcBef>
          <a:spcPts val="667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1pPr>
      <a:lvl2pPr marL="1044975" marR="0" indent="-435406" algn="l" defTabSz="609570" rtl="0" latinLnBrk="0">
        <a:lnSpc>
          <a:spcPct val="100000"/>
        </a:lnSpc>
        <a:spcBef>
          <a:spcPts val="667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2pPr>
      <a:lvl3pPr marL="1625518" marR="0" indent="-406378" algn="l" defTabSz="609570" rtl="0" latinLnBrk="0">
        <a:lnSpc>
          <a:spcPct val="100000"/>
        </a:lnSpc>
        <a:spcBef>
          <a:spcPts val="667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3pPr>
      <a:lvl4pPr marL="2316363" marR="0" indent="-487654" algn="l" defTabSz="609570" rtl="0" latinLnBrk="0">
        <a:lnSpc>
          <a:spcPct val="100000"/>
        </a:lnSpc>
        <a:spcBef>
          <a:spcPts val="667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4pPr>
      <a:lvl5pPr marL="2925932" marR="0" indent="-487654" algn="l" defTabSz="609570" rtl="0" latinLnBrk="0">
        <a:lnSpc>
          <a:spcPct val="100000"/>
        </a:lnSpc>
        <a:spcBef>
          <a:spcPts val="667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5pPr>
      <a:lvl6pPr marL="3413588" marR="0" indent="-365740" algn="l" defTabSz="609570" rtl="0" latinLnBrk="0">
        <a:lnSpc>
          <a:spcPct val="100000"/>
        </a:lnSpc>
        <a:spcBef>
          <a:spcPts val="667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6pPr>
      <a:lvl7pPr marL="4023158" marR="0" indent="-365740" algn="l" defTabSz="609570" rtl="0" latinLnBrk="0">
        <a:lnSpc>
          <a:spcPct val="100000"/>
        </a:lnSpc>
        <a:spcBef>
          <a:spcPts val="667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7pPr>
      <a:lvl8pPr marL="4632730" marR="0" indent="-365740" algn="l" defTabSz="609570" rtl="0" latinLnBrk="0">
        <a:lnSpc>
          <a:spcPct val="100000"/>
        </a:lnSpc>
        <a:spcBef>
          <a:spcPts val="667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8pPr>
      <a:lvl9pPr marL="5242298" marR="0" indent="-365740" algn="l" defTabSz="609570" rtl="0" latinLnBrk="0">
        <a:lnSpc>
          <a:spcPct val="100000"/>
        </a:lnSpc>
        <a:spcBef>
          <a:spcPts val="667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Amazon Ember"/>
          <a:ea typeface="Amazon Ember"/>
          <a:cs typeface="Amazon Ember"/>
          <a:sym typeface="Amazon Ember"/>
        </a:defRPr>
      </a:lvl9pPr>
    </p:bodyStyle>
    <p:otherStyle>
      <a:lvl1pPr marL="0" marR="0" indent="0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1pPr>
      <a:lvl2pPr marL="0" marR="0" indent="609585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2pPr>
      <a:lvl3pPr marL="0" marR="0" indent="1219170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3pPr>
      <a:lvl4pPr marL="0" marR="0" indent="1828754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4pPr>
      <a:lvl5pPr marL="0" marR="0" indent="2438339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5pPr>
      <a:lvl6pPr marL="0" marR="0" indent="3047924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6pPr>
      <a:lvl7pPr marL="0" marR="0" indent="3657509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7pPr>
      <a:lvl8pPr marL="0" marR="0" indent="4267093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8pPr>
      <a:lvl9pPr marL="0" marR="0" indent="4876678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mazon Emb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mr@amazon.de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>
            <a:extLst>
              <a:ext uri="{FF2B5EF4-FFF2-40B4-BE49-F238E27FC236}">
                <a16:creationId xmlns:a16="http://schemas.microsoft.com/office/drawing/2014/main" id="{AE818A6A-54D7-1F47-B8F9-5CAC50C6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" y="2726446"/>
            <a:ext cx="1621150" cy="16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44E0C32-A480-0442-AAAB-0B4429ECC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4900" y="5452892"/>
            <a:ext cx="3784215" cy="830498"/>
          </a:xfrm>
        </p:spPr>
        <p:txBody>
          <a:bodyPr>
            <a:normAutofit fontScale="92500"/>
          </a:bodyPr>
          <a:lstStyle/>
          <a:p>
            <a:r>
              <a:rPr lang="en-US" sz="2167" dirty="0"/>
              <a:t>Christian Mueller</a:t>
            </a:r>
          </a:p>
          <a:p>
            <a:r>
              <a:rPr lang="en-US" sz="2167" dirty="0"/>
              <a:t>AWS Senior Solutions Architect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CE554E7-7A09-9E4F-8CD2-DF2E11EDEB83}"/>
              </a:ext>
            </a:extLst>
          </p:cNvPr>
          <p:cNvSpPr txBox="1">
            <a:spLocks/>
          </p:cNvSpPr>
          <p:nvPr/>
        </p:nvSpPr>
        <p:spPr>
          <a:xfrm>
            <a:off x="2336800" y="2544305"/>
            <a:ext cx="8556800" cy="992716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FFFF"/>
                </a:solidFill>
              </a:rPr>
              <a:t>Amazon Elasticsearch Service Workshop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500C7C-E3B2-CD4D-B409-38B5B2436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89600"/>
            <a:ext cx="1002426" cy="21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9C1891-0CA3-4EF6-8D61-816433E00C69}"/>
              </a:ext>
            </a:extLst>
          </p:cNvPr>
          <p:cNvSpPr/>
          <p:nvPr/>
        </p:nvSpPr>
        <p:spPr>
          <a:xfrm>
            <a:off x="352051" y="1451429"/>
            <a:ext cx="11400471" cy="4513942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6BCA6-B0CB-40CC-955F-02403BD185C8}"/>
              </a:ext>
            </a:extLst>
          </p:cNvPr>
          <p:cNvSpPr/>
          <p:nvPr/>
        </p:nvSpPr>
        <p:spPr>
          <a:xfrm>
            <a:off x="352051" y="351484"/>
            <a:ext cx="11400471" cy="914400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Agenda for the week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2051" y="2670641"/>
            <a:ext cx="11400471" cy="2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796193" y="2264004"/>
            <a:ext cx="1872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Tuesday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831" y="2264004"/>
            <a:ext cx="1872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Monday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89555" y="2264004"/>
            <a:ext cx="1872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Wednesday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676278" y="2264004"/>
            <a:ext cx="1872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Friday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831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Personal Introduction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Goal for this workshop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Workshop architecture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Current usage of Splunk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Introduction into core AWS services for this workshop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9E76F6A-09AE-45C2-ACF9-49C6F2F80652}"/>
              </a:ext>
            </a:extLst>
          </p:cNvPr>
          <p:cNvSpPr/>
          <p:nvPr/>
        </p:nvSpPr>
        <p:spPr>
          <a:xfrm flipH="1">
            <a:off x="11575541" y="1074155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84AE0BD-A359-466E-AA45-ACA4833BC7F0}"/>
              </a:ext>
            </a:extLst>
          </p:cNvPr>
          <p:cNvSpPr/>
          <p:nvPr/>
        </p:nvSpPr>
        <p:spPr>
          <a:xfrm flipH="1">
            <a:off x="11575541" y="5773642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40045-9B0A-E14F-90DB-7584CEBF570C}"/>
              </a:ext>
            </a:extLst>
          </p:cNvPr>
          <p:cNvSpPr/>
          <p:nvPr/>
        </p:nvSpPr>
        <p:spPr>
          <a:xfrm>
            <a:off x="6101189" y="1265615"/>
            <a:ext cx="2907525" cy="185274"/>
          </a:xfrm>
          <a:prstGeom prst="rect">
            <a:avLst/>
          </a:prstGeom>
          <a:solidFill>
            <a:srgbClr val="232E3D"/>
          </a:solidFill>
          <a:ln>
            <a:solidFill>
              <a:srgbClr val="232E3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B6EA1F4-9B93-9F43-AC2C-219D2E109E47}"/>
              </a:ext>
            </a:extLst>
          </p:cNvPr>
          <p:cNvSpPr/>
          <p:nvPr/>
        </p:nvSpPr>
        <p:spPr>
          <a:xfrm>
            <a:off x="7382917" y="2252427"/>
            <a:ext cx="1872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Thursday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AF2D1-41D6-2C46-977C-04A540A68503}"/>
              </a:ext>
            </a:extLst>
          </p:cNvPr>
          <p:cNvSpPr txBox="1"/>
          <p:nvPr/>
        </p:nvSpPr>
        <p:spPr>
          <a:xfrm>
            <a:off x="2796193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Lab-1: Set-up of Amazon Elasticsearch cluster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Lab-1 execution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Lab-2: Provision Amazon EKS cluster with </a:t>
            </a:r>
            <a:r>
              <a:rPr lang="en-US" sz="1200" dirty="0" err="1">
                <a:solidFill>
                  <a:srgbClr val="FFFFFF"/>
                </a:solidFill>
              </a:rPr>
              <a:t>Fluentd</a:t>
            </a:r>
            <a:endParaRPr lang="en-US" sz="12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Lab-2 execution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219838-8DF9-9344-AA72-7D41FF1E8F98}"/>
              </a:ext>
            </a:extLst>
          </p:cNvPr>
          <p:cNvSpPr txBox="1"/>
          <p:nvPr/>
        </p:nvSpPr>
        <p:spPr>
          <a:xfrm>
            <a:off x="5116286" y="3289033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Lab-3: Automated backup &amp; retention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Lab-3 execution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Lab-4: Ad-hoc queries on old data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Lab-4 execution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Lab-5: Governance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Lab-5 execution</a:t>
            </a:r>
          </a:p>
          <a:p>
            <a:endParaRPr lang="en-US" sz="1200" dirty="0">
              <a:solidFill>
                <a:srgbClr val="00B0AB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CE80C-4EA5-8341-AE2D-AF8D9B98BABB}"/>
              </a:ext>
            </a:extLst>
          </p:cNvPr>
          <p:cNvSpPr txBox="1"/>
          <p:nvPr/>
        </p:nvSpPr>
        <p:spPr>
          <a:xfrm>
            <a:off x="7382917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Deep dive into Amazon Elasticsearch Service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Roadmap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Cost calculation of the proposed architecture with the assumed load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”Ask us anything about the architecture &amp; services we proposed”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0CEF2-AD0B-1C44-A218-9CB57732EB88}"/>
              </a:ext>
            </a:extLst>
          </p:cNvPr>
          <p:cNvSpPr txBox="1"/>
          <p:nvPr/>
        </p:nvSpPr>
        <p:spPr>
          <a:xfrm>
            <a:off x="9682425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Adapting the MVP to your needs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or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Addressing missing features in this MVP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General feedback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Conclusion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281387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/>
      <p:bldP spid="19" grpId="0" animBg="1"/>
      <p:bldP spid="21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9C1891-0CA3-4EF6-8D61-816433E00C69}"/>
              </a:ext>
            </a:extLst>
          </p:cNvPr>
          <p:cNvSpPr/>
          <p:nvPr/>
        </p:nvSpPr>
        <p:spPr>
          <a:xfrm>
            <a:off x="352051" y="1451429"/>
            <a:ext cx="11400471" cy="4513942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6BCA6-B0CB-40CC-955F-02403BD185C8}"/>
              </a:ext>
            </a:extLst>
          </p:cNvPr>
          <p:cNvSpPr/>
          <p:nvPr/>
        </p:nvSpPr>
        <p:spPr>
          <a:xfrm>
            <a:off x="352051" y="351484"/>
            <a:ext cx="11400471" cy="914400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Agenda for Monday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2051" y="2465161"/>
            <a:ext cx="11400471" cy="2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755249" y="205852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AB"/>
                </a:solidFill>
              </a:rPr>
              <a:t>Goal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1887" y="205852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gradFill flip="none" rotWithShape="1">
                  <a:gsLst>
                    <a:gs pos="0">
                      <a:srgbClr val="00B0AB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</a:rPr>
              <a:t>Introduction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48611" y="205852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635334" y="205852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887" y="308049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Personal Introduction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What’s your job role?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What AWS experience do you have?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Anything in particular you are looking for?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9E76F6A-09AE-45C2-ACF9-49C6F2F80652}"/>
              </a:ext>
            </a:extLst>
          </p:cNvPr>
          <p:cNvSpPr/>
          <p:nvPr/>
        </p:nvSpPr>
        <p:spPr>
          <a:xfrm flipH="1">
            <a:off x="11575541" y="1074155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84AE0BD-A359-466E-AA45-ACA4833BC7F0}"/>
              </a:ext>
            </a:extLst>
          </p:cNvPr>
          <p:cNvSpPr/>
          <p:nvPr/>
        </p:nvSpPr>
        <p:spPr>
          <a:xfrm flipH="1">
            <a:off x="11575541" y="5773642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40045-9B0A-E14F-90DB-7584CEBF570C}"/>
              </a:ext>
            </a:extLst>
          </p:cNvPr>
          <p:cNvSpPr/>
          <p:nvPr/>
        </p:nvSpPr>
        <p:spPr>
          <a:xfrm>
            <a:off x="6101189" y="1265615"/>
            <a:ext cx="2907525" cy="185274"/>
          </a:xfrm>
          <a:prstGeom prst="rect">
            <a:avLst/>
          </a:prstGeom>
          <a:solidFill>
            <a:srgbClr val="232E3D"/>
          </a:solidFill>
          <a:ln>
            <a:solidFill>
              <a:srgbClr val="232E3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B6EA1F4-9B93-9F43-AC2C-219D2E109E47}"/>
              </a:ext>
            </a:extLst>
          </p:cNvPr>
          <p:cNvSpPr/>
          <p:nvPr/>
        </p:nvSpPr>
        <p:spPr>
          <a:xfrm>
            <a:off x="7341973" y="2046947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AB"/>
                </a:solidFill>
              </a:rPr>
              <a:t>Splunk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AF2D1-41D6-2C46-977C-04A540A68503}"/>
              </a:ext>
            </a:extLst>
          </p:cNvPr>
          <p:cNvSpPr txBox="1"/>
          <p:nvPr/>
        </p:nvSpPr>
        <p:spPr>
          <a:xfrm>
            <a:off x="2755249" y="308049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What is your desired outcome for this week?</a:t>
            </a:r>
          </a:p>
          <a:p>
            <a:endParaRPr lang="en-US" sz="1200" dirty="0">
              <a:solidFill>
                <a:srgbClr val="00B0AB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What is your desired outcome for this </a:t>
            </a:r>
            <a:r>
              <a:rPr lang="en-US" sz="1200" dirty="0" err="1">
                <a:solidFill>
                  <a:srgbClr val="00B0AB"/>
                </a:solidFill>
              </a:rPr>
              <a:t>PoC</a:t>
            </a:r>
            <a:r>
              <a:rPr lang="en-US" sz="1200" dirty="0">
                <a:solidFill>
                  <a:srgbClr val="00B0AB"/>
                </a:solidFill>
              </a:rPr>
              <a:t>?</a:t>
            </a:r>
          </a:p>
          <a:p>
            <a:endParaRPr lang="en-US" sz="1200" dirty="0">
              <a:solidFill>
                <a:srgbClr val="00B0AB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How do you measure it?</a:t>
            </a:r>
          </a:p>
          <a:p>
            <a:endParaRPr lang="en-US" sz="1200" dirty="0">
              <a:solidFill>
                <a:srgbClr val="00B0A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219838-8DF9-9344-AA72-7D41FF1E8F98}"/>
              </a:ext>
            </a:extLst>
          </p:cNvPr>
          <p:cNvSpPr txBox="1"/>
          <p:nvPr/>
        </p:nvSpPr>
        <p:spPr>
          <a:xfrm>
            <a:off x="5075342" y="3083553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Walk through to workshop architecture at high level.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Discuss the main focus for each lab?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Get first feedback whether something important is missing.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CE80C-4EA5-8341-AE2D-AF8D9B98BABB}"/>
              </a:ext>
            </a:extLst>
          </p:cNvPr>
          <p:cNvSpPr txBox="1"/>
          <p:nvPr/>
        </p:nvSpPr>
        <p:spPr>
          <a:xfrm>
            <a:off x="7341973" y="308049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How do you use Splunk today [in the context of this </a:t>
            </a:r>
            <a:r>
              <a:rPr lang="en-US" sz="1200" dirty="0" err="1">
                <a:solidFill>
                  <a:srgbClr val="00B0AB"/>
                </a:solidFill>
              </a:rPr>
              <a:t>PoC</a:t>
            </a:r>
            <a:r>
              <a:rPr lang="en-US" sz="1200" dirty="0">
                <a:solidFill>
                  <a:srgbClr val="00B0AB"/>
                </a:solidFill>
              </a:rPr>
              <a:t>]?</a:t>
            </a:r>
          </a:p>
          <a:p>
            <a:endParaRPr lang="en-US" sz="1200" dirty="0">
              <a:solidFill>
                <a:srgbClr val="00B0AB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Which features of Splunk you are using?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0CEF2-AD0B-1C44-A218-9CB57732EB88}"/>
              </a:ext>
            </a:extLst>
          </p:cNvPr>
          <p:cNvSpPr txBox="1"/>
          <p:nvPr/>
        </p:nvSpPr>
        <p:spPr>
          <a:xfrm>
            <a:off x="9641481" y="308049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Elasticsearch Service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CloudFormation / SAM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Step Functions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Lambda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API Gateway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CloudWatch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Cloud9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[EKS]</a:t>
            </a:r>
            <a:endParaRPr lang="en-US" sz="1200" dirty="0">
              <a:solidFill>
                <a:srgbClr val="00B0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/>
      <p:bldP spid="19" grpId="0" animBg="1"/>
      <p:bldP spid="21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9C1891-0CA3-4EF6-8D61-816433E00C69}"/>
              </a:ext>
            </a:extLst>
          </p:cNvPr>
          <p:cNvSpPr/>
          <p:nvPr/>
        </p:nvSpPr>
        <p:spPr>
          <a:xfrm>
            <a:off x="352051" y="1451429"/>
            <a:ext cx="11400471" cy="4513942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6BCA6-B0CB-40CC-955F-02403BD185C8}"/>
              </a:ext>
            </a:extLst>
          </p:cNvPr>
          <p:cNvSpPr/>
          <p:nvPr/>
        </p:nvSpPr>
        <p:spPr>
          <a:xfrm>
            <a:off x="352051" y="351484"/>
            <a:ext cx="11400471" cy="914400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Agenda for Tuesday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2051" y="2670641"/>
            <a:ext cx="11400471" cy="2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9703" y="226400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AB"/>
                </a:solidFill>
              </a:rPr>
              <a:t>Lab-1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1887" y="226400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Lab-1</a:t>
            </a:r>
            <a:endParaRPr lang="en-US" dirty="0">
              <a:gradFill flip="none" rotWithShape="1">
                <a:gsLst>
                  <a:gs pos="0">
                    <a:srgbClr val="00B0AB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7519" y="226400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Lab-2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635334" y="226400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AB"/>
                </a:solidFill>
              </a:rPr>
              <a:t>Lab-2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887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Introduction into the architecture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Ways to share common configurations (endpoints, …)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Using CloudFormation to provisioning an ES cluster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Access the cluster with the CLI and Kibana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9E76F6A-09AE-45C2-ACF9-49C6F2F80652}"/>
              </a:ext>
            </a:extLst>
          </p:cNvPr>
          <p:cNvSpPr/>
          <p:nvPr/>
        </p:nvSpPr>
        <p:spPr>
          <a:xfrm flipH="1">
            <a:off x="11575541" y="1074155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84AE0BD-A359-466E-AA45-ACA4833BC7F0}"/>
              </a:ext>
            </a:extLst>
          </p:cNvPr>
          <p:cNvSpPr/>
          <p:nvPr/>
        </p:nvSpPr>
        <p:spPr>
          <a:xfrm flipH="1">
            <a:off x="11575541" y="5773642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40045-9B0A-E14F-90DB-7584CEBF570C}"/>
              </a:ext>
            </a:extLst>
          </p:cNvPr>
          <p:cNvSpPr/>
          <p:nvPr/>
        </p:nvSpPr>
        <p:spPr>
          <a:xfrm>
            <a:off x="6101189" y="1265615"/>
            <a:ext cx="2907525" cy="185274"/>
          </a:xfrm>
          <a:prstGeom prst="rect">
            <a:avLst/>
          </a:prstGeom>
          <a:solidFill>
            <a:srgbClr val="232E3D"/>
          </a:solidFill>
          <a:ln>
            <a:solidFill>
              <a:srgbClr val="232E3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AF2D1-41D6-2C46-977C-04A540A68503}"/>
              </a:ext>
            </a:extLst>
          </p:cNvPr>
          <p:cNvSpPr txBox="1"/>
          <p:nvPr/>
        </p:nvSpPr>
        <p:spPr>
          <a:xfrm>
            <a:off x="3519703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Implement Lab-1 in your account(s)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219838-8DF9-9344-AA72-7D41FF1E8F98}"/>
              </a:ext>
            </a:extLst>
          </p:cNvPr>
          <p:cNvSpPr txBox="1"/>
          <p:nvPr/>
        </p:nvSpPr>
        <p:spPr>
          <a:xfrm>
            <a:off x="6649518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Introduction into the architecture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Using CloudFormation to provisioning an Amazon EKS cluster with </a:t>
            </a:r>
            <a:r>
              <a:rPr lang="en-US" sz="1200" dirty="0" err="1">
                <a:solidFill>
                  <a:srgbClr val="FFFFFF"/>
                </a:solidFill>
              </a:rPr>
              <a:t>Fluentd</a:t>
            </a:r>
            <a:r>
              <a:rPr lang="en-US" sz="1200" dirty="0">
                <a:solidFill>
                  <a:srgbClr val="FFFFFF"/>
                </a:solidFill>
              </a:rPr>
              <a:t> to ingest sample [log]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0CEF2-AD0B-1C44-A218-9CB57732EB88}"/>
              </a:ext>
            </a:extLst>
          </p:cNvPr>
          <p:cNvSpPr txBox="1"/>
          <p:nvPr/>
        </p:nvSpPr>
        <p:spPr>
          <a:xfrm>
            <a:off x="9641481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Implement Lab-2 in your account(s)</a:t>
            </a:r>
          </a:p>
        </p:txBody>
      </p:sp>
    </p:spTree>
    <p:extLst>
      <p:ext uri="{BB962C8B-B14F-4D97-AF65-F5344CB8AC3E}">
        <p14:creationId xmlns:p14="http://schemas.microsoft.com/office/powerpoint/2010/main" val="13384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/>
      <p:bldP spid="21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9C1891-0CA3-4EF6-8D61-816433E00C69}"/>
              </a:ext>
            </a:extLst>
          </p:cNvPr>
          <p:cNvSpPr/>
          <p:nvPr/>
        </p:nvSpPr>
        <p:spPr>
          <a:xfrm>
            <a:off x="352051" y="1451429"/>
            <a:ext cx="11400471" cy="4513942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6BCA6-B0CB-40CC-955F-02403BD185C8}"/>
              </a:ext>
            </a:extLst>
          </p:cNvPr>
          <p:cNvSpPr/>
          <p:nvPr/>
        </p:nvSpPr>
        <p:spPr>
          <a:xfrm>
            <a:off x="352051" y="351484"/>
            <a:ext cx="11400471" cy="914400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Agenda for Wednesday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2051" y="2670641"/>
            <a:ext cx="11400471" cy="2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428524" y="2264004"/>
            <a:ext cx="162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AB"/>
                </a:solidFill>
              </a:rPr>
              <a:t>Lab-3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6951" y="2264004"/>
            <a:ext cx="162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Lab-3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0097" y="2264004"/>
            <a:ext cx="162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Lab-4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73243" y="2264004"/>
            <a:ext cx="162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Lab-5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951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Introduction into the architecture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How to create manual index snapshots?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How to delete outdated indexes?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Automate the process with Step Functions &amp; Lambda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9E76F6A-09AE-45C2-ACF9-49C6F2F80652}"/>
              </a:ext>
            </a:extLst>
          </p:cNvPr>
          <p:cNvSpPr/>
          <p:nvPr/>
        </p:nvSpPr>
        <p:spPr>
          <a:xfrm flipH="1">
            <a:off x="11575541" y="1074155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84AE0BD-A359-466E-AA45-ACA4833BC7F0}"/>
              </a:ext>
            </a:extLst>
          </p:cNvPr>
          <p:cNvSpPr/>
          <p:nvPr/>
        </p:nvSpPr>
        <p:spPr>
          <a:xfrm flipH="1">
            <a:off x="11575541" y="5773642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40045-9B0A-E14F-90DB-7584CEBF570C}"/>
              </a:ext>
            </a:extLst>
          </p:cNvPr>
          <p:cNvSpPr/>
          <p:nvPr/>
        </p:nvSpPr>
        <p:spPr>
          <a:xfrm>
            <a:off x="6101189" y="1265615"/>
            <a:ext cx="2907525" cy="185274"/>
          </a:xfrm>
          <a:prstGeom prst="rect">
            <a:avLst/>
          </a:prstGeom>
          <a:solidFill>
            <a:srgbClr val="232E3D"/>
          </a:solidFill>
          <a:ln>
            <a:solidFill>
              <a:srgbClr val="232E3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B6EA1F4-9B93-9F43-AC2C-219D2E109E47}"/>
              </a:ext>
            </a:extLst>
          </p:cNvPr>
          <p:cNvSpPr/>
          <p:nvPr/>
        </p:nvSpPr>
        <p:spPr>
          <a:xfrm>
            <a:off x="6191670" y="2252427"/>
            <a:ext cx="162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AB"/>
                </a:solidFill>
              </a:rPr>
              <a:t>Lab-4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AF2D1-41D6-2C46-977C-04A540A68503}"/>
              </a:ext>
            </a:extLst>
          </p:cNvPr>
          <p:cNvSpPr txBox="1"/>
          <p:nvPr/>
        </p:nvSpPr>
        <p:spPr>
          <a:xfrm>
            <a:off x="2302524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Implement Lab-3 in your account(s)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219838-8DF9-9344-AA72-7D41FF1E8F98}"/>
              </a:ext>
            </a:extLst>
          </p:cNvPr>
          <p:cNvSpPr txBox="1"/>
          <p:nvPr/>
        </p:nvSpPr>
        <p:spPr>
          <a:xfrm>
            <a:off x="4174524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Introduction into the architecture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How to restore index snapshots?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Automate the process of creating a new Amazon ES cluster and restore index snapshots with Step Functions &amp; Lambda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CE80C-4EA5-8341-AE2D-AF8D9B98BABB}"/>
              </a:ext>
            </a:extLst>
          </p:cNvPr>
          <p:cNvSpPr txBox="1"/>
          <p:nvPr/>
        </p:nvSpPr>
        <p:spPr>
          <a:xfrm>
            <a:off x="6065670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Implement Lab-4 in your account(s)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0CEF2-AD0B-1C44-A218-9CB57732EB88}"/>
              </a:ext>
            </a:extLst>
          </p:cNvPr>
          <p:cNvSpPr txBox="1"/>
          <p:nvPr/>
        </p:nvSpPr>
        <p:spPr>
          <a:xfrm>
            <a:off x="7950031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Introduction into the architecture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How to automate monitoring / operations for the ES cluster?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How to terminate the on-demand ES cluster automatically?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Automate these operations with Step Functions and Lambda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238F0A2-55D5-854F-A860-5408AA4DB17D}"/>
              </a:ext>
            </a:extLst>
          </p:cNvPr>
          <p:cNvSpPr/>
          <p:nvPr/>
        </p:nvSpPr>
        <p:spPr>
          <a:xfrm>
            <a:off x="9954817" y="2252427"/>
            <a:ext cx="162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AB"/>
                </a:solidFill>
              </a:rPr>
              <a:t>Lab-5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A7C5F-A340-DE4D-A4D1-B16CB4CAFF34}"/>
              </a:ext>
            </a:extLst>
          </p:cNvPr>
          <p:cNvSpPr txBox="1"/>
          <p:nvPr/>
        </p:nvSpPr>
        <p:spPr>
          <a:xfrm>
            <a:off x="9834392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Implement Lab-5 in your account(s)</a:t>
            </a:r>
          </a:p>
        </p:txBody>
      </p:sp>
    </p:spTree>
    <p:extLst>
      <p:ext uri="{BB962C8B-B14F-4D97-AF65-F5344CB8AC3E}">
        <p14:creationId xmlns:p14="http://schemas.microsoft.com/office/powerpoint/2010/main" val="40153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/>
      <p:bldP spid="19" grpId="0" animBg="1"/>
      <p:bldP spid="21" grpId="0"/>
      <p:bldP spid="28" grpId="0"/>
      <p:bldP spid="29" grpId="0"/>
      <p:bldP spid="30" grpId="0"/>
      <p:bldP spid="22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9C1891-0CA3-4EF6-8D61-816433E00C69}"/>
              </a:ext>
            </a:extLst>
          </p:cNvPr>
          <p:cNvSpPr/>
          <p:nvPr/>
        </p:nvSpPr>
        <p:spPr>
          <a:xfrm>
            <a:off x="352051" y="1451429"/>
            <a:ext cx="11400471" cy="4513942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6BCA6-B0CB-40CC-955F-02403BD185C8}"/>
              </a:ext>
            </a:extLst>
          </p:cNvPr>
          <p:cNvSpPr/>
          <p:nvPr/>
        </p:nvSpPr>
        <p:spPr>
          <a:xfrm>
            <a:off x="352051" y="351484"/>
            <a:ext cx="11400471" cy="914400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Agenda for Thursday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2051" y="2670641"/>
            <a:ext cx="11400471" cy="2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37423" y="2264004"/>
            <a:ext cx="216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Roadmap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5806" y="2264004"/>
            <a:ext cx="216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ES deep dive</a:t>
            </a:r>
            <a:endParaRPr lang="en-US" dirty="0">
              <a:gradFill flip="none" rotWithShape="1">
                <a:gsLst>
                  <a:gs pos="0">
                    <a:srgbClr val="00B0AB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79040" y="2264004"/>
            <a:ext cx="216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20656" y="2264004"/>
            <a:ext cx="2160000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Ask anything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9806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Deep dive into Amazon ES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9E76F6A-09AE-45C2-ACF9-49C6F2F80652}"/>
              </a:ext>
            </a:extLst>
          </p:cNvPr>
          <p:cNvSpPr/>
          <p:nvPr/>
        </p:nvSpPr>
        <p:spPr>
          <a:xfrm flipH="1">
            <a:off x="11575541" y="1074155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84AE0BD-A359-466E-AA45-ACA4833BC7F0}"/>
              </a:ext>
            </a:extLst>
          </p:cNvPr>
          <p:cNvSpPr/>
          <p:nvPr/>
        </p:nvSpPr>
        <p:spPr>
          <a:xfrm flipH="1">
            <a:off x="11575541" y="5773642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40045-9B0A-E14F-90DB-7584CEBF570C}"/>
              </a:ext>
            </a:extLst>
          </p:cNvPr>
          <p:cNvSpPr/>
          <p:nvPr/>
        </p:nvSpPr>
        <p:spPr>
          <a:xfrm>
            <a:off x="6101189" y="1265615"/>
            <a:ext cx="2907525" cy="185274"/>
          </a:xfrm>
          <a:prstGeom prst="rect">
            <a:avLst/>
          </a:prstGeom>
          <a:solidFill>
            <a:srgbClr val="232E3D"/>
          </a:solidFill>
          <a:ln>
            <a:solidFill>
              <a:srgbClr val="232E3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AF2D1-41D6-2C46-977C-04A540A68503}"/>
              </a:ext>
            </a:extLst>
          </p:cNvPr>
          <p:cNvSpPr txBox="1"/>
          <p:nvPr/>
        </p:nvSpPr>
        <p:spPr>
          <a:xfrm>
            <a:off x="3681423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Outlook what’s coming in the near future.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219838-8DF9-9344-AA72-7D41FF1E8F98}"/>
              </a:ext>
            </a:extLst>
          </p:cNvPr>
          <p:cNvSpPr txBox="1"/>
          <p:nvPr/>
        </p:nvSpPr>
        <p:spPr>
          <a:xfrm>
            <a:off x="6523040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Calculate the cost for this architecture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0CEF2-AD0B-1C44-A218-9CB57732EB88}"/>
              </a:ext>
            </a:extLst>
          </p:cNvPr>
          <p:cNvSpPr txBox="1"/>
          <p:nvPr/>
        </p:nvSpPr>
        <p:spPr>
          <a:xfrm>
            <a:off x="9364656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Ask us anything about the AWS/Amazon services we are using in this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25859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/>
      <p:bldP spid="21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9C1891-0CA3-4EF6-8D61-816433E00C69}"/>
              </a:ext>
            </a:extLst>
          </p:cNvPr>
          <p:cNvSpPr/>
          <p:nvPr/>
        </p:nvSpPr>
        <p:spPr>
          <a:xfrm>
            <a:off x="352051" y="1451429"/>
            <a:ext cx="11400471" cy="4513942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6BCA6-B0CB-40CC-955F-02403BD185C8}"/>
              </a:ext>
            </a:extLst>
          </p:cNvPr>
          <p:cNvSpPr/>
          <p:nvPr/>
        </p:nvSpPr>
        <p:spPr>
          <a:xfrm>
            <a:off x="352051" y="351484"/>
            <a:ext cx="11400471" cy="914400"/>
          </a:xfrm>
          <a:prstGeom prst="rect">
            <a:avLst/>
          </a:prstGeom>
          <a:solidFill>
            <a:srgbClr val="141B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Agenda for Friday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2051" y="2670641"/>
            <a:ext cx="11400471" cy="2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030" y="226400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gradFill>
                  <a:gsLst>
                    <a:gs pos="0">
                      <a:srgbClr val="00B0AB"/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Adapting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7345" y="226400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AB"/>
                </a:solidFill>
              </a:rPr>
              <a:t>Gaps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20661" y="2264004"/>
            <a:ext cx="2015999" cy="836428"/>
          </a:xfrm>
          <a:prstGeom prst="roundRect">
            <a:avLst/>
          </a:prstGeom>
          <a:solidFill>
            <a:srgbClr val="141B2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AB"/>
                </a:solidFill>
              </a:rPr>
              <a:t>Conclusion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029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General feedback to the workshop</a:t>
            </a:r>
          </a:p>
          <a:p>
            <a:endParaRPr lang="en-US" sz="1200" dirty="0">
              <a:solidFill>
                <a:srgbClr val="00B0AB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How can we improve the workshop / MVP so that it would be more useful for you?</a:t>
            </a:r>
          </a:p>
          <a:p>
            <a:endParaRPr lang="en-US" sz="1200" dirty="0">
              <a:solidFill>
                <a:srgbClr val="00B0AB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9E76F6A-09AE-45C2-ACF9-49C6F2F80652}"/>
              </a:ext>
            </a:extLst>
          </p:cNvPr>
          <p:cNvSpPr/>
          <p:nvPr/>
        </p:nvSpPr>
        <p:spPr>
          <a:xfrm flipH="1">
            <a:off x="11575541" y="1074155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84AE0BD-A359-466E-AA45-ACA4833BC7F0}"/>
              </a:ext>
            </a:extLst>
          </p:cNvPr>
          <p:cNvSpPr/>
          <p:nvPr/>
        </p:nvSpPr>
        <p:spPr>
          <a:xfrm flipH="1">
            <a:off x="11575541" y="5773642"/>
            <a:ext cx="176981" cy="191729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40045-9B0A-E14F-90DB-7584CEBF570C}"/>
              </a:ext>
            </a:extLst>
          </p:cNvPr>
          <p:cNvSpPr/>
          <p:nvPr/>
        </p:nvSpPr>
        <p:spPr>
          <a:xfrm>
            <a:off x="6101189" y="1265615"/>
            <a:ext cx="2907525" cy="185274"/>
          </a:xfrm>
          <a:prstGeom prst="rect">
            <a:avLst/>
          </a:prstGeom>
          <a:solidFill>
            <a:srgbClr val="232E3D"/>
          </a:solidFill>
          <a:ln>
            <a:solidFill>
              <a:srgbClr val="232E3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219838-8DF9-9344-AA72-7D41FF1E8F98}"/>
              </a:ext>
            </a:extLst>
          </p:cNvPr>
          <p:cNvSpPr txBox="1"/>
          <p:nvPr/>
        </p:nvSpPr>
        <p:spPr>
          <a:xfrm>
            <a:off x="5099344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Addressing missing features in Amazon ES</a:t>
            </a:r>
          </a:p>
          <a:p>
            <a:endParaRPr lang="en-US" sz="1200" dirty="0">
              <a:solidFill>
                <a:srgbClr val="00B0AB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Addressing missing features in this MVP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0CEF2-AD0B-1C44-A218-9CB57732EB88}"/>
              </a:ext>
            </a:extLst>
          </p:cNvPr>
          <p:cNvSpPr txBox="1"/>
          <p:nvPr/>
        </p:nvSpPr>
        <p:spPr>
          <a:xfrm>
            <a:off x="9292660" y="3285977"/>
            <a:ext cx="1872000" cy="2679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00B0AB"/>
                </a:solidFill>
              </a:rPr>
              <a:t>Conclusion</a:t>
            </a:r>
          </a:p>
          <a:p>
            <a:endParaRPr lang="en-US" sz="1200" dirty="0">
              <a:solidFill>
                <a:srgbClr val="00B0AB"/>
              </a:solidFill>
            </a:endParaRPr>
          </a:p>
          <a:p>
            <a:r>
              <a:rPr lang="en-US" sz="1200" dirty="0">
                <a:solidFill>
                  <a:srgbClr val="00B0AB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2563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>
            <a:extLst>
              <a:ext uri="{FF2B5EF4-FFF2-40B4-BE49-F238E27FC236}">
                <a16:creationId xmlns:a16="http://schemas.microsoft.com/office/drawing/2014/main" id="{D96B2191-A257-F74B-B512-7A03DE22D3DA}"/>
              </a:ext>
            </a:extLst>
          </p:cNvPr>
          <p:cNvSpPr txBox="1">
            <a:spLocks/>
          </p:cNvSpPr>
          <p:nvPr/>
        </p:nvSpPr>
        <p:spPr>
          <a:xfrm>
            <a:off x="2065066" y="1205497"/>
            <a:ext cx="8173531" cy="666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3200" b="0" dirty="0">
                <a:solidFill>
                  <a:schemeClr val="accent1"/>
                </a:solidFill>
                <a:latin typeface="Segoe Script" panose="030B0504020000000003" pitchFamily="66" charset="0"/>
                <a:ea typeface="Amazon Ember Cd RC Light" panose="020B0406020204020204" pitchFamily="34" charset="0"/>
                <a:cs typeface="Amazon Ember Cd RC Light" panose="020B0406020204020204" pitchFamily="34" charset="0"/>
              </a:rPr>
              <a:t>Thank you!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BCCB5A0-4034-B045-88D5-6FFFA7640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87006" r="71416" b="-1577"/>
          <a:stretch/>
        </p:blipFill>
        <p:spPr>
          <a:xfrm rot="10800000">
            <a:off x="3234573" y="1776821"/>
            <a:ext cx="5559689" cy="2689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EFBA796-2109-0C46-822E-7AC74F84FB06}"/>
              </a:ext>
            </a:extLst>
          </p:cNvPr>
          <p:cNvSpPr txBox="1"/>
          <p:nvPr/>
        </p:nvSpPr>
        <p:spPr>
          <a:xfrm>
            <a:off x="1957555" y="2617095"/>
            <a:ext cx="8113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Christian Mueller</a:t>
            </a:r>
          </a:p>
          <a:p>
            <a:pPr algn="ctr"/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Sr. Solutions Architect</a:t>
            </a:r>
          </a:p>
          <a:p>
            <a:pPr algn="ctr"/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cmr@amazon.de</a:t>
            </a:r>
            <a:r>
              <a:rPr lang="en-US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2.70833E-6 0.0611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</p:bldLst>
  </p:timing>
</p:sld>
</file>

<file path=ppt/theme/theme1.xml><?xml version="1.0" encoding="utf-8"?>
<a:theme xmlns:a="http://schemas.openxmlformats.org/drawingml/2006/main" name="1_DeckTemplate-AWS">
  <a:themeElements>
    <a:clrScheme name="Custom 8">
      <a:dk1>
        <a:srgbClr val="232F3E"/>
      </a:dk1>
      <a:lt1>
        <a:srgbClr val="000000"/>
      </a:lt1>
      <a:dk2>
        <a:srgbClr val="A7A7A7"/>
      </a:dk2>
      <a:lt2>
        <a:srgbClr val="535353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A1C9"/>
      </a:hlink>
      <a:folHlink>
        <a:srgbClr val="FF00FF"/>
      </a:folHlink>
    </a:clrScheme>
    <a:fontScheme name="1_DeckTemplate-AWS">
      <a:majorFont>
        <a:latin typeface="Helvetica"/>
        <a:ea typeface="Helvetica"/>
        <a:cs typeface="Helvetica"/>
      </a:majorFont>
      <a:minorFont>
        <a:latin typeface="Amazon Ember Regular"/>
        <a:ea typeface="Amazon Ember Regular"/>
        <a:cs typeface="Amazon Ember Regular"/>
      </a:minorFont>
    </a:fontScheme>
    <a:fmtScheme name="1_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E"/>
            </a:solidFill>
            <a:effectLst/>
            <a:uFillTx/>
            <a:latin typeface="Amazon Ember"/>
            <a:ea typeface="Amazon Ember"/>
            <a:cs typeface="Amazon Ember"/>
            <a:sym typeface="Amazon Emb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E"/>
            </a:solidFill>
            <a:effectLst/>
            <a:uFillTx/>
            <a:latin typeface="Amazon Ember"/>
            <a:ea typeface="Amazon Ember"/>
            <a:cs typeface="Amazon Ember"/>
            <a:sym typeface="Amazon Emb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DeckTemplate-AWS">
  <a:themeElements>
    <a:clrScheme name="1_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00FF"/>
      </a:hlink>
      <a:folHlink>
        <a:srgbClr val="FF00FF"/>
      </a:folHlink>
    </a:clrScheme>
    <a:fontScheme name="1_DeckTemplate-AWS">
      <a:majorFont>
        <a:latin typeface="Helvetica"/>
        <a:ea typeface="Helvetica"/>
        <a:cs typeface="Helvetica"/>
      </a:majorFont>
      <a:minorFont>
        <a:latin typeface="Amazon Ember Regular"/>
        <a:ea typeface="Amazon Ember Regular"/>
        <a:cs typeface="Amazon Ember Regular"/>
      </a:minorFont>
    </a:fontScheme>
    <a:fmtScheme name="1_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E"/>
            </a:solidFill>
            <a:effectLst/>
            <a:uFillTx/>
            <a:latin typeface="Amazon Ember"/>
            <a:ea typeface="Amazon Ember"/>
            <a:cs typeface="Amazon Ember"/>
            <a:sym typeface="Amazon Emb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E"/>
            </a:solidFill>
            <a:effectLst/>
            <a:uFillTx/>
            <a:latin typeface="Amazon Ember"/>
            <a:ea typeface="Amazon Ember"/>
            <a:cs typeface="Amazon Ember"/>
            <a:sym typeface="Amazon Emb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12200</TotalTime>
  <Words>547</Words>
  <Application>Microsoft Macintosh PowerPoint</Application>
  <PresentationFormat>Widescreen</PresentationFormat>
  <Paragraphs>175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Amazon Ember Light</vt:lpstr>
      <vt:lpstr>Amazon Ember Regular</vt:lpstr>
      <vt:lpstr>Segoe Script</vt:lpstr>
      <vt:lpstr>1_DeckTemplate-AWS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Priscila Croxall</dc:creator>
  <cp:keywords/>
  <dc:description/>
  <cp:lastModifiedBy>Microsoft Office User</cp:lastModifiedBy>
  <cp:revision>489</cp:revision>
  <cp:lastPrinted>2018-06-20T16:03:25Z</cp:lastPrinted>
  <dcterms:modified xsi:type="dcterms:W3CDTF">2019-10-19T11:08:35Z</dcterms:modified>
  <cp:category/>
</cp:coreProperties>
</file>