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9"/>
  </p:notesMasterIdLst>
  <p:handoutMasterIdLst>
    <p:handoutMasterId r:id="rId10"/>
  </p:handoutMasterIdLst>
  <p:sldIdLst>
    <p:sldId id="2065" r:id="rId5"/>
    <p:sldId id="2068" r:id="rId6"/>
    <p:sldId id="2067" r:id="rId7"/>
    <p:sldId id="2066" r:id="rId8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1413" userDrawn="1">
          <p15:clr>
            <a:srgbClr val="A4A3A4"/>
          </p15:clr>
        </p15:guide>
        <p15:guide id="3" orient="horz" pos="4134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38" userDrawn="1">
          <p15:clr>
            <a:srgbClr val="A4A3A4"/>
          </p15:clr>
        </p15:guide>
        <p15:guide id="6" orient="horz" pos="2479" userDrawn="1">
          <p15:clr>
            <a:srgbClr val="A4A3A4"/>
          </p15:clr>
        </p15:guide>
        <p15:guide id="7" orient="horz" pos="2320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408" userDrawn="1">
          <p15:clr>
            <a:srgbClr val="A4A3A4"/>
          </p15:clr>
        </p15:guide>
        <p15:guide id="10" orient="horz" pos="4565" userDrawn="1">
          <p15:clr>
            <a:srgbClr val="A4A3A4"/>
          </p15:clr>
        </p15:guide>
        <p15:guide id="11" pos="866" userDrawn="1">
          <p15:clr>
            <a:srgbClr val="A4A3A4"/>
          </p15:clr>
        </p15:guide>
        <p15:guide id="12" pos="3247" userDrawn="1">
          <p15:clr>
            <a:srgbClr val="A4A3A4"/>
          </p15:clr>
        </p15:guide>
        <p15:guide id="13" pos="4585" userDrawn="1">
          <p15:clr>
            <a:srgbClr val="A4A3A4"/>
          </p15:clr>
        </p15:guide>
        <p15:guide id="14" pos="6649" userDrawn="1">
          <p15:clr>
            <a:srgbClr val="A4A3A4"/>
          </p15:clr>
        </p15:guide>
        <p15:guide id="15" pos="4971" userDrawn="1">
          <p15:clr>
            <a:srgbClr val="A4A3A4"/>
          </p15:clr>
        </p15:guide>
        <p15:guide id="16" pos="4427" userDrawn="1">
          <p15:clr>
            <a:srgbClr val="A4A3A4"/>
          </p15:clr>
        </p15:guide>
        <p15:guide id="17" pos="1592" userDrawn="1">
          <p15:clr>
            <a:srgbClr val="A4A3A4"/>
          </p15:clr>
        </p15:guide>
        <p15:guide id="19" pos="8305" userDrawn="1">
          <p15:clr>
            <a:srgbClr val="A4A3A4"/>
          </p15:clr>
        </p15:guide>
        <p15:guide id="20" pos="5175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67" userDrawn="1">
          <p15:clr>
            <a:srgbClr val="A4A3A4"/>
          </p15:clr>
        </p15:guide>
        <p15:guide id="27" pos="5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A5D"/>
    <a:srgbClr val="69AF35"/>
    <a:srgbClr val="222E3D"/>
    <a:srgbClr val="FF9C00"/>
    <a:srgbClr val="428825"/>
    <a:srgbClr val="4F81BD"/>
    <a:srgbClr val="374DA0"/>
    <a:srgbClr val="DCDCDC"/>
    <a:srgbClr val="232F3E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13" autoAdjust="0"/>
    <p:restoredTop sz="96633" autoAdjust="0"/>
  </p:normalViewPr>
  <p:slideViewPr>
    <p:cSldViewPr snapToGrid="0" showGuides="1">
      <p:cViewPr>
        <p:scale>
          <a:sx n="130" d="100"/>
          <a:sy n="130" d="100"/>
        </p:scale>
        <p:origin x="288" y="-56"/>
      </p:cViewPr>
      <p:guideLst>
        <p:guide orient="horz" pos="1030"/>
        <p:guide orient="horz" pos="1413"/>
        <p:guide orient="horz" pos="4134"/>
        <p:guide orient="horz" pos="5114"/>
        <p:guide orient="horz" pos="2138"/>
        <p:guide orient="horz" pos="2479"/>
        <p:guide orient="horz" pos="2320"/>
        <p:guide orient="horz" pos="200"/>
        <p:guide orient="horz" pos="3408"/>
        <p:guide orient="horz" pos="4565"/>
        <p:guide pos="866"/>
        <p:guide pos="3247"/>
        <p:guide pos="4585"/>
        <p:guide pos="6649"/>
        <p:guide pos="4971"/>
        <p:guide pos="4427"/>
        <p:guide pos="1592"/>
        <p:guide pos="8305"/>
        <p:guide pos="5175"/>
        <p:guide/>
        <p:guide pos="5256"/>
        <p:guide pos="6435"/>
        <p:guide pos="6485"/>
        <p:guide pos="8870"/>
        <p:guide pos="367"/>
        <p:guide pos="5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54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10/16/19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our concrete case, Amazon CloudFront sends the data to Amazon S3, but literally it could by anything. Amazon Kinesis Firehose which sends aggregated click stream data to Amazon S3, a customer which is uploading some data to S3, it could be your VPC flow logs which are delivered to S3 to get insights into your network traffic and many more.</a:t>
            </a:r>
          </a:p>
          <a:p>
            <a:endParaRPr lang="en-US" dirty="0"/>
          </a:p>
          <a:p>
            <a:r>
              <a:rPr lang="en-US" dirty="0"/>
              <a:t>TODO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8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our concrete case, Amazon CloudFront sends the data to Amazon S3, but literally it could by anything. Amazon Kinesis Firehose which sends aggregated click stream data to Amazon S3, a customer which is uploading some data to S3, it could be your VPC flow logs which are delivered to S3 to get insights into your network traffic and many more.</a:t>
            </a:r>
          </a:p>
          <a:p>
            <a:endParaRPr lang="en-US" dirty="0"/>
          </a:p>
          <a:p>
            <a:r>
              <a:rPr lang="en-US" dirty="0"/>
              <a:t>TODO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9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our concrete case, Amazon CloudFront sends the data to Amazon S3, but literally it could by anything. Amazon Kinesis Firehose which sends aggregated click stream data to Amazon S3, a customer which is uploading some data to S3, it could be your VPC flow logs which are delivered to S3 to get insights into your network traffic and many more.</a:t>
            </a:r>
          </a:p>
          <a:p>
            <a:endParaRPr lang="en-US" dirty="0"/>
          </a:p>
          <a:p>
            <a:r>
              <a:rPr lang="en-US" dirty="0"/>
              <a:t>TODO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1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our concrete case, Amazon CloudFront sends the data to Amazon S3, but literally it could by anything. Amazon Kinesis Firehose which sends aggregated click stream data to Amazon S3, a customer which is uploading some data to S3, it could be your VPC flow logs which are delivered to S3 to get insights into your network traffic and many more.</a:t>
            </a:r>
          </a:p>
          <a:p>
            <a:endParaRPr lang="en-US" dirty="0"/>
          </a:p>
          <a:p>
            <a:r>
              <a:rPr lang="en-US" dirty="0"/>
              <a:t>TODO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9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59969-BB76-0545-A5CB-3D34504EB147}"/>
              </a:ext>
            </a:extLst>
          </p:cNvPr>
          <p:cNvSpPr txBox="1"/>
          <p:nvPr userDrawn="1"/>
        </p:nvSpPr>
        <p:spPr>
          <a:xfrm>
            <a:off x="538863" y="7695476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B94E5-EC77-5143-891C-94FF7C49B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B510E-163A-A649-85E1-F07635A2E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35" r="18573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6C4F3-CA83-2A40-9F3D-E162458B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DE0CB9-C246-C948-A3A8-F1FE53173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70465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697" r:id="rId6"/>
    <p:sldLayoutId id="2147483698" r:id="rId7"/>
    <p:sldLayoutId id="2147483699" r:id="rId8"/>
    <p:sldLayoutId id="2147483689" r:id="rId9"/>
    <p:sldLayoutId id="2147483678" r:id="rId10"/>
    <p:sldLayoutId id="2147483707" r:id="rId11"/>
    <p:sldLayoutId id="2147483679" r:id="rId12"/>
    <p:sldLayoutId id="2147483703" r:id="rId13"/>
    <p:sldLayoutId id="2147483704" r:id="rId14"/>
    <p:sldLayoutId id="2147483705" r:id="rId15"/>
    <p:sldLayoutId id="2147483690" r:id="rId16"/>
    <p:sldLayoutId id="2147483691" r:id="rId17"/>
    <p:sldLayoutId id="2147483692" r:id="rId18"/>
    <p:sldLayoutId id="2147483702" r:id="rId19"/>
    <p:sldLayoutId id="2147483680" r:id="rId20"/>
    <p:sldLayoutId id="2147483701" r:id="rId21"/>
    <p:sldLayoutId id="2147483693" r:id="rId22"/>
    <p:sldLayoutId id="2147483687" r:id="rId23"/>
    <p:sldLayoutId id="2147483706" r:id="rId24"/>
    <p:sldLayoutId id="2147483709" r:id="rId25"/>
    <p:sldLayoutId id="2147483710" r:id="rId26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sv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Relationship Id="rId14" Type="http://schemas.openxmlformats.org/officeDocument/2006/relationships/image" Target="../media/image20.svg"/><Relationship Id="rId22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18" Type="http://schemas.openxmlformats.org/officeDocument/2006/relationships/image" Target="../media/image22.sv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19" Type="http://schemas.openxmlformats.org/officeDocument/2006/relationships/image" Target="../media/image23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Relationship Id="rId1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18" Type="http://schemas.openxmlformats.org/officeDocument/2006/relationships/image" Target="../media/image34.svg"/><Relationship Id="rId3" Type="http://schemas.openxmlformats.org/officeDocument/2006/relationships/image" Target="../media/image9.png"/><Relationship Id="rId21" Type="http://schemas.openxmlformats.org/officeDocument/2006/relationships/image" Target="../media/image22.svg"/><Relationship Id="rId7" Type="http://schemas.openxmlformats.org/officeDocument/2006/relationships/image" Target="../media/image13.svg"/><Relationship Id="rId12" Type="http://schemas.openxmlformats.org/officeDocument/2006/relationships/image" Target="../media/image18.sv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Relationship Id="rId14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40.png"/><Relationship Id="rId18" Type="http://schemas.openxmlformats.org/officeDocument/2006/relationships/image" Target="../media/image13.sv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39.sv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svg"/><Relationship Id="rId11" Type="http://schemas.openxmlformats.org/officeDocument/2006/relationships/image" Target="../media/image38.png"/><Relationship Id="rId5" Type="http://schemas.openxmlformats.org/officeDocument/2006/relationships/image" Target="../media/image36.png"/><Relationship Id="rId15" Type="http://schemas.openxmlformats.org/officeDocument/2006/relationships/image" Target="../media/image19.png"/><Relationship Id="rId10" Type="http://schemas.openxmlformats.org/officeDocument/2006/relationships/image" Target="../media/image32.svg"/><Relationship Id="rId4" Type="http://schemas.openxmlformats.org/officeDocument/2006/relationships/image" Target="../media/image10.svg"/><Relationship Id="rId9" Type="http://schemas.openxmlformats.org/officeDocument/2006/relationships/image" Target="../media/image31.png"/><Relationship Id="rId14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F4EF6CB1-E45F-3F45-AE1A-0EF5C84E07B4}"/>
              </a:ext>
            </a:extLst>
          </p:cNvPr>
          <p:cNvSpPr/>
          <p:nvPr/>
        </p:nvSpPr>
        <p:spPr>
          <a:xfrm>
            <a:off x="4684659" y="4066731"/>
            <a:ext cx="2572012" cy="1041458"/>
          </a:xfrm>
          <a:prstGeom prst="rect">
            <a:avLst/>
          </a:prstGeom>
          <a:solidFill>
            <a:srgbClr val="EE3F7D">
              <a:alpha val="9000"/>
            </a:srgbClr>
          </a:solidFill>
          <a:ln w="12700">
            <a:solidFill>
              <a:srgbClr val="FF4F8B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E23574"/>
                </a:solidFill>
              </a:rPr>
              <a:t>Back up index files</a:t>
            </a:r>
          </a:p>
          <a:p>
            <a:pPr algn="l"/>
            <a:r>
              <a:rPr lang="en-US" sz="1200" dirty="0">
                <a:solidFill>
                  <a:srgbClr val="E23574"/>
                </a:solidFill>
              </a:rPr>
              <a:t>Remove outdated index files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96056-E80C-5B40-8392-CFDF95EE3722}"/>
              </a:ext>
            </a:extLst>
          </p:cNvPr>
          <p:cNvSpPr/>
          <p:nvPr/>
        </p:nvSpPr>
        <p:spPr>
          <a:xfrm>
            <a:off x="533400" y="721001"/>
            <a:ext cx="11330668" cy="6316826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CA56A3-7EB0-974A-BF84-376D1E1E5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163" y="721001"/>
            <a:ext cx="330200" cy="330200"/>
          </a:xfrm>
          <a:prstGeom prst="rect">
            <a:avLst/>
          </a:prstGeom>
        </p:spPr>
      </p:pic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5C154D57-B85B-2D43-91BC-882D39095557}"/>
              </a:ext>
            </a:extLst>
          </p:cNvPr>
          <p:cNvCxnSpPr>
            <a:cxnSpLocks/>
          </p:cNvCxnSpPr>
          <p:nvPr/>
        </p:nvCxnSpPr>
        <p:spPr>
          <a:xfrm>
            <a:off x="4524569" y="2921255"/>
            <a:ext cx="213624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313153-1C3C-D542-877B-CCE1FDDE7775}"/>
              </a:ext>
            </a:extLst>
          </p:cNvPr>
          <p:cNvSpPr txBox="1"/>
          <p:nvPr/>
        </p:nvSpPr>
        <p:spPr>
          <a:xfrm>
            <a:off x="4103289" y="2928903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Upload documents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CCEB3-0722-F74F-B12E-1E13C4A61629}"/>
              </a:ext>
            </a:extLst>
          </p:cNvPr>
          <p:cNvGrpSpPr/>
          <p:nvPr/>
        </p:nvGrpSpPr>
        <p:grpSpPr>
          <a:xfrm>
            <a:off x="3378703" y="2491487"/>
            <a:ext cx="1691411" cy="1005306"/>
            <a:chOff x="262210" y="3805678"/>
            <a:chExt cx="1691411" cy="1005306"/>
          </a:xfrm>
        </p:grpSpPr>
        <p:pic>
          <p:nvPicPr>
            <p:cNvPr id="1030" name="Picture 6" descr="https://raw.githubusercontent.com/fluent/fluentd-docs/master/public/logo/Fluentd_icon.png">
              <a:extLst>
                <a:ext uri="{FF2B5EF4-FFF2-40B4-BE49-F238E27FC236}">
                  <a16:creationId xmlns:a16="http://schemas.microsoft.com/office/drawing/2014/main" id="{6F89497C-7737-FF4A-88B2-6179C946B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652" y="3805678"/>
              <a:ext cx="852920" cy="702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09D1BC-EBA0-6142-B7BD-5BC30398D82E}"/>
                </a:ext>
              </a:extLst>
            </p:cNvPr>
            <p:cNvSpPr txBox="1"/>
            <p:nvPr/>
          </p:nvSpPr>
          <p:spPr>
            <a:xfrm>
              <a:off x="262210" y="4503207"/>
              <a:ext cx="1691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Fluentd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C12E5F-A183-564B-9295-A809FACDA33F}"/>
              </a:ext>
            </a:extLst>
          </p:cNvPr>
          <p:cNvGrpSpPr/>
          <p:nvPr/>
        </p:nvGrpSpPr>
        <p:grpSpPr>
          <a:xfrm>
            <a:off x="6056542" y="2552333"/>
            <a:ext cx="1995005" cy="1042524"/>
            <a:chOff x="2937428" y="3866524"/>
            <a:chExt cx="1995005" cy="104252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528C02-2521-FC48-995A-4AA1FE7CBB1A}"/>
                </a:ext>
              </a:extLst>
            </p:cNvPr>
            <p:cNvSpPr txBox="1"/>
            <p:nvPr/>
          </p:nvSpPr>
          <p:spPr>
            <a:xfrm>
              <a:off x="2937428" y="4601271"/>
              <a:ext cx="1995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ES Service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FE64940-E7D3-104B-A5E8-94CFFE057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79330" y="3866524"/>
              <a:ext cx="711200" cy="711200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D4C68ABE-DE7C-BD44-B25E-EC4F4B752A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7258" y="2373075"/>
            <a:ext cx="469900" cy="4699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72BB7AF-7B94-8C48-8768-8A5842778E59}"/>
              </a:ext>
            </a:extLst>
          </p:cNvPr>
          <p:cNvGrpSpPr/>
          <p:nvPr/>
        </p:nvGrpSpPr>
        <p:grpSpPr>
          <a:xfrm>
            <a:off x="9125901" y="2416604"/>
            <a:ext cx="1995005" cy="1178253"/>
            <a:chOff x="4918737" y="3730795"/>
            <a:chExt cx="1995005" cy="1178253"/>
          </a:xfrm>
        </p:grpSpPr>
        <p:pic>
          <p:nvPicPr>
            <p:cNvPr id="1032" name="Picture 8" descr="Image result for kibana logo transparent">
              <a:extLst>
                <a:ext uri="{FF2B5EF4-FFF2-40B4-BE49-F238E27FC236}">
                  <a16:creationId xmlns:a16="http://schemas.microsoft.com/office/drawing/2014/main" id="{39567199-BA7C-844C-B6B7-E7F4C48449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4011" y="3730795"/>
              <a:ext cx="1009302" cy="1009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65CCF0-61EB-D348-9C86-8DCA17686BC0}"/>
                </a:ext>
              </a:extLst>
            </p:cNvPr>
            <p:cNvSpPr txBox="1"/>
            <p:nvPr/>
          </p:nvSpPr>
          <p:spPr>
            <a:xfrm>
              <a:off x="4918737" y="4601271"/>
              <a:ext cx="1995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Kibana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3C0BD27-6B03-6E44-8E1F-79CF49C0A214}"/>
              </a:ext>
            </a:extLst>
          </p:cNvPr>
          <p:cNvSpPr txBox="1"/>
          <p:nvPr/>
        </p:nvSpPr>
        <p:spPr>
          <a:xfrm>
            <a:off x="7342298" y="2931883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Query / Visualize</a:t>
            </a:r>
          </a:p>
        </p:txBody>
      </p:sp>
      <p:cxnSp>
        <p:nvCxnSpPr>
          <p:cNvPr id="30" name="Straight Arrow Connector 20">
            <a:extLst>
              <a:ext uri="{FF2B5EF4-FFF2-40B4-BE49-F238E27FC236}">
                <a16:creationId xmlns:a16="http://schemas.microsoft.com/office/drawing/2014/main" id="{BE8AD912-288B-474C-817C-0FF1622316E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7409644" y="2907933"/>
            <a:ext cx="226499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3B5875-CDE5-A84E-85CA-15C686C45696}"/>
              </a:ext>
            </a:extLst>
          </p:cNvPr>
          <p:cNvSpPr txBox="1"/>
          <p:nvPr/>
        </p:nvSpPr>
        <p:spPr>
          <a:xfrm>
            <a:off x="482842" y="5111576"/>
            <a:ext cx="1789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(time-base)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4D001C7F-D3F9-0F4E-8F9C-E62924BE7684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2844" y="4521027"/>
            <a:ext cx="469900" cy="469900"/>
          </a:xfrm>
          <a:prstGeom prst="rect">
            <a:avLst/>
          </a:prstGeom>
        </p:spPr>
      </p:pic>
      <p:cxnSp>
        <p:nvCxnSpPr>
          <p:cNvPr id="40" name="Straight Arrow Connector 20">
            <a:extLst>
              <a:ext uri="{FF2B5EF4-FFF2-40B4-BE49-F238E27FC236}">
                <a16:creationId xmlns:a16="http://schemas.microsoft.com/office/drawing/2014/main" id="{5FFAFA9B-428A-0B42-897C-99AA3964974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4684658" y="4755072"/>
            <a:ext cx="2013786" cy="905"/>
          </a:xfrm>
          <a:prstGeom prst="straightConnector1">
            <a:avLst/>
          </a:prstGeom>
          <a:ln w="12700">
            <a:solidFill>
              <a:srgbClr val="8FA7C4">
                <a:alpha val="30000"/>
              </a:srgb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18E47D-43D5-4A4E-8E06-B6333374BDBA}"/>
              </a:ext>
            </a:extLst>
          </p:cNvPr>
          <p:cNvSpPr txBox="1"/>
          <p:nvPr/>
        </p:nvSpPr>
        <p:spPr>
          <a:xfrm>
            <a:off x="1511021" y="4474377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Schedule workflow once a hour</a:t>
            </a:r>
          </a:p>
        </p:txBody>
      </p:sp>
      <p:cxnSp>
        <p:nvCxnSpPr>
          <p:cNvPr id="45" name="Straight Arrow Connector 20">
            <a:extLst>
              <a:ext uri="{FF2B5EF4-FFF2-40B4-BE49-F238E27FC236}">
                <a16:creationId xmlns:a16="http://schemas.microsoft.com/office/drawing/2014/main" id="{3FBEFAA1-8D2F-1741-A7F4-143DE6D64A0A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7054044" y="3594857"/>
            <a:ext cx="1" cy="805520"/>
          </a:xfrm>
          <a:prstGeom prst="straightConnector1">
            <a:avLst/>
          </a:prstGeom>
          <a:ln w="12700">
            <a:solidFill>
              <a:srgbClr val="8FA7C4">
                <a:alpha val="30000"/>
              </a:srgb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F54B1F-51BB-9B4B-9DDF-7038E0F679E3}"/>
              </a:ext>
            </a:extLst>
          </p:cNvPr>
          <p:cNvSpPr txBox="1"/>
          <p:nvPr/>
        </p:nvSpPr>
        <p:spPr>
          <a:xfrm>
            <a:off x="4843484" y="3628370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alpha val="30000"/>
                  </a:schemeClr>
                </a:solidFill>
              </a:rPr>
              <a:t>Trigger snapshot creation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01E079D-5295-CD4E-AF0A-2BB39AB564DD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98444" y="865636"/>
            <a:ext cx="711200" cy="7112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A083750-D4D1-1044-96E9-247BF241B690}"/>
              </a:ext>
            </a:extLst>
          </p:cNvPr>
          <p:cNvSpPr txBox="1"/>
          <p:nvPr/>
        </p:nvSpPr>
        <p:spPr>
          <a:xfrm>
            <a:off x="5903092" y="157683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</a:t>
            </a:r>
          </a:p>
        </p:txBody>
      </p:sp>
      <p:cxnSp>
        <p:nvCxnSpPr>
          <p:cNvPr id="55" name="Straight Arrow Connector 20">
            <a:extLst>
              <a:ext uri="{FF2B5EF4-FFF2-40B4-BE49-F238E27FC236}">
                <a16:creationId xmlns:a16="http://schemas.microsoft.com/office/drawing/2014/main" id="{E2F5056D-9974-9E48-879D-D6EA501060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35180" y="2510253"/>
            <a:ext cx="809604" cy="2978811"/>
          </a:xfrm>
          <a:prstGeom prst="bentConnector3">
            <a:avLst>
              <a:gd name="adj1" fmla="val 35032"/>
            </a:avLst>
          </a:prstGeom>
          <a:ln w="12700">
            <a:solidFill>
              <a:srgbClr val="8FA7C4">
                <a:alpha val="30000"/>
              </a:srgb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0F56585-55CF-C24A-BA70-64A500DCD8D8}"/>
              </a:ext>
            </a:extLst>
          </p:cNvPr>
          <p:cNvSpPr txBox="1"/>
          <p:nvPr/>
        </p:nvSpPr>
        <p:spPr>
          <a:xfrm>
            <a:off x="5721266" y="1978047"/>
            <a:ext cx="1535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index snapshot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E07587-FEF3-2849-9986-041A9575AFFE}"/>
              </a:ext>
            </a:extLst>
          </p:cNvPr>
          <p:cNvSpPr txBox="1"/>
          <p:nvPr/>
        </p:nvSpPr>
        <p:spPr>
          <a:xfrm>
            <a:off x="6698444" y="3625290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alpha val="30000"/>
                  </a:schemeClr>
                </a:solidFill>
              </a:rPr>
              <a:t>Trigger index deletion</a:t>
            </a:r>
          </a:p>
        </p:txBody>
      </p:sp>
      <p:cxnSp>
        <p:nvCxnSpPr>
          <p:cNvPr id="47" name="Straight Arrow Connector 20">
            <a:extLst>
              <a:ext uri="{FF2B5EF4-FFF2-40B4-BE49-F238E27FC236}">
                <a16:creationId xmlns:a16="http://schemas.microsoft.com/office/drawing/2014/main" id="{B4283A46-38E3-F249-9B9C-5A46E9D43ED4}"/>
              </a:ext>
            </a:extLst>
          </p:cNvPr>
          <p:cNvCxnSpPr>
            <a:cxnSpLocks/>
          </p:cNvCxnSpPr>
          <p:nvPr/>
        </p:nvCxnSpPr>
        <p:spPr>
          <a:xfrm>
            <a:off x="1741387" y="2917379"/>
            <a:ext cx="212304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BF16E2E-3893-D64D-B653-0576E9DF1180}"/>
              </a:ext>
            </a:extLst>
          </p:cNvPr>
          <p:cNvSpPr txBox="1"/>
          <p:nvPr/>
        </p:nvSpPr>
        <p:spPr>
          <a:xfrm>
            <a:off x="1618505" y="2928903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Send log 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FA78D-3516-8E4B-9613-CC135DB36659}"/>
              </a:ext>
            </a:extLst>
          </p:cNvPr>
          <p:cNvSpPr txBox="1"/>
          <p:nvPr/>
        </p:nvSpPr>
        <p:spPr>
          <a:xfrm>
            <a:off x="3220122" y="5115661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Step Functions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6BA4907B-B268-2A4F-8F8F-482154177691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73458" y="4399472"/>
            <a:ext cx="711200" cy="711200"/>
          </a:xfrm>
          <a:prstGeom prst="rect">
            <a:avLst/>
          </a:prstGeom>
        </p:spPr>
      </p:pic>
      <p:cxnSp>
        <p:nvCxnSpPr>
          <p:cNvPr id="58" name="Straight Arrow Connector 20">
            <a:extLst>
              <a:ext uri="{FF2B5EF4-FFF2-40B4-BE49-F238E27FC236}">
                <a16:creationId xmlns:a16="http://schemas.microsoft.com/office/drawing/2014/main" id="{1CFB6321-FB68-FD49-BC23-CFC75987A775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 flipV="1">
            <a:off x="1612744" y="4755072"/>
            <a:ext cx="2360714" cy="9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20">
            <a:extLst>
              <a:ext uri="{FF2B5EF4-FFF2-40B4-BE49-F238E27FC236}">
                <a16:creationId xmlns:a16="http://schemas.microsoft.com/office/drawing/2014/main" id="{07E8A334-1211-634A-9F62-C0A06FFBF1A2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7054044" y="1884613"/>
            <a:ext cx="0" cy="66772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A780A36-1B16-D84E-A12B-348286316813}"/>
              </a:ext>
            </a:extLst>
          </p:cNvPr>
          <p:cNvGrpSpPr/>
          <p:nvPr/>
        </p:nvGrpSpPr>
        <p:grpSpPr>
          <a:xfrm>
            <a:off x="629134" y="2567857"/>
            <a:ext cx="1513305" cy="1001831"/>
            <a:chOff x="629134" y="3187273"/>
            <a:chExt cx="1513305" cy="100183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56D9283-FE31-8E40-8F5D-6602FBD6F567}"/>
                </a:ext>
              </a:extLst>
            </p:cNvPr>
            <p:cNvSpPr txBox="1"/>
            <p:nvPr/>
          </p:nvSpPr>
          <p:spPr>
            <a:xfrm>
              <a:off x="629134" y="3881327"/>
              <a:ext cx="1513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EKS</a:t>
              </a: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50E2AF0-692B-934C-83BE-13C0258F4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37179" y="3187273"/>
              <a:ext cx="711200" cy="711200"/>
            </a:xfrm>
            <a:prstGeom prst="rect">
              <a:avLst/>
            </a:prstGeom>
          </p:spPr>
        </p:pic>
      </p:grpSp>
      <p:pic>
        <p:nvPicPr>
          <p:cNvPr id="54" name="Graphic 53">
            <a:extLst>
              <a:ext uri="{FF2B5EF4-FFF2-40B4-BE49-F238E27FC236}">
                <a16:creationId xmlns:a16="http://schemas.microsoft.com/office/drawing/2014/main" id="{5D57964B-A3FE-D54B-8C58-51BBCAABE29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13362543" y="2672983"/>
            <a:ext cx="483586" cy="4699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8D5FFCBF-6FEB-4143-8AAE-35BF34FE22C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229280" y="2672983"/>
            <a:ext cx="469900" cy="469900"/>
          </a:xfrm>
          <a:prstGeom prst="rect">
            <a:avLst/>
          </a:prstGeom>
        </p:spPr>
      </p:pic>
      <p:cxnSp>
        <p:nvCxnSpPr>
          <p:cNvPr id="61" name="Straight Arrow Connector 20">
            <a:extLst>
              <a:ext uri="{FF2B5EF4-FFF2-40B4-BE49-F238E27FC236}">
                <a16:creationId xmlns:a16="http://schemas.microsoft.com/office/drawing/2014/main" id="{4DE95B07-21C2-8848-9212-28176279CD6B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10385835" y="2907933"/>
            <a:ext cx="184344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0">
            <a:extLst>
              <a:ext uri="{FF2B5EF4-FFF2-40B4-BE49-F238E27FC236}">
                <a16:creationId xmlns:a16="http://schemas.microsoft.com/office/drawing/2014/main" id="{F607CF26-A02E-9B40-AAC5-899230DAE127}"/>
              </a:ext>
            </a:extLst>
          </p:cNvPr>
          <p:cNvCxnSpPr>
            <a:cxnSpLocks/>
            <a:stCxn id="54" idx="3"/>
            <a:endCxn id="60" idx="3"/>
          </p:cNvCxnSpPr>
          <p:nvPr/>
        </p:nvCxnSpPr>
        <p:spPr>
          <a:xfrm flipH="1">
            <a:off x="12699180" y="2907933"/>
            <a:ext cx="663363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DB59AF12-8F32-B745-AB4F-360805A40BC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782902" y="5586257"/>
            <a:ext cx="711200" cy="711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90D0210-88DE-FE41-AE13-2B9C733D9B1A}"/>
              </a:ext>
            </a:extLst>
          </p:cNvPr>
          <p:cNvSpPr txBox="1"/>
          <p:nvPr/>
        </p:nvSpPr>
        <p:spPr>
          <a:xfrm>
            <a:off x="7214027" y="6392462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Step Functions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432D807F-302E-FB4A-B524-8984E549E2A9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7363" y="5600170"/>
            <a:ext cx="711200" cy="711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2987B31-B52B-5F48-972C-F7B27364A65D}"/>
              </a:ext>
            </a:extLst>
          </p:cNvPr>
          <p:cNvSpPr txBox="1"/>
          <p:nvPr/>
        </p:nvSpPr>
        <p:spPr>
          <a:xfrm>
            <a:off x="9014467" y="6392461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API Gateway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2BC202E-776E-9B43-AE4E-80D87D717A0A}"/>
              </a:ext>
            </a:extLst>
          </p:cNvPr>
          <p:cNvSpPr/>
          <p:nvPr/>
        </p:nvSpPr>
        <p:spPr>
          <a:xfrm>
            <a:off x="5372208" y="5265464"/>
            <a:ext cx="2572012" cy="1041458"/>
          </a:xfrm>
          <a:prstGeom prst="rect">
            <a:avLst/>
          </a:prstGeom>
          <a:solidFill>
            <a:srgbClr val="EE3F7D">
              <a:alpha val="9000"/>
            </a:srgbClr>
          </a:solidFill>
          <a:ln w="12700">
            <a:solidFill>
              <a:srgbClr val="FF4F8B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E23574"/>
                </a:solidFill>
              </a:rPr>
              <a:t>Create on-demand ES cluster</a:t>
            </a:r>
          </a:p>
          <a:p>
            <a:pPr algn="l"/>
            <a:r>
              <a:rPr lang="en-US" sz="1200" dirty="0">
                <a:solidFill>
                  <a:srgbClr val="E23574"/>
                </a:solidFill>
              </a:rPr>
              <a:t>Restore requested index files</a:t>
            </a:r>
          </a:p>
        </p:txBody>
      </p:sp>
      <p:cxnSp>
        <p:nvCxnSpPr>
          <p:cNvPr id="68" name="Straight Arrow Connector 20">
            <a:extLst>
              <a:ext uri="{FF2B5EF4-FFF2-40B4-BE49-F238E27FC236}">
                <a16:creationId xmlns:a16="http://schemas.microsoft.com/office/drawing/2014/main" id="{BE98FA80-61CF-5B4D-BDB9-ED027D8BF24C}"/>
              </a:ext>
            </a:extLst>
          </p:cNvPr>
          <p:cNvCxnSpPr>
            <a:cxnSpLocks/>
            <a:stCxn id="63" idx="1"/>
            <a:endCxn id="65" idx="3"/>
          </p:cNvCxnSpPr>
          <p:nvPr/>
        </p:nvCxnSpPr>
        <p:spPr>
          <a:xfrm flipH="1">
            <a:off x="8678563" y="5941857"/>
            <a:ext cx="1104339" cy="1391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0">
            <a:extLst>
              <a:ext uri="{FF2B5EF4-FFF2-40B4-BE49-F238E27FC236}">
                <a16:creationId xmlns:a16="http://schemas.microsoft.com/office/drawing/2014/main" id="{78B4B305-6CF3-1C49-8E20-DFD30BEF08BD}"/>
              </a:ext>
            </a:extLst>
          </p:cNvPr>
          <p:cNvCxnSpPr>
            <a:cxnSpLocks/>
            <a:stCxn id="60" idx="2"/>
            <a:endCxn id="63" idx="3"/>
          </p:cNvCxnSpPr>
          <p:nvPr/>
        </p:nvCxnSpPr>
        <p:spPr>
          <a:xfrm rot="5400000">
            <a:off x="10079679" y="3557306"/>
            <a:ext cx="2798974" cy="197012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A579020-842C-B14C-936B-F9139170DBCD}"/>
              </a:ext>
            </a:extLst>
          </p:cNvPr>
          <p:cNvSpPr/>
          <p:nvPr/>
        </p:nvSpPr>
        <p:spPr>
          <a:xfrm>
            <a:off x="353961" y="580112"/>
            <a:ext cx="13578349" cy="6606372"/>
          </a:xfrm>
          <a:prstGeom prst="rect">
            <a:avLst/>
          </a:prstGeom>
          <a:noFill/>
          <a:ln w="12700">
            <a:solidFill>
              <a:srgbClr val="595A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256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F4EF6CB1-E45F-3F45-AE1A-0EF5C84E07B4}"/>
              </a:ext>
            </a:extLst>
          </p:cNvPr>
          <p:cNvSpPr/>
          <p:nvPr/>
        </p:nvSpPr>
        <p:spPr>
          <a:xfrm>
            <a:off x="4684658" y="4686146"/>
            <a:ext cx="6908628" cy="2462439"/>
          </a:xfrm>
          <a:prstGeom prst="rect">
            <a:avLst/>
          </a:prstGeom>
          <a:solidFill>
            <a:srgbClr val="EE3F7D">
              <a:alpha val="9000"/>
            </a:srgbClr>
          </a:solidFill>
          <a:ln w="12700">
            <a:solidFill>
              <a:srgbClr val="FF4F8B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E23574">
                    <a:alpha val="30000"/>
                  </a:srgbClr>
                </a:solidFill>
              </a:rPr>
              <a:t>State Machine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00" dirty="0"/>
              <a:t>Architecture</a:t>
            </a:r>
            <a:br>
              <a:rPr lang="en-US" dirty="0"/>
            </a:br>
            <a:r>
              <a:rPr lang="en-US" sz="3600" dirty="0"/>
              <a:t>ingestion and querying your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96056-E80C-5B40-8392-CFDF95EE3722}"/>
              </a:ext>
            </a:extLst>
          </p:cNvPr>
          <p:cNvSpPr/>
          <p:nvPr/>
        </p:nvSpPr>
        <p:spPr>
          <a:xfrm>
            <a:off x="533400" y="1340417"/>
            <a:ext cx="11330668" cy="6316826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CA56A3-7EB0-974A-BF84-376D1E1E5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163" y="1340417"/>
            <a:ext cx="330200" cy="330200"/>
          </a:xfrm>
          <a:prstGeom prst="rect">
            <a:avLst/>
          </a:prstGeom>
        </p:spPr>
      </p:pic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5C154D57-B85B-2D43-91BC-882D39095557}"/>
              </a:ext>
            </a:extLst>
          </p:cNvPr>
          <p:cNvCxnSpPr>
            <a:cxnSpLocks/>
          </p:cNvCxnSpPr>
          <p:nvPr/>
        </p:nvCxnSpPr>
        <p:spPr>
          <a:xfrm>
            <a:off x="4524569" y="3540671"/>
            <a:ext cx="213624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313153-1C3C-D542-877B-CCE1FDDE7775}"/>
              </a:ext>
            </a:extLst>
          </p:cNvPr>
          <p:cNvSpPr txBox="1"/>
          <p:nvPr/>
        </p:nvSpPr>
        <p:spPr>
          <a:xfrm>
            <a:off x="4103289" y="3548319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Upload documents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CCEB3-0722-F74F-B12E-1E13C4A61629}"/>
              </a:ext>
            </a:extLst>
          </p:cNvPr>
          <p:cNvGrpSpPr/>
          <p:nvPr/>
        </p:nvGrpSpPr>
        <p:grpSpPr>
          <a:xfrm>
            <a:off x="3378703" y="3110903"/>
            <a:ext cx="1691411" cy="1005306"/>
            <a:chOff x="262210" y="3805678"/>
            <a:chExt cx="1691411" cy="1005306"/>
          </a:xfrm>
        </p:grpSpPr>
        <p:pic>
          <p:nvPicPr>
            <p:cNvPr id="1030" name="Picture 6" descr="https://raw.githubusercontent.com/fluent/fluentd-docs/master/public/logo/Fluentd_icon.png">
              <a:extLst>
                <a:ext uri="{FF2B5EF4-FFF2-40B4-BE49-F238E27FC236}">
                  <a16:creationId xmlns:a16="http://schemas.microsoft.com/office/drawing/2014/main" id="{6F89497C-7737-FF4A-88B2-6179C946B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652" y="3805678"/>
              <a:ext cx="852920" cy="702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09D1BC-EBA0-6142-B7BD-5BC30398D82E}"/>
                </a:ext>
              </a:extLst>
            </p:cNvPr>
            <p:cNvSpPr txBox="1"/>
            <p:nvPr/>
          </p:nvSpPr>
          <p:spPr>
            <a:xfrm>
              <a:off x="262210" y="4503207"/>
              <a:ext cx="1691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Fluentd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C12E5F-A183-564B-9295-A809FACDA33F}"/>
              </a:ext>
            </a:extLst>
          </p:cNvPr>
          <p:cNvGrpSpPr/>
          <p:nvPr/>
        </p:nvGrpSpPr>
        <p:grpSpPr>
          <a:xfrm>
            <a:off x="6056542" y="3171749"/>
            <a:ext cx="1995005" cy="1042524"/>
            <a:chOff x="2937428" y="3866524"/>
            <a:chExt cx="1995005" cy="104252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528C02-2521-FC48-995A-4AA1FE7CBB1A}"/>
                </a:ext>
              </a:extLst>
            </p:cNvPr>
            <p:cNvSpPr txBox="1"/>
            <p:nvPr/>
          </p:nvSpPr>
          <p:spPr>
            <a:xfrm>
              <a:off x="2937428" y="4601271"/>
              <a:ext cx="1995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ES Service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FE64940-E7D3-104B-A5E8-94CFFE057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79330" y="3866524"/>
              <a:ext cx="711200" cy="711200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D4C68ABE-DE7C-BD44-B25E-EC4F4B752A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7258" y="2992491"/>
            <a:ext cx="469900" cy="4699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72BB7AF-7B94-8C48-8768-8A5842778E59}"/>
              </a:ext>
            </a:extLst>
          </p:cNvPr>
          <p:cNvGrpSpPr/>
          <p:nvPr/>
        </p:nvGrpSpPr>
        <p:grpSpPr>
          <a:xfrm>
            <a:off x="9125901" y="3036020"/>
            <a:ext cx="1995005" cy="1178253"/>
            <a:chOff x="4918737" y="3730795"/>
            <a:chExt cx="1995005" cy="1178253"/>
          </a:xfrm>
        </p:grpSpPr>
        <p:pic>
          <p:nvPicPr>
            <p:cNvPr id="1032" name="Picture 8" descr="Image result for kibana logo transparent">
              <a:extLst>
                <a:ext uri="{FF2B5EF4-FFF2-40B4-BE49-F238E27FC236}">
                  <a16:creationId xmlns:a16="http://schemas.microsoft.com/office/drawing/2014/main" id="{39567199-BA7C-844C-B6B7-E7F4C48449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4011" y="3730795"/>
              <a:ext cx="1009302" cy="1009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65CCF0-61EB-D348-9C86-8DCA17686BC0}"/>
                </a:ext>
              </a:extLst>
            </p:cNvPr>
            <p:cNvSpPr txBox="1"/>
            <p:nvPr/>
          </p:nvSpPr>
          <p:spPr>
            <a:xfrm>
              <a:off x="4918737" y="4601271"/>
              <a:ext cx="1995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Kibana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3C0BD27-6B03-6E44-8E1F-79CF49C0A214}"/>
              </a:ext>
            </a:extLst>
          </p:cNvPr>
          <p:cNvSpPr txBox="1"/>
          <p:nvPr/>
        </p:nvSpPr>
        <p:spPr>
          <a:xfrm>
            <a:off x="7342298" y="3551299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Query / Visualize</a:t>
            </a:r>
          </a:p>
        </p:txBody>
      </p:sp>
      <p:cxnSp>
        <p:nvCxnSpPr>
          <p:cNvPr id="30" name="Straight Arrow Connector 20">
            <a:extLst>
              <a:ext uri="{FF2B5EF4-FFF2-40B4-BE49-F238E27FC236}">
                <a16:creationId xmlns:a16="http://schemas.microsoft.com/office/drawing/2014/main" id="{BE8AD912-288B-474C-817C-0FF1622316E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7409644" y="3527349"/>
            <a:ext cx="226499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659D66-09C2-8D47-B9FB-3EBE7D34A38B}"/>
              </a:ext>
            </a:extLst>
          </p:cNvPr>
          <p:cNvGrpSpPr/>
          <p:nvPr/>
        </p:nvGrpSpPr>
        <p:grpSpPr>
          <a:xfrm>
            <a:off x="482842" y="5140443"/>
            <a:ext cx="1789903" cy="898326"/>
            <a:chOff x="240175" y="4237771"/>
            <a:chExt cx="1789903" cy="89832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3B5875-CDE5-A84E-85CA-15C686C45696}"/>
                </a:ext>
              </a:extLst>
            </p:cNvPr>
            <p:cNvSpPr txBox="1"/>
            <p:nvPr/>
          </p:nvSpPr>
          <p:spPr>
            <a:xfrm>
              <a:off x="240175" y="4828320"/>
              <a:ext cx="1789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alpha val="30000"/>
                    </a:schemeClr>
                  </a:solidFill>
                </a:rPr>
                <a:t>Event (time-base)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4D001C7F-D3F9-0F4E-8F9C-E62924BE7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 amt="30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0177" y="4237771"/>
              <a:ext cx="469900" cy="4699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276AB8-35C3-1E49-AE62-5C2B0C9817AF}"/>
              </a:ext>
            </a:extLst>
          </p:cNvPr>
          <p:cNvGrpSpPr/>
          <p:nvPr/>
        </p:nvGrpSpPr>
        <p:grpSpPr>
          <a:xfrm>
            <a:off x="5903092" y="5019793"/>
            <a:ext cx="2301904" cy="1018977"/>
            <a:chOff x="2783978" y="4117121"/>
            <a:chExt cx="2301904" cy="101897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B7E3C7-A824-AF49-B9B2-DF30E46E5439}"/>
                </a:ext>
              </a:extLst>
            </p:cNvPr>
            <p:cNvSpPr txBox="1"/>
            <p:nvPr/>
          </p:nvSpPr>
          <p:spPr>
            <a:xfrm>
              <a:off x="2783978" y="4828321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alpha val="30000"/>
                    </a:schemeClr>
                  </a:solidFill>
                </a:rPr>
                <a:t>AWS Lambda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79DC44B6-086F-7E49-81EB-72DBFE78D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 amt="30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79330" y="4117121"/>
              <a:ext cx="711200" cy="711200"/>
            </a:xfrm>
            <a:prstGeom prst="rect">
              <a:avLst/>
            </a:prstGeom>
          </p:spPr>
        </p:pic>
      </p:grpSp>
      <p:cxnSp>
        <p:nvCxnSpPr>
          <p:cNvPr id="40" name="Straight Arrow Connector 20">
            <a:extLst>
              <a:ext uri="{FF2B5EF4-FFF2-40B4-BE49-F238E27FC236}">
                <a16:creationId xmlns:a16="http://schemas.microsoft.com/office/drawing/2014/main" id="{5FFAFA9B-428A-0B42-897C-99AA3964974F}"/>
              </a:ext>
            </a:extLst>
          </p:cNvPr>
          <p:cNvCxnSpPr>
            <a:cxnSpLocks/>
            <a:stCxn id="57" idx="3"/>
            <a:endCxn id="39" idx="1"/>
          </p:cNvCxnSpPr>
          <p:nvPr/>
        </p:nvCxnSpPr>
        <p:spPr>
          <a:xfrm>
            <a:off x="4684658" y="5374488"/>
            <a:ext cx="2013786" cy="905"/>
          </a:xfrm>
          <a:prstGeom prst="straightConnector1">
            <a:avLst/>
          </a:prstGeom>
          <a:ln w="12700">
            <a:solidFill>
              <a:srgbClr val="8FA7C4">
                <a:alpha val="30000"/>
              </a:srgb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18E47D-43D5-4A4E-8E06-B6333374BDBA}"/>
              </a:ext>
            </a:extLst>
          </p:cNvPr>
          <p:cNvSpPr txBox="1"/>
          <p:nvPr/>
        </p:nvSpPr>
        <p:spPr>
          <a:xfrm>
            <a:off x="1511021" y="5093793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alpha val="30000"/>
                  </a:schemeClr>
                </a:solidFill>
              </a:rPr>
              <a:t>Schedule workflow once a day</a:t>
            </a:r>
          </a:p>
        </p:txBody>
      </p:sp>
      <p:cxnSp>
        <p:nvCxnSpPr>
          <p:cNvPr id="45" name="Straight Arrow Connector 20">
            <a:extLst>
              <a:ext uri="{FF2B5EF4-FFF2-40B4-BE49-F238E27FC236}">
                <a16:creationId xmlns:a16="http://schemas.microsoft.com/office/drawing/2014/main" id="{3FBEFAA1-8D2F-1741-A7F4-143DE6D64A0A}"/>
              </a:ext>
            </a:extLst>
          </p:cNvPr>
          <p:cNvCxnSpPr>
            <a:cxnSpLocks/>
            <a:stCxn id="39" idx="0"/>
            <a:endCxn id="20" idx="2"/>
          </p:cNvCxnSpPr>
          <p:nvPr/>
        </p:nvCxnSpPr>
        <p:spPr>
          <a:xfrm flipV="1">
            <a:off x="7054044" y="4214273"/>
            <a:ext cx="1" cy="805520"/>
          </a:xfrm>
          <a:prstGeom prst="straightConnector1">
            <a:avLst/>
          </a:prstGeom>
          <a:ln w="12700">
            <a:solidFill>
              <a:srgbClr val="8FA7C4">
                <a:alpha val="30000"/>
              </a:srgb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F54B1F-51BB-9B4B-9DDF-7038E0F679E3}"/>
              </a:ext>
            </a:extLst>
          </p:cNvPr>
          <p:cNvSpPr txBox="1"/>
          <p:nvPr/>
        </p:nvSpPr>
        <p:spPr>
          <a:xfrm>
            <a:off x="4843484" y="4247786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alpha val="30000"/>
                  </a:schemeClr>
                </a:solidFill>
              </a:rPr>
              <a:t>Trigger snapshot creation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75BF7C-BFEA-1E47-9576-8E46712B5669}"/>
              </a:ext>
            </a:extLst>
          </p:cNvPr>
          <p:cNvGrpSpPr/>
          <p:nvPr/>
        </p:nvGrpSpPr>
        <p:grpSpPr>
          <a:xfrm>
            <a:off x="5903092" y="1485052"/>
            <a:ext cx="2301904" cy="1018977"/>
            <a:chOff x="4198666" y="1174560"/>
            <a:chExt cx="2301904" cy="1018977"/>
          </a:xfrm>
        </p:grpSpPr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401E079D-5295-CD4E-AF0A-2BB39AB5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alphaModFix amt="30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994018" y="1174560"/>
              <a:ext cx="711200" cy="7112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083750-D4D1-1044-96E9-247BF241B690}"/>
                </a:ext>
              </a:extLst>
            </p:cNvPr>
            <p:cNvSpPr txBox="1"/>
            <p:nvPr/>
          </p:nvSpPr>
          <p:spPr>
            <a:xfrm>
              <a:off x="4198666" y="1885760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alpha val="30000"/>
                    </a:schemeClr>
                  </a:solidFill>
                </a:rPr>
                <a:t>Amazon S3</a:t>
              </a:r>
            </a:p>
          </p:txBody>
        </p:sp>
      </p:grpSp>
      <p:cxnSp>
        <p:nvCxnSpPr>
          <p:cNvPr id="55" name="Straight Arrow Connector 20">
            <a:extLst>
              <a:ext uri="{FF2B5EF4-FFF2-40B4-BE49-F238E27FC236}">
                <a16:creationId xmlns:a16="http://schemas.microsoft.com/office/drawing/2014/main" id="{E2F5056D-9974-9E48-879D-D6EA501060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35180" y="3129669"/>
            <a:ext cx="809604" cy="2978811"/>
          </a:xfrm>
          <a:prstGeom prst="bentConnector3">
            <a:avLst>
              <a:gd name="adj1" fmla="val 35032"/>
            </a:avLst>
          </a:prstGeom>
          <a:ln w="12700">
            <a:solidFill>
              <a:srgbClr val="8FA7C4">
                <a:alpha val="30000"/>
              </a:srgb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0F56585-55CF-C24A-BA70-64A500DCD8D8}"/>
              </a:ext>
            </a:extLst>
          </p:cNvPr>
          <p:cNvSpPr txBox="1"/>
          <p:nvPr/>
        </p:nvSpPr>
        <p:spPr>
          <a:xfrm>
            <a:off x="5721266" y="2597463"/>
            <a:ext cx="1535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alpha val="30000"/>
                  </a:schemeClr>
                </a:solidFill>
              </a:rPr>
              <a:t>Store snapshot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E07587-FEF3-2849-9986-041A9575AFFE}"/>
              </a:ext>
            </a:extLst>
          </p:cNvPr>
          <p:cNvSpPr txBox="1"/>
          <p:nvPr/>
        </p:nvSpPr>
        <p:spPr>
          <a:xfrm>
            <a:off x="6698444" y="4244706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alpha val="30000"/>
                  </a:schemeClr>
                </a:solidFill>
              </a:rPr>
              <a:t>Trigger index deletion</a:t>
            </a:r>
          </a:p>
        </p:txBody>
      </p:sp>
      <p:cxnSp>
        <p:nvCxnSpPr>
          <p:cNvPr id="47" name="Straight Arrow Connector 20">
            <a:extLst>
              <a:ext uri="{FF2B5EF4-FFF2-40B4-BE49-F238E27FC236}">
                <a16:creationId xmlns:a16="http://schemas.microsoft.com/office/drawing/2014/main" id="{B4283A46-38E3-F249-9B9C-5A46E9D43ED4}"/>
              </a:ext>
            </a:extLst>
          </p:cNvPr>
          <p:cNvCxnSpPr>
            <a:cxnSpLocks/>
          </p:cNvCxnSpPr>
          <p:nvPr/>
        </p:nvCxnSpPr>
        <p:spPr>
          <a:xfrm>
            <a:off x="1741387" y="3536795"/>
            <a:ext cx="212304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BF16E2E-3893-D64D-B653-0576E9DF1180}"/>
              </a:ext>
            </a:extLst>
          </p:cNvPr>
          <p:cNvSpPr txBox="1"/>
          <p:nvPr/>
        </p:nvSpPr>
        <p:spPr>
          <a:xfrm>
            <a:off x="1618505" y="3548319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Send log data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D8AA88-8D3C-9C45-B73C-B3E14BB54D39}"/>
              </a:ext>
            </a:extLst>
          </p:cNvPr>
          <p:cNvGrpSpPr/>
          <p:nvPr/>
        </p:nvGrpSpPr>
        <p:grpSpPr>
          <a:xfrm>
            <a:off x="3220122" y="5018888"/>
            <a:ext cx="2217871" cy="1023966"/>
            <a:chOff x="3220122" y="4608583"/>
            <a:chExt cx="2217871" cy="102396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3FA78D-3516-8E4B-9613-CC135DB36659}"/>
                </a:ext>
              </a:extLst>
            </p:cNvPr>
            <p:cNvSpPr txBox="1"/>
            <p:nvPr/>
          </p:nvSpPr>
          <p:spPr>
            <a:xfrm>
              <a:off x="3220122" y="5324772"/>
              <a:ext cx="2217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alpha val="30000"/>
                    </a:schemeClr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AWS Step Functions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BA4907B-B268-2A4F-8F8F-482154177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alphaModFix amt="30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973458" y="4608583"/>
              <a:ext cx="711200" cy="711200"/>
            </a:xfrm>
            <a:prstGeom prst="rect">
              <a:avLst/>
            </a:prstGeom>
          </p:spPr>
        </p:pic>
      </p:grpSp>
      <p:cxnSp>
        <p:nvCxnSpPr>
          <p:cNvPr id="58" name="Straight Arrow Connector 20">
            <a:extLst>
              <a:ext uri="{FF2B5EF4-FFF2-40B4-BE49-F238E27FC236}">
                <a16:creationId xmlns:a16="http://schemas.microsoft.com/office/drawing/2014/main" id="{1CFB6321-FB68-FD49-BC23-CFC75987A775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 flipV="1">
            <a:off x="1612744" y="5374488"/>
            <a:ext cx="2360714" cy="905"/>
          </a:xfrm>
          <a:prstGeom prst="straightConnector1">
            <a:avLst/>
          </a:prstGeom>
          <a:ln w="12700">
            <a:solidFill>
              <a:srgbClr val="8FA7C4">
                <a:alpha val="30000"/>
              </a:srgb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0C68597-782C-9849-A1FE-CCDD6AEEE03A}"/>
              </a:ext>
            </a:extLst>
          </p:cNvPr>
          <p:cNvGrpSpPr/>
          <p:nvPr/>
        </p:nvGrpSpPr>
        <p:grpSpPr>
          <a:xfrm>
            <a:off x="8983754" y="5018888"/>
            <a:ext cx="2301904" cy="1018977"/>
            <a:chOff x="2783978" y="4117121"/>
            <a:chExt cx="2301904" cy="101897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00C5FE-CCF7-484C-9B2F-D61F0C4CE925}"/>
                </a:ext>
              </a:extLst>
            </p:cNvPr>
            <p:cNvSpPr txBox="1"/>
            <p:nvPr/>
          </p:nvSpPr>
          <p:spPr>
            <a:xfrm>
              <a:off x="2783978" y="4828321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alpha val="30000"/>
                    </a:schemeClr>
                  </a:solidFill>
                </a:rPr>
                <a:t>AWS Lambda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C2AD0AF5-7F4B-C243-99F5-694FEE5C4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 amt="30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79330" y="4117121"/>
              <a:ext cx="711200" cy="711200"/>
            </a:xfrm>
            <a:prstGeom prst="rect">
              <a:avLst/>
            </a:prstGeom>
          </p:spPr>
        </p:pic>
      </p:grpSp>
      <p:cxnSp>
        <p:nvCxnSpPr>
          <p:cNvPr id="74" name="Straight Arrow Connector 20">
            <a:extLst>
              <a:ext uri="{FF2B5EF4-FFF2-40B4-BE49-F238E27FC236}">
                <a16:creationId xmlns:a16="http://schemas.microsoft.com/office/drawing/2014/main" id="{07E8A334-1211-634A-9F62-C0A06FFBF1A2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7054044" y="2504029"/>
            <a:ext cx="0" cy="667720"/>
          </a:xfrm>
          <a:prstGeom prst="straightConnector1">
            <a:avLst/>
          </a:prstGeom>
          <a:ln w="12700">
            <a:solidFill>
              <a:srgbClr val="8FA7C4">
                <a:alpha val="30000"/>
              </a:srgb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20">
            <a:extLst>
              <a:ext uri="{FF2B5EF4-FFF2-40B4-BE49-F238E27FC236}">
                <a16:creationId xmlns:a16="http://schemas.microsoft.com/office/drawing/2014/main" id="{DFAED589-3ADB-F949-A5D6-4613F7A92061}"/>
              </a:ext>
            </a:extLst>
          </p:cNvPr>
          <p:cNvCxnSpPr>
            <a:cxnSpLocks/>
            <a:stCxn id="39" idx="3"/>
            <a:endCxn id="73" idx="1"/>
          </p:cNvCxnSpPr>
          <p:nvPr/>
        </p:nvCxnSpPr>
        <p:spPr>
          <a:xfrm flipV="1">
            <a:off x="7409644" y="5374488"/>
            <a:ext cx="2369462" cy="905"/>
          </a:xfrm>
          <a:prstGeom prst="straightConnector1">
            <a:avLst/>
          </a:prstGeom>
          <a:ln w="12700">
            <a:solidFill>
              <a:srgbClr val="8FA7C4">
                <a:alpha val="30000"/>
              </a:srgb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A780A36-1B16-D84E-A12B-348286316813}"/>
              </a:ext>
            </a:extLst>
          </p:cNvPr>
          <p:cNvGrpSpPr/>
          <p:nvPr/>
        </p:nvGrpSpPr>
        <p:grpSpPr>
          <a:xfrm>
            <a:off x="629134" y="3187273"/>
            <a:ext cx="1513305" cy="1217274"/>
            <a:chOff x="629134" y="3187273"/>
            <a:chExt cx="1513305" cy="121727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56D9283-FE31-8E40-8F5D-6602FBD6F567}"/>
                </a:ext>
              </a:extLst>
            </p:cNvPr>
            <p:cNvSpPr txBox="1"/>
            <p:nvPr/>
          </p:nvSpPr>
          <p:spPr>
            <a:xfrm>
              <a:off x="629134" y="3881327"/>
              <a:ext cx="15133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Kubernetes on Amazon EC2</a:t>
              </a: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50E2AF0-692B-934C-83BE-13C0258F4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37179" y="3187273"/>
              <a:ext cx="711200" cy="7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61044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F4EF6CB1-E45F-3F45-AE1A-0EF5C84E07B4}"/>
              </a:ext>
            </a:extLst>
          </p:cNvPr>
          <p:cNvSpPr/>
          <p:nvPr/>
        </p:nvSpPr>
        <p:spPr>
          <a:xfrm>
            <a:off x="4684658" y="4674423"/>
            <a:ext cx="6908628" cy="2462439"/>
          </a:xfrm>
          <a:prstGeom prst="rect">
            <a:avLst/>
          </a:prstGeom>
          <a:solidFill>
            <a:srgbClr val="EE3F7D">
              <a:alpha val="20000"/>
            </a:srgbClr>
          </a:solidFill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E23574"/>
                </a:solidFill>
              </a:rPr>
              <a:t>State Machine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683175" cy="873186"/>
          </a:xfrm>
        </p:spPr>
        <p:txBody>
          <a:bodyPr>
            <a:normAutofit fontScale="90000"/>
          </a:bodyPr>
          <a:lstStyle/>
          <a:p>
            <a:r>
              <a:rPr lang="en-US" sz="4200" dirty="0"/>
              <a:t>Architecture</a:t>
            </a:r>
            <a:br>
              <a:rPr lang="en-US" dirty="0"/>
            </a:br>
            <a:r>
              <a:rPr lang="en-US" sz="3600" dirty="0"/>
              <a:t>workflow to archive old index files to Amazon S3 and delete them in Amazon 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96056-E80C-5B40-8392-CFDF95EE3722}"/>
              </a:ext>
            </a:extLst>
          </p:cNvPr>
          <p:cNvSpPr/>
          <p:nvPr/>
        </p:nvSpPr>
        <p:spPr>
          <a:xfrm>
            <a:off x="533400" y="1328694"/>
            <a:ext cx="11330668" cy="6316826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CA56A3-7EB0-974A-BF84-376D1E1E5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163" y="1328694"/>
            <a:ext cx="330200" cy="330200"/>
          </a:xfrm>
          <a:prstGeom prst="rect">
            <a:avLst/>
          </a:prstGeom>
        </p:spPr>
      </p:pic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5C154D57-B85B-2D43-91BC-882D39095557}"/>
              </a:ext>
            </a:extLst>
          </p:cNvPr>
          <p:cNvCxnSpPr>
            <a:cxnSpLocks/>
          </p:cNvCxnSpPr>
          <p:nvPr/>
        </p:nvCxnSpPr>
        <p:spPr>
          <a:xfrm>
            <a:off x="4524569" y="3528948"/>
            <a:ext cx="213624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313153-1C3C-D542-877B-CCE1FDDE7775}"/>
              </a:ext>
            </a:extLst>
          </p:cNvPr>
          <p:cNvSpPr txBox="1"/>
          <p:nvPr/>
        </p:nvSpPr>
        <p:spPr>
          <a:xfrm>
            <a:off x="4103289" y="3536596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alpha val="30000"/>
                  </a:schemeClr>
                </a:solidFill>
              </a:rPr>
              <a:t>Upload documents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CCEB3-0722-F74F-B12E-1E13C4A61629}"/>
              </a:ext>
            </a:extLst>
          </p:cNvPr>
          <p:cNvGrpSpPr/>
          <p:nvPr/>
        </p:nvGrpSpPr>
        <p:grpSpPr>
          <a:xfrm>
            <a:off x="3378703" y="3099180"/>
            <a:ext cx="1691411" cy="1005306"/>
            <a:chOff x="262210" y="3805678"/>
            <a:chExt cx="1691411" cy="1005306"/>
          </a:xfrm>
        </p:grpSpPr>
        <p:pic>
          <p:nvPicPr>
            <p:cNvPr id="1030" name="Picture 6" descr="https://raw.githubusercontent.com/fluent/fluentd-docs/master/public/logo/Fluentd_icon.png">
              <a:extLst>
                <a:ext uri="{FF2B5EF4-FFF2-40B4-BE49-F238E27FC236}">
                  <a16:creationId xmlns:a16="http://schemas.microsoft.com/office/drawing/2014/main" id="{6F89497C-7737-FF4A-88B2-6179C946B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652" y="3805678"/>
              <a:ext cx="852920" cy="702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09D1BC-EBA0-6142-B7BD-5BC30398D82E}"/>
                </a:ext>
              </a:extLst>
            </p:cNvPr>
            <p:cNvSpPr txBox="1"/>
            <p:nvPr/>
          </p:nvSpPr>
          <p:spPr>
            <a:xfrm>
              <a:off x="262210" y="4503207"/>
              <a:ext cx="1691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alpha val="30000"/>
                    </a:schemeClr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Fluentd</a:t>
              </a:r>
              <a:endParaRPr lang="en-US" sz="1400" dirty="0">
                <a:solidFill>
                  <a:schemeClr val="tx1">
                    <a:alpha val="30000"/>
                  </a:schemeClr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C12E5F-A183-564B-9295-A809FACDA33F}"/>
              </a:ext>
            </a:extLst>
          </p:cNvPr>
          <p:cNvGrpSpPr/>
          <p:nvPr/>
        </p:nvGrpSpPr>
        <p:grpSpPr>
          <a:xfrm>
            <a:off x="6056542" y="3160026"/>
            <a:ext cx="1995005" cy="1042524"/>
            <a:chOff x="2937428" y="3866524"/>
            <a:chExt cx="1995005" cy="104252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528C02-2521-FC48-995A-4AA1FE7CBB1A}"/>
                </a:ext>
              </a:extLst>
            </p:cNvPr>
            <p:cNvSpPr txBox="1"/>
            <p:nvPr/>
          </p:nvSpPr>
          <p:spPr>
            <a:xfrm>
              <a:off x="2937428" y="4601271"/>
              <a:ext cx="1995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alpha val="30000"/>
                    </a:schemeClr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ES Service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FE64940-E7D3-104B-A5E8-94CFFE057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79330" y="3866524"/>
              <a:ext cx="711200" cy="711200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D4C68ABE-DE7C-BD44-B25E-EC4F4B752A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7258" y="2980768"/>
            <a:ext cx="469900" cy="4699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72BB7AF-7B94-8C48-8768-8A5842778E59}"/>
              </a:ext>
            </a:extLst>
          </p:cNvPr>
          <p:cNvGrpSpPr/>
          <p:nvPr/>
        </p:nvGrpSpPr>
        <p:grpSpPr>
          <a:xfrm>
            <a:off x="9125901" y="3024297"/>
            <a:ext cx="1995005" cy="1178253"/>
            <a:chOff x="4918737" y="3730795"/>
            <a:chExt cx="1995005" cy="1178253"/>
          </a:xfrm>
        </p:grpSpPr>
        <p:pic>
          <p:nvPicPr>
            <p:cNvPr id="1032" name="Picture 8" descr="Image result for kibana logo transparent">
              <a:extLst>
                <a:ext uri="{FF2B5EF4-FFF2-40B4-BE49-F238E27FC236}">
                  <a16:creationId xmlns:a16="http://schemas.microsoft.com/office/drawing/2014/main" id="{39567199-BA7C-844C-B6B7-E7F4C48449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4011" y="3730795"/>
              <a:ext cx="1009302" cy="1009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65CCF0-61EB-D348-9C86-8DCA17686BC0}"/>
                </a:ext>
              </a:extLst>
            </p:cNvPr>
            <p:cNvSpPr txBox="1"/>
            <p:nvPr/>
          </p:nvSpPr>
          <p:spPr>
            <a:xfrm>
              <a:off x="4918737" y="4601271"/>
              <a:ext cx="1995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alpha val="30000"/>
                    </a:schemeClr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Kibana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3C0BD27-6B03-6E44-8E1F-79CF49C0A214}"/>
              </a:ext>
            </a:extLst>
          </p:cNvPr>
          <p:cNvSpPr txBox="1"/>
          <p:nvPr/>
        </p:nvSpPr>
        <p:spPr>
          <a:xfrm>
            <a:off x="7342298" y="3539576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alpha val="30000"/>
                  </a:schemeClr>
                </a:solidFill>
              </a:rPr>
              <a:t>Query / Visualize</a:t>
            </a:r>
          </a:p>
        </p:txBody>
      </p:sp>
      <p:cxnSp>
        <p:nvCxnSpPr>
          <p:cNvPr id="30" name="Straight Arrow Connector 20">
            <a:extLst>
              <a:ext uri="{FF2B5EF4-FFF2-40B4-BE49-F238E27FC236}">
                <a16:creationId xmlns:a16="http://schemas.microsoft.com/office/drawing/2014/main" id="{BE8AD912-288B-474C-817C-0FF1622316E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7409644" y="3515626"/>
            <a:ext cx="226499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659D66-09C2-8D47-B9FB-3EBE7D34A38B}"/>
              </a:ext>
            </a:extLst>
          </p:cNvPr>
          <p:cNvGrpSpPr/>
          <p:nvPr/>
        </p:nvGrpSpPr>
        <p:grpSpPr>
          <a:xfrm>
            <a:off x="482842" y="5128720"/>
            <a:ext cx="1789903" cy="898326"/>
            <a:chOff x="240175" y="4237771"/>
            <a:chExt cx="1789903" cy="89832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3B5875-CDE5-A84E-85CA-15C686C45696}"/>
                </a:ext>
              </a:extLst>
            </p:cNvPr>
            <p:cNvSpPr txBox="1"/>
            <p:nvPr/>
          </p:nvSpPr>
          <p:spPr>
            <a:xfrm>
              <a:off x="240175" y="4828320"/>
              <a:ext cx="1789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Event (time-base)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4D001C7F-D3F9-0F4E-8F9C-E62924BE7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0177" y="4237771"/>
              <a:ext cx="469900" cy="4699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276AB8-35C3-1E49-AE62-5C2B0C9817AF}"/>
              </a:ext>
            </a:extLst>
          </p:cNvPr>
          <p:cNvGrpSpPr/>
          <p:nvPr/>
        </p:nvGrpSpPr>
        <p:grpSpPr>
          <a:xfrm>
            <a:off x="5903092" y="5008070"/>
            <a:ext cx="2301904" cy="1018977"/>
            <a:chOff x="2783978" y="4117121"/>
            <a:chExt cx="2301904" cy="101897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B7E3C7-A824-AF49-B9B2-DF30E46E5439}"/>
                </a:ext>
              </a:extLst>
            </p:cNvPr>
            <p:cNvSpPr txBox="1"/>
            <p:nvPr/>
          </p:nvSpPr>
          <p:spPr>
            <a:xfrm>
              <a:off x="2783978" y="4828321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Lambda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79DC44B6-086F-7E49-81EB-72DBFE78D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79330" y="4117121"/>
              <a:ext cx="711200" cy="711200"/>
            </a:xfrm>
            <a:prstGeom prst="rect">
              <a:avLst/>
            </a:prstGeom>
          </p:spPr>
        </p:pic>
      </p:grpSp>
      <p:cxnSp>
        <p:nvCxnSpPr>
          <p:cNvPr id="40" name="Straight Arrow Connector 20">
            <a:extLst>
              <a:ext uri="{FF2B5EF4-FFF2-40B4-BE49-F238E27FC236}">
                <a16:creationId xmlns:a16="http://schemas.microsoft.com/office/drawing/2014/main" id="{5FFAFA9B-428A-0B42-897C-99AA3964974F}"/>
              </a:ext>
            </a:extLst>
          </p:cNvPr>
          <p:cNvCxnSpPr>
            <a:cxnSpLocks/>
            <a:stCxn id="57" idx="3"/>
            <a:endCxn id="39" idx="1"/>
          </p:cNvCxnSpPr>
          <p:nvPr/>
        </p:nvCxnSpPr>
        <p:spPr>
          <a:xfrm>
            <a:off x="4684658" y="5362765"/>
            <a:ext cx="2013786" cy="9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18E47D-43D5-4A4E-8E06-B6333374BDBA}"/>
              </a:ext>
            </a:extLst>
          </p:cNvPr>
          <p:cNvSpPr txBox="1"/>
          <p:nvPr/>
        </p:nvSpPr>
        <p:spPr>
          <a:xfrm>
            <a:off x="1511021" y="5082070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Schedule workflow once a day</a:t>
            </a:r>
          </a:p>
        </p:txBody>
      </p:sp>
      <p:cxnSp>
        <p:nvCxnSpPr>
          <p:cNvPr id="45" name="Straight Arrow Connector 20">
            <a:extLst>
              <a:ext uri="{FF2B5EF4-FFF2-40B4-BE49-F238E27FC236}">
                <a16:creationId xmlns:a16="http://schemas.microsoft.com/office/drawing/2014/main" id="{3FBEFAA1-8D2F-1741-A7F4-143DE6D64A0A}"/>
              </a:ext>
            </a:extLst>
          </p:cNvPr>
          <p:cNvCxnSpPr>
            <a:cxnSpLocks/>
            <a:stCxn id="39" idx="0"/>
            <a:endCxn id="20" idx="2"/>
          </p:cNvCxnSpPr>
          <p:nvPr/>
        </p:nvCxnSpPr>
        <p:spPr>
          <a:xfrm flipV="1">
            <a:off x="7054044" y="4202550"/>
            <a:ext cx="1" cy="80552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F54B1F-51BB-9B4B-9DDF-7038E0F679E3}"/>
              </a:ext>
            </a:extLst>
          </p:cNvPr>
          <p:cNvSpPr txBox="1"/>
          <p:nvPr/>
        </p:nvSpPr>
        <p:spPr>
          <a:xfrm>
            <a:off x="4843484" y="4236063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Trigger snapshot creation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75BF7C-BFEA-1E47-9576-8E46712B5669}"/>
              </a:ext>
            </a:extLst>
          </p:cNvPr>
          <p:cNvGrpSpPr/>
          <p:nvPr/>
        </p:nvGrpSpPr>
        <p:grpSpPr>
          <a:xfrm>
            <a:off x="5903092" y="1473329"/>
            <a:ext cx="2301904" cy="1018977"/>
            <a:chOff x="4198666" y="1174560"/>
            <a:chExt cx="2301904" cy="1018977"/>
          </a:xfrm>
        </p:grpSpPr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401E079D-5295-CD4E-AF0A-2BB39AB5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994018" y="1174560"/>
              <a:ext cx="711200" cy="7112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083750-D4D1-1044-96E9-247BF241B690}"/>
                </a:ext>
              </a:extLst>
            </p:cNvPr>
            <p:cNvSpPr txBox="1"/>
            <p:nvPr/>
          </p:nvSpPr>
          <p:spPr>
            <a:xfrm>
              <a:off x="4198666" y="1885760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S3</a:t>
              </a:r>
            </a:p>
          </p:txBody>
        </p:sp>
      </p:grpSp>
      <p:cxnSp>
        <p:nvCxnSpPr>
          <p:cNvPr id="55" name="Straight Arrow Connector 20">
            <a:extLst>
              <a:ext uri="{FF2B5EF4-FFF2-40B4-BE49-F238E27FC236}">
                <a16:creationId xmlns:a16="http://schemas.microsoft.com/office/drawing/2014/main" id="{E2F5056D-9974-9E48-879D-D6EA501060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35180" y="3117946"/>
            <a:ext cx="809604" cy="2978811"/>
          </a:xfrm>
          <a:prstGeom prst="bentConnector3">
            <a:avLst>
              <a:gd name="adj1" fmla="val 35032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0F56585-55CF-C24A-BA70-64A500DCD8D8}"/>
              </a:ext>
            </a:extLst>
          </p:cNvPr>
          <p:cNvSpPr txBox="1"/>
          <p:nvPr/>
        </p:nvSpPr>
        <p:spPr>
          <a:xfrm>
            <a:off x="5721266" y="2585740"/>
            <a:ext cx="1535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Store snapshot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E07587-FEF3-2849-9986-041A9575AFFE}"/>
              </a:ext>
            </a:extLst>
          </p:cNvPr>
          <p:cNvSpPr txBox="1"/>
          <p:nvPr/>
        </p:nvSpPr>
        <p:spPr>
          <a:xfrm>
            <a:off x="6698444" y="4232983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Trigger index deletion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761F37-079C-A84F-8F38-C876C7E295BD}"/>
              </a:ext>
            </a:extLst>
          </p:cNvPr>
          <p:cNvGrpSpPr/>
          <p:nvPr/>
        </p:nvGrpSpPr>
        <p:grpSpPr>
          <a:xfrm>
            <a:off x="629134" y="3169472"/>
            <a:ext cx="1513305" cy="1223352"/>
            <a:chOff x="629134" y="2770890"/>
            <a:chExt cx="1513305" cy="122335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56D9283-FE31-8E40-8F5D-6602FBD6F567}"/>
                </a:ext>
              </a:extLst>
            </p:cNvPr>
            <p:cNvSpPr txBox="1"/>
            <p:nvPr/>
          </p:nvSpPr>
          <p:spPr>
            <a:xfrm>
              <a:off x="629134" y="3471022"/>
              <a:ext cx="15133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alpha val="30000"/>
                    </a:schemeClr>
                  </a:solidFill>
                </a:rPr>
                <a:t>Kubernetes on Amazon EC2</a:t>
              </a: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C6E3C514-A13B-2143-BD9B-934C22332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alphaModFix amt="30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30187" y="2770890"/>
              <a:ext cx="711200" cy="711200"/>
            </a:xfrm>
            <a:prstGeom prst="rect">
              <a:avLst/>
            </a:prstGeom>
          </p:spPr>
        </p:pic>
        <p:pic>
          <p:nvPicPr>
            <p:cNvPr id="1026" name="Picture 2" descr="Image result for kubernetes transparent logo">
              <a:extLst>
                <a:ext uri="{FF2B5EF4-FFF2-40B4-BE49-F238E27FC236}">
                  <a16:creationId xmlns:a16="http://schemas.microsoft.com/office/drawing/2014/main" id="{12CE6690-AA9B-B049-9909-5863AF8CA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671" y="2805041"/>
              <a:ext cx="609303" cy="593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7" name="Straight Arrow Connector 20">
            <a:extLst>
              <a:ext uri="{FF2B5EF4-FFF2-40B4-BE49-F238E27FC236}">
                <a16:creationId xmlns:a16="http://schemas.microsoft.com/office/drawing/2014/main" id="{B4283A46-38E3-F249-9B9C-5A46E9D43ED4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741387" y="3525072"/>
            <a:ext cx="212304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BF16E2E-3893-D64D-B653-0576E9DF1180}"/>
              </a:ext>
            </a:extLst>
          </p:cNvPr>
          <p:cNvSpPr txBox="1"/>
          <p:nvPr/>
        </p:nvSpPr>
        <p:spPr>
          <a:xfrm>
            <a:off x="1618505" y="3536596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alpha val="30000"/>
                  </a:schemeClr>
                </a:solidFill>
              </a:rPr>
              <a:t>Send log 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FA78D-3516-8E4B-9613-CC135DB36659}"/>
              </a:ext>
            </a:extLst>
          </p:cNvPr>
          <p:cNvSpPr txBox="1"/>
          <p:nvPr/>
        </p:nvSpPr>
        <p:spPr>
          <a:xfrm>
            <a:off x="3220122" y="5723354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Step Functions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6BA4907B-B268-2A4F-8F8F-48215417769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3458" y="5007165"/>
            <a:ext cx="711200" cy="711200"/>
          </a:xfrm>
          <a:prstGeom prst="rect">
            <a:avLst/>
          </a:prstGeom>
        </p:spPr>
      </p:pic>
      <p:cxnSp>
        <p:nvCxnSpPr>
          <p:cNvPr id="58" name="Straight Arrow Connector 20">
            <a:extLst>
              <a:ext uri="{FF2B5EF4-FFF2-40B4-BE49-F238E27FC236}">
                <a16:creationId xmlns:a16="http://schemas.microsoft.com/office/drawing/2014/main" id="{1CFB6321-FB68-FD49-BC23-CFC75987A775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 flipV="1">
            <a:off x="1612744" y="5362765"/>
            <a:ext cx="2360714" cy="9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0C68597-782C-9849-A1FE-CCDD6AEEE03A}"/>
              </a:ext>
            </a:extLst>
          </p:cNvPr>
          <p:cNvGrpSpPr/>
          <p:nvPr/>
        </p:nvGrpSpPr>
        <p:grpSpPr>
          <a:xfrm>
            <a:off x="8983754" y="5007165"/>
            <a:ext cx="2301904" cy="1018977"/>
            <a:chOff x="2783978" y="4117121"/>
            <a:chExt cx="2301904" cy="101897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00C5FE-CCF7-484C-9B2F-D61F0C4CE925}"/>
                </a:ext>
              </a:extLst>
            </p:cNvPr>
            <p:cNvSpPr txBox="1"/>
            <p:nvPr/>
          </p:nvSpPr>
          <p:spPr>
            <a:xfrm>
              <a:off x="2783978" y="4828321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Lambda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C2AD0AF5-7F4B-C243-99F5-694FEE5C4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79330" y="4117121"/>
              <a:ext cx="711200" cy="711200"/>
            </a:xfrm>
            <a:prstGeom prst="rect">
              <a:avLst/>
            </a:prstGeom>
          </p:spPr>
        </p:pic>
      </p:grpSp>
      <p:cxnSp>
        <p:nvCxnSpPr>
          <p:cNvPr id="74" name="Straight Arrow Connector 20">
            <a:extLst>
              <a:ext uri="{FF2B5EF4-FFF2-40B4-BE49-F238E27FC236}">
                <a16:creationId xmlns:a16="http://schemas.microsoft.com/office/drawing/2014/main" id="{07E8A334-1211-634A-9F62-C0A06FFBF1A2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7054044" y="2492306"/>
            <a:ext cx="0" cy="66772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20">
            <a:extLst>
              <a:ext uri="{FF2B5EF4-FFF2-40B4-BE49-F238E27FC236}">
                <a16:creationId xmlns:a16="http://schemas.microsoft.com/office/drawing/2014/main" id="{DFAED589-3ADB-F949-A5D6-4613F7A92061}"/>
              </a:ext>
            </a:extLst>
          </p:cNvPr>
          <p:cNvCxnSpPr>
            <a:cxnSpLocks/>
            <a:stCxn id="39" idx="3"/>
            <a:endCxn id="73" idx="1"/>
          </p:cNvCxnSpPr>
          <p:nvPr/>
        </p:nvCxnSpPr>
        <p:spPr>
          <a:xfrm flipV="1">
            <a:off x="7409644" y="5362765"/>
            <a:ext cx="2369462" cy="9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768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F1AEA0C-EAD1-2646-A587-2F5C4B9BF503}"/>
              </a:ext>
            </a:extLst>
          </p:cNvPr>
          <p:cNvSpPr/>
          <p:nvPr/>
        </p:nvSpPr>
        <p:spPr>
          <a:xfrm>
            <a:off x="4255525" y="2021984"/>
            <a:ext cx="8928663" cy="3775075"/>
          </a:xfrm>
          <a:prstGeom prst="rect">
            <a:avLst/>
          </a:prstGeom>
          <a:solidFill>
            <a:srgbClr val="EE3F7D">
              <a:alpha val="20000"/>
            </a:srgbClr>
          </a:solidFill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E23574"/>
                </a:solidFill>
              </a:rPr>
              <a:t>State Machine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00" dirty="0"/>
              <a:t>Architecture</a:t>
            </a:r>
            <a:br>
              <a:rPr lang="en-US" dirty="0"/>
            </a:br>
            <a:r>
              <a:rPr lang="en-US" sz="3600" dirty="0"/>
              <a:t>workflow to create a new Amazon ES cluster on the fly with requested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96056-E80C-5B40-8392-CFDF95EE3722}"/>
              </a:ext>
            </a:extLst>
          </p:cNvPr>
          <p:cNvSpPr/>
          <p:nvPr/>
        </p:nvSpPr>
        <p:spPr>
          <a:xfrm>
            <a:off x="2714766" y="1316971"/>
            <a:ext cx="11330668" cy="6316826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CA56A3-7EB0-974A-BF84-376D1E1E5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2529" y="1316971"/>
            <a:ext cx="330200" cy="330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35E1C20-D5B9-294D-ADA2-FEE342C4CC51}"/>
              </a:ext>
            </a:extLst>
          </p:cNvPr>
          <p:cNvSpPr txBox="1"/>
          <p:nvPr/>
        </p:nvSpPr>
        <p:spPr>
          <a:xfrm>
            <a:off x="2790989" y="3007521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Step Functions</a:t>
            </a:r>
          </a:p>
        </p:txBody>
      </p:sp>
      <p:cxnSp>
        <p:nvCxnSpPr>
          <p:cNvPr id="47" name="Straight Arrow Connector 20">
            <a:extLst>
              <a:ext uri="{FF2B5EF4-FFF2-40B4-BE49-F238E27FC236}">
                <a16:creationId xmlns:a16="http://schemas.microsoft.com/office/drawing/2014/main" id="{1DF2558B-EEC2-BC41-A54A-644203FFF2D0}"/>
              </a:ext>
            </a:extLst>
          </p:cNvPr>
          <p:cNvCxnSpPr>
            <a:cxnSpLocks/>
          </p:cNvCxnSpPr>
          <p:nvPr/>
        </p:nvCxnSpPr>
        <p:spPr>
          <a:xfrm>
            <a:off x="1408076" y="2628250"/>
            <a:ext cx="213624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5833BA3-ABCF-4B45-AE0F-ADDC4C9D09DF}"/>
              </a:ext>
            </a:extLst>
          </p:cNvPr>
          <p:cNvSpPr txBox="1"/>
          <p:nvPr/>
        </p:nvSpPr>
        <p:spPr>
          <a:xfrm>
            <a:off x="1009113" y="2327580"/>
            <a:ext cx="253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Send HTTP/REST request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32403D-13C8-5548-85CB-813B75D0D17E}"/>
              </a:ext>
            </a:extLst>
          </p:cNvPr>
          <p:cNvGrpSpPr/>
          <p:nvPr/>
        </p:nvGrpSpPr>
        <p:grpSpPr>
          <a:xfrm>
            <a:off x="192038" y="2206706"/>
            <a:ext cx="1506552" cy="831311"/>
            <a:chOff x="530762" y="3066779"/>
            <a:chExt cx="1506552" cy="831311"/>
          </a:xfrm>
        </p:grpSpPr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445235FD-9084-CB46-AC7B-47EB8F4B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1034987" y="3066779"/>
              <a:ext cx="483586" cy="4699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90F106-A0F8-5B40-8501-8E4AC12E4AC7}"/>
                </a:ext>
              </a:extLst>
            </p:cNvPr>
            <p:cNvSpPr txBox="1"/>
            <p:nvPr/>
          </p:nvSpPr>
          <p:spPr>
            <a:xfrm>
              <a:off x="530762" y="3590313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API users</a:t>
              </a:r>
            </a:p>
          </p:txBody>
        </p: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639E16F6-6B89-DD4A-8E7A-45C710754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44325" y="2272650"/>
            <a:ext cx="711200" cy="71120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A1713C1B-C36A-6840-BF75-5302C61BC8D6}"/>
              </a:ext>
            </a:extLst>
          </p:cNvPr>
          <p:cNvGrpSpPr/>
          <p:nvPr/>
        </p:nvGrpSpPr>
        <p:grpSpPr>
          <a:xfrm>
            <a:off x="3994125" y="4242111"/>
            <a:ext cx="2301904" cy="1018977"/>
            <a:chOff x="2783978" y="4117121"/>
            <a:chExt cx="2301904" cy="101897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3D65BE7-EF1E-4742-ACDF-3AED5A67D964}"/>
                </a:ext>
              </a:extLst>
            </p:cNvPr>
            <p:cNvSpPr txBox="1"/>
            <p:nvPr/>
          </p:nvSpPr>
          <p:spPr>
            <a:xfrm>
              <a:off x="2783978" y="4828321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Lambda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B24218A4-E816-3D45-A03F-40B0CD95C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79330" y="4117121"/>
              <a:ext cx="711200" cy="711200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2BB2971-8F1A-584B-8FA3-E58A86C93481}"/>
              </a:ext>
            </a:extLst>
          </p:cNvPr>
          <p:cNvSpPr txBox="1"/>
          <p:nvPr/>
        </p:nvSpPr>
        <p:spPr>
          <a:xfrm>
            <a:off x="4357125" y="3505807"/>
            <a:ext cx="224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Create a new Amazon ES cluster based on a CloudFormation template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ADD91D-87FF-6D4D-847C-7223AAFC3C5C}"/>
              </a:ext>
            </a:extLst>
          </p:cNvPr>
          <p:cNvSpPr/>
          <p:nvPr/>
        </p:nvSpPr>
        <p:spPr>
          <a:xfrm>
            <a:off x="6094032" y="4307789"/>
            <a:ext cx="1354518" cy="579844"/>
          </a:xfrm>
          <a:prstGeom prst="rect">
            <a:avLst/>
          </a:prstGeom>
          <a:solidFill>
            <a:schemeClr val="accent4">
              <a:lumMod val="20000"/>
              <a:lumOff val="80000"/>
              <a:alpha val="15000"/>
            </a:schemeClr>
          </a:solidFill>
          <a:ln w="12700">
            <a:solidFill>
              <a:srgbClr val="69AF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accent4"/>
              </a:solidFill>
            </a:endParaRP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wait 1 min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4435802-858D-254D-98AC-3B08BBB63474}"/>
              </a:ext>
            </a:extLst>
          </p:cNvPr>
          <p:cNvGrpSpPr/>
          <p:nvPr/>
        </p:nvGrpSpPr>
        <p:grpSpPr>
          <a:xfrm>
            <a:off x="7448550" y="4242111"/>
            <a:ext cx="2301904" cy="1018977"/>
            <a:chOff x="2783978" y="4117121"/>
            <a:chExt cx="2301904" cy="101897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58D5164-85AA-D84F-A094-7FE4D5FAE534}"/>
                </a:ext>
              </a:extLst>
            </p:cNvPr>
            <p:cNvSpPr txBox="1"/>
            <p:nvPr/>
          </p:nvSpPr>
          <p:spPr>
            <a:xfrm>
              <a:off x="2783978" y="4828321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Lambda</a:t>
              </a:r>
            </a:p>
          </p:txBody>
        </p: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B0F8886F-7429-9B44-8B5C-28BAE4ADA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79330" y="4117121"/>
              <a:ext cx="711200" cy="711200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75C4C84-A1D7-A646-AAF3-E71902A870B5}"/>
              </a:ext>
            </a:extLst>
          </p:cNvPr>
          <p:cNvSpPr txBox="1"/>
          <p:nvPr/>
        </p:nvSpPr>
        <p:spPr>
          <a:xfrm>
            <a:off x="7820833" y="3598139"/>
            <a:ext cx="155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Check whether cluster is available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C87136-7399-6148-BDE9-CCB765877DFA}"/>
              </a:ext>
            </a:extLst>
          </p:cNvPr>
          <p:cNvGrpSpPr/>
          <p:nvPr/>
        </p:nvGrpSpPr>
        <p:grpSpPr>
          <a:xfrm>
            <a:off x="9394854" y="4242111"/>
            <a:ext cx="2301904" cy="1018977"/>
            <a:chOff x="2783978" y="4117121"/>
            <a:chExt cx="2301904" cy="101897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7A05DE-87D1-914F-9E73-3CC83D054F90}"/>
                </a:ext>
              </a:extLst>
            </p:cNvPr>
            <p:cNvSpPr txBox="1"/>
            <p:nvPr/>
          </p:nvSpPr>
          <p:spPr>
            <a:xfrm>
              <a:off x="2783978" y="4828321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Lambda</a:t>
              </a:r>
            </a:p>
          </p:txBody>
        </p: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34F38CC7-2ADD-624B-9A3D-34BBFE08C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79330" y="4117121"/>
              <a:ext cx="711200" cy="7112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EBEF9CB-3205-D046-B4D2-1697AFE4B774}"/>
              </a:ext>
            </a:extLst>
          </p:cNvPr>
          <p:cNvSpPr txBox="1"/>
          <p:nvPr/>
        </p:nvSpPr>
        <p:spPr>
          <a:xfrm>
            <a:off x="9767137" y="3588379"/>
            <a:ext cx="155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Restore required snapshots from S3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1808A0-B066-E14D-8673-2212F6013FC6}"/>
              </a:ext>
            </a:extLst>
          </p:cNvPr>
          <p:cNvSpPr txBox="1"/>
          <p:nvPr/>
        </p:nvSpPr>
        <p:spPr>
          <a:xfrm>
            <a:off x="11221706" y="495705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SES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D0CF886-2E04-254A-90A1-A808410338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017058" y="4242111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20">
            <a:extLst>
              <a:ext uri="{FF2B5EF4-FFF2-40B4-BE49-F238E27FC236}">
                <a16:creationId xmlns:a16="http://schemas.microsoft.com/office/drawing/2014/main" id="{A4F7CC5A-BF8C-7C48-B2F6-4B3130411902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>
            <a:off x="5500677" y="4597711"/>
            <a:ext cx="59335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953AE07F-01C4-454D-909E-CC54C6687145}"/>
              </a:ext>
            </a:extLst>
          </p:cNvPr>
          <p:cNvCxnSpPr>
            <a:cxnSpLocks/>
            <a:stCxn id="75" idx="3"/>
            <a:endCxn id="78" idx="1"/>
          </p:cNvCxnSpPr>
          <p:nvPr/>
        </p:nvCxnSpPr>
        <p:spPr>
          <a:xfrm>
            <a:off x="7448550" y="4597711"/>
            <a:ext cx="79535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20">
            <a:extLst>
              <a:ext uri="{FF2B5EF4-FFF2-40B4-BE49-F238E27FC236}">
                <a16:creationId xmlns:a16="http://schemas.microsoft.com/office/drawing/2014/main" id="{64727755-DD9E-E043-BA3A-6C704136F89F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8955102" y="4597711"/>
            <a:ext cx="1235104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20">
            <a:extLst>
              <a:ext uri="{FF2B5EF4-FFF2-40B4-BE49-F238E27FC236}">
                <a16:creationId xmlns:a16="http://schemas.microsoft.com/office/drawing/2014/main" id="{E42F6083-28AB-CA45-AF82-2041DAECA68C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>
            <a:off x="10901406" y="4597711"/>
            <a:ext cx="111565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20">
            <a:extLst>
              <a:ext uri="{FF2B5EF4-FFF2-40B4-BE49-F238E27FC236}">
                <a16:creationId xmlns:a16="http://schemas.microsoft.com/office/drawing/2014/main" id="{9019C8A0-D961-4A49-A2DB-4DE6F883D479}"/>
              </a:ext>
            </a:extLst>
          </p:cNvPr>
          <p:cNvCxnSpPr>
            <a:cxnSpLocks/>
            <a:stCxn id="77" idx="2"/>
            <a:endCxn id="75" idx="2"/>
          </p:cNvCxnSpPr>
          <p:nvPr/>
        </p:nvCxnSpPr>
        <p:spPr>
          <a:xfrm rot="5400000" flipH="1">
            <a:off x="7498669" y="4160256"/>
            <a:ext cx="373455" cy="1828211"/>
          </a:xfrm>
          <a:prstGeom prst="bentConnector3">
            <a:avLst>
              <a:gd name="adj1" fmla="val -61212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AD1BB55-B2FF-9145-9AA6-911C72B9D646}"/>
              </a:ext>
            </a:extLst>
          </p:cNvPr>
          <p:cNvGrpSpPr/>
          <p:nvPr/>
        </p:nvGrpSpPr>
        <p:grpSpPr>
          <a:xfrm>
            <a:off x="3994125" y="6184590"/>
            <a:ext cx="2301904" cy="1042103"/>
            <a:chOff x="3994125" y="5797731"/>
            <a:chExt cx="2301904" cy="10421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848FAD-D3D1-C547-A98A-90FD3554A54C}"/>
                </a:ext>
              </a:extLst>
            </p:cNvPr>
            <p:cNvSpPr txBox="1"/>
            <p:nvPr/>
          </p:nvSpPr>
          <p:spPr>
            <a:xfrm>
              <a:off x="3994125" y="653205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CloudFormation</a:t>
              </a: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DA1AD7A9-C798-B445-AB99-2376CC66C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789477" y="5797731"/>
              <a:ext cx="711200" cy="711200"/>
            </a:xfrm>
            <a:prstGeom prst="rect">
              <a:avLst/>
            </a:prstGeom>
          </p:spPr>
        </p:pic>
      </p:grpSp>
      <p:cxnSp>
        <p:nvCxnSpPr>
          <p:cNvPr id="36" name="Straight Arrow Connector 20">
            <a:extLst>
              <a:ext uri="{FF2B5EF4-FFF2-40B4-BE49-F238E27FC236}">
                <a16:creationId xmlns:a16="http://schemas.microsoft.com/office/drawing/2014/main" id="{A94B74C4-174E-7946-B2E1-814FE6C36CFE}"/>
              </a:ext>
            </a:extLst>
          </p:cNvPr>
          <p:cNvCxnSpPr>
            <a:cxnSpLocks/>
            <a:stCxn id="71" idx="2"/>
            <a:endCxn id="35" idx="0"/>
          </p:cNvCxnSpPr>
          <p:nvPr/>
        </p:nvCxnSpPr>
        <p:spPr>
          <a:xfrm>
            <a:off x="5145077" y="5261088"/>
            <a:ext cx="0" cy="92350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A31BB4-40DF-A247-9632-C3E10A46CC97}"/>
              </a:ext>
            </a:extLst>
          </p:cNvPr>
          <p:cNvGrpSpPr/>
          <p:nvPr/>
        </p:nvGrpSpPr>
        <p:grpSpPr>
          <a:xfrm>
            <a:off x="9393778" y="6184169"/>
            <a:ext cx="2301904" cy="1018977"/>
            <a:chOff x="4198666" y="1174560"/>
            <a:chExt cx="2301904" cy="1018977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FB56AB21-8F0E-744B-9777-4A67EDA78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994018" y="1174560"/>
              <a:ext cx="711200" cy="7112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BD2BC34-C01B-9E46-8024-06FC0689E3B9}"/>
                </a:ext>
              </a:extLst>
            </p:cNvPr>
            <p:cNvSpPr txBox="1"/>
            <p:nvPr/>
          </p:nvSpPr>
          <p:spPr>
            <a:xfrm>
              <a:off x="4198666" y="1885760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S3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6631D00-E268-6746-AA2E-D3ABC36FDA7A}"/>
              </a:ext>
            </a:extLst>
          </p:cNvPr>
          <p:cNvGrpSpPr/>
          <p:nvPr/>
        </p:nvGrpSpPr>
        <p:grpSpPr>
          <a:xfrm>
            <a:off x="7609926" y="6184169"/>
            <a:ext cx="1995005" cy="1042524"/>
            <a:chOff x="2937428" y="3866524"/>
            <a:chExt cx="1995005" cy="104252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6BB07E-F387-254D-B3A4-B5FE132A964D}"/>
                </a:ext>
              </a:extLst>
            </p:cNvPr>
            <p:cNvSpPr txBox="1"/>
            <p:nvPr/>
          </p:nvSpPr>
          <p:spPr>
            <a:xfrm>
              <a:off x="2937428" y="4601271"/>
              <a:ext cx="1995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ES Service</a:t>
              </a: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59EFEE56-1FCE-4342-8F23-0B8D91641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579330" y="3866524"/>
              <a:ext cx="711200" cy="711200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C630907-2304-6F4B-A420-24D00D2C231A}"/>
              </a:ext>
            </a:extLst>
          </p:cNvPr>
          <p:cNvSpPr txBox="1"/>
          <p:nvPr/>
        </p:nvSpPr>
        <p:spPr>
          <a:xfrm>
            <a:off x="11593989" y="3598760"/>
            <a:ext cx="1557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Notify requestor</a:t>
            </a:r>
          </a:p>
        </p:txBody>
      </p:sp>
      <p:cxnSp>
        <p:nvCxnSpPr>
          <p:cNvPr id="50" name="Straight Arrow Connector 20">
            <a:extLst>
              <a:ext uri="{FF2B5EF4-FFF2-40B4-BE49-F238E27FC236}">
                <a16:creationId xmlns:a16="http://schemas.microsoft.com/office/drawing/2014/main" id="{A04F5761-F3E0-834A-B118-2C0B50C466D7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 flipV="1">
            <a:off x="5500677" y="6539769"/>
            <a:ext cx="2751151" cy="42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>
            <a:extLst>
              <a:ext uri="{FF2B5EF4-FFF2-40B4-BE49-F238E27FC236}">
                <a16:creationId xmlns:a16="http://schemas.microsoft.com/office/drawing/2014/main" id="{B593F43F-630C-9048-B3E0-64417FEE2378}"/>
              </a:ext>
            </a:extLst>
          </p:cNvPr>
          <p:cNvCxnSpPr>
            <a:cxnSpLocks/>
            <a:stCxn id="81" idx="2"/>
            <a:endCxn id="48" idx="0"/>
          </p:cNvCxnSpPr>
          <p:nvPr/>
        </p:nvCxnSpPr>
        <p:spPr>
          <a:xfrm rot="5400000">
            <a:off x="9115077" y="4753439"/>
            <a:ext cx="923081" cy="193837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20">
            <a:extLst>
              <a:ext uri="{FF2B5EF4-FFF2-40B4-BE49-F238E27FC236}">
                <a16:creationId xmlns:a16="http://schemas.microsoft.com/office/drawing/2014/main" id="{9B2BB453-AE25-7341-B38E-EEE871EA532A}"/>
              </a:ext>
            </a:extLst>
          </p:cNvPr>
          <p:cNvCxnSpPr>
            <a:cxnSpLocks/>
            <a:stCxn id="48" idx="3"/>
            <a:endCxn id="41" idx="1"/>
          </p:cNvCxnSpPr>
          <p:nvPr/>
        </p:nvCxnSpPr>
        <p:spPr>
          <a:xfrm>
            <a:off x="8963028" y="6539769"/>
            <a:ext cx="122610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9368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22365</TotalTime>
  <Words>546</Words>
  <Application>Microsoft Macintosh PowerPoint</Application>
  <PresentationFormat>Custom</PresentationFormat>
  <Paragraphs>102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Architecture ingestion and querying your data</vt:lpstr>
      <vt:lpstr>Architecture workflow to archive old index files to Amazon S3 and delete them in Amazon ES</vt:lpstr>
      <vt:lpstr>Architecture workflow to create a new Amazon ES cluster on the fly with requested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327</cp:revision>
  <dcterms:created xsi:type="dcterms:W3CDTF">2016-06-17T18:22:10Z</dcterms:created>
  <dcterms:modified xsi:type="dcterms:W3CDTF">2019-10-16T12:45:44Z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