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4" r:id="rId7"/>
    <p:sldId id="263" r:id="rId8"/>
    <p:sldId id="265" r:id="rId9"/>
    <p:sldId id="258" r:id="rId10"/>
    <p:sldId id="257" r:id="rId11"/>
    <p:sldId id="261" r:id="rId12"/>
    <p:sldId id="259" r:id="rId13"/>
  </p:sldIdLst>
  <p:sldSz cx="12192000" cy="6858000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4CB5A7"/>
    <a:srgbClr val="009682"/>
    <a:srgbClr val="59D57F"/>
    <a:srgbClr val="2418B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212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3036" y="-5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8000"/>
            <a:ext cx="27336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9219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17475"/>
            <a:ext cx="1071562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8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</p:spTree>
    <p:extLst>
      <p:ext uri="{BB962C8B-B14F-4D97-AF65-F5344CB8AC3E}">
        <p14:creationId xmlns:p14="http://schemas.microsoft.com/office/powerpoint/2010/main" val="289550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07FCA7-61D8-4357-9CC1-F7E4D1D3D8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296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7FCA7-61D8-4357-9CC1-F7E4D1D3D82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0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\\tiv130\d$\Büro\Designs\montage.jpg"/>
          <p:cNvPicPr>
            <a:picLocks noChangeAspect="1" noChangeArrowheads="1"/>
          </p:cNvPicPr>
          <p:nvPr userDrawn="1"/>
        </p:nvPicPr>
        <p:blipFill>
          <a:blip r:embed="rId2" cstate="print"/>
          <a:srcRect b="52279"/>
          <a:stretch>
            <a:fillRect/>
          </a:stretch>
        </p:blipFill>
        <p:spPr bwMode="auto">
          <a:xfrm>
            <a:off x="72658" y="3365376"/>
            <a:ext cx="11976004" cy="3214710"/>
          </a:xfrm>
          <a:prstGeom prst="rect">
            <a:avLst/>
          </a:prstGeom>
          <a:noFill/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71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ITIV-logo_color_smal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87163" y="3228851"/>
            <a:ext cx="457608" cy="4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29167" y="6475414"/>
            <a:ext cx="489373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14352" y="3367088"/>
            <a:ext cx="60494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>
                <a:solidFill>
                  <a:schemeClr val="bg1"/>
                </a:solidFill>
              </a:rPr>
              <a:t>Institut für Technik der Informationsverarbeitung (ITIV)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757834" y="6497639"/>
            <a:ext cx="230293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681567" y="4508501"/>
            <a:ext cx="10847917" cy="1152525"/>
          </a:xfrm>
          <a:prstGeom prst="roundRect">
            <a:avLst>
              <a:gd name="adj" fmla="val 16667"/>
            </a:avLst>
          </a:prstGeom>
          <a:solidFill>
            <a:schemeClr val="bg1">
              <a:alpha val="5882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4" name="Text Box 21"/>
          <p:cNvSpPr txBox="1">
            <a:spLocks noChangeArrowheads="1"/>
          </p:cNvSpPr>
          <p:nvPr userDrawn="1"/>
        </p:nvSpPr>
        <p:spPr bwMode="auto">
          <a:xfrm>
            <a:off x="514352" y="3366344"/>
            <a:ext cx="604943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1000" noProof="0" dirty="0" err="1">
                <a:solidFill>
                  <a:schemeClr val="bg1"/>
                </a:solidFill>
              </a:rPr>
              <a:t>Institut</a:t>
            </a:r>
            <a:r>
              <a:rPr lang="en-US" sz="1000" baseline="0" noProof="0" dirty="0">
                <a:solidFill>
                  <a:schemeClr val="bg1"/>
                </a:solidFill>
              </a:rPr>
              <a:t> </a:t>
            </a:r>
            <a:r>
              <a:rPr lang="en-US" sz="1000" baseline="0" noProof="0" dirty="0" err="1">
                <a:solidFill>
                  <a:schemeClr val="bg1"/>
                </a:solidFill>
              </a:rPr>
              <a:t>für</a:t>
            </a:r>
            <a:r>
              <a:rPr lang="en-US" sz="1000" baseline="0" noProof="0" dirty="0">
                <a:solidFill>
                  <a:schemeClr val="bg1"/>
                </a:solidFill>
              </a:rPr>
              <a:t> </a:t>
            </a:r>
            <a:r>
              <a:rPr lang="en-US" sz="1000" baseline="0" noProof="0" dirty="0" err="1">
                <a:solidFill>
                  <a:schemeClr val="bg1"/>
                </a:solidFill>
              </a:rPr>
              <a:t>Technik</a:t>
            </a:r>
            <a:r>
              <a:rPr lang="en-US" sz="1000" baseline="0" noProof="0" dirty="0">
                <a:solidFill>
                  <a:schemeClr val="bg1"/>
                </a:solidFill>
              </a:rPr>
              <a:t> der </a:t>
            </a:r>
            <a:r>
              <a:rPr lang="en-US" sz="1000" baseline="0" noProof="0" dirty="0" err="1">
                <a:solidFill>
                  <a:schemeClr val="bg1"/>
                </a:solidFill>
              </a:rPr>
              <a:t>Informationsverarbeitung</a:t>
            </a:r>
            <a:r>
              <a:rPr lang="en-US" sz="1000" baseline="0" noProof="0" dirty="0">
                <a:solidFill>
                  <a:schemeClr val="bg1"/>
                </a:solidFill>
              </a:rPr>
              <a:t> (ITIV</a:t>
            </a:r>
            <a:r>
              <a:rPr lang="en-US" sz="1000" noProof="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7" name="Picture 14" descr="ITIV-logo_color_smal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566" y="368301"/>
            <a:ext cx="576000" cy="59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5856817" y="1268414"/>
            <a:ext cx="6096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dirty="0"/>
              <a:t>Institutsleitung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Dr.-Ing. Dr. h. c. J. Becker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Dr.-Ing. E. Sax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 </a:t>
            </a:r>
            <a:r>
              <a:rPr lang="de-DE" altLang="de-DE" sz="1400" dirty="0" err="1"/>
              <a:t>rer</a:t>
            </a:r>
            <a:r>
              <a:rPr lang="de-DE" altLang="de-DE" sz="1400" dirty="0"/>
              <a:t>. nat. W. Stork </a:t>
            </a:r>
          </a:p>
          <a:p>
            <a:pPr algn="r" eaLnBrk="1" hangingPunct="1">
              <a:defRPr/>
            </a:pPr>
            <a:r>
              <a:rPr lang="de-DE" altLang="de-DE" sz="1400" b="1" dirty="0"/>
              <a:t>Betreuer</a:t>
            </a: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015818" y="414338"/>
            <a:ext cx="28892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/>
              <a:t>Institut für Technik der </a:t>
            </a:r>
          </a:p>
          <a:p>
            <a:pPr algn="r" eaLnBrk="1" hangingPunct="1">
              <a:defRPr/>
            </a:pPr>
            <a:r>
              <a:rPr lang="de-DE" altLang="de-DE" sz="1400"/>
              <a:t>Informationsverarbeitung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2" y="305522"/>
            <a:ext cx="1627446" cy="7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0666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79418" y="333375"/>
            <a:ext cx="2785533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333375"/>
            <a:ext cx="8155517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34278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84778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6861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817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25696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6829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86560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52728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0294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6672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1" y="333376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4251" y="6454776"/>
            <a:ext cx="556894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7835900" y="6453188"/>
            <a:ext cx="3829051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/>
              <a:t>Institut für Technik der Informationsverarbeitung (ITIV)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334434" y="6453188"/>
            <a:ext cx="43391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6C722417-02DB-45B8-8751-8B2FADCBA28A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911425" y="6463709"/>
            <a:ext cx="1157817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70000"/>
              <a:buBlip>
                <a:blip r:embed="rId14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14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1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1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A15688E-E47A-4E05-BBD2-D2525E0B5CA9}" type="datetime1">
              <a:rPr lang="de-DE" altLang="de-DE" sz="900"/>
              <a:pPr>
                <a:spcBef>
                  <a:spcPct val="0"/>
                </a:spcBef>
                <a:buSzTx/>
                <a:buFontTx/>
                <a:buNone/>
              </a:pPr>
              <a:t>17.10.2019</a:t>
            </a:fld>
            <a:endParaRPr lang="de-DE" altLang="de-DE" sz="90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79" y="333376"/>
            <a:ext cx="1256829" cy="5745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19289" y="1484314"/>
            <a:ext cx="4446587" cy="649287"/>
          </a:xfrm>
        </p:spPr>
        <p:txBody>
          <a:bodyPr/>
          <a:lstStyle/>
          <a:p>
            <a:r>
              <a:rPr lang="de-DE" altLang="de-DE" dirty="0"/>
              <a:t>Masterarbeit Notizen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920875" y="2349501"/>
            <a:ext cx="8370888" cy="404813"/>
          </a:xfrm>
        </p:spPr>
        <p:txBody>
          <a:bodyPr/>
          <a:lstStyle/>
          <a:p>
            <a:pPr marL="0" indent="0">
              <a:spcBef>
                <a:spcPct val="50000"/>
              </a:spcBef>
              <a:buSzTx/>
              <a:buNone/>
            </a:pPr>
            <a:r>
              <a:rPr lang="de-DE" altLang="de-DE" b="0" dirty="0" err="1">
                <a:solidFill>
                  <a:schemeClr val="tx1"/>
                </a:solidFill>
              </a:rPr>
              <a:t>cand</a:t>
            </a:r>
            <a:r>
              <a:rPr lang="de-DE" altLang="de-DE" b="0" dirty="0">
                <a:solidFill>
                  <a:schemeClr val="tx1"/>
                </a:solidFill>
              </a:rPr>
              <a:t>. </a:t>
            </a:r>
            <a:r>
              <a:rPr lang="de-DE" altLang="de-DE" b="0" dirty="0" err="1">
                <a:solidFill>
                  <a:schemeClr val="tx1"/>
                </a:solidFill>
              </a:rPr>
              <a:t>el</a:t>
            </a:r>
            <a:r>
              <a:rPr lang="de-DE" altLang="de-DE" b="0" dirty="0">
                <a:solidFill>
                  <a:schemeClr val="tx1"/>
                </a:solidFill>
              </a:rPr>
              <a:t>. </a:t>
            </a:r>
            <a:r>
              <a:rPr lang="de-DE" altLang="de-DE" dirty="0"/>
              <a:t>Simon Müller</a:t>
            </a:r>
            <a:endParaRPr lang="de-DE" altLang="de-DE" b="0" dirty="0">
              <a:solidFill>
                <a:schemeClr val="tx1"/>
              </a:solidFill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046288" y="4329114"/>
            <a:ext cx="80645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lang="de-DE" altLang="de-DE" sz="2900" b="1" dirty="0">
                <a:solidFill>
                  <a:schemeClr val="tx2"/>
                </a:solidFill>
              </a:rPr>
              <a:t>Innovative selbstlernende Gestensteuerung im Automotivbereich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7008813" y="2349500"/>
            <a:ext cx="3465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de-DE" altLang="de-DE" sz="1400" dirty="0"/>
              <a:t>M.Sc. Simon Stock; M.Sc. Marco Stang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7B69B-5059-4A45-A0E5-549F1117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Intel Realsense D435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CADD5A8-0088-4F53-A6B3-924F785606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distances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Min-Z: ~10cm</a:t>
            </a:r>
          </a:p>
          <a:p>
            <a:pPr lvl="1"/>
            <a:r>
              <a:rPr lang="de-DE" dirty="0"/>
              <a:t>Max-Z: 10m</a:t>
            </a:r>
          </a:p>
          <a:p>
            <a:pPr lvl="1"/>
            <a:r>
              <a:rPr lang="de-DE" dirty="0"/>
              <a:t>=&gt; 30cm – 1m in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ok</a:t>
            </a:r>
          </a:p>
          <a:p>
            <a:r>
              <a:rPr lang="de-DE" dirty="0"/>
              <a:t>Depth: </a:t>
            </a:r>
          </a:p>
          <a:p>
            <a:pPr lvl="1"/>
            <a:r>
              <a:rPr lang="de-DE" dirty="0"/>
              <a:t>Res: 1280 x 720@90fps</a:t>
            </a:r>
          </a:p>
          <a:p>
            <a:pPr lvl="1"/>
            <a:r>
              <a:rPr lang="de-DE" dirty="0"/>
              <a:t>FOV: 87°±3° x 58°±1° x 95°±3°</a:t>
            </a:r>
          </a:p>
          <a:p>
            <a:r>
              <a:rPr lang="de-DE" dirty="0"/>
              <a:t>RGB: </a:t>
            </a:r>
          </a:p>
          <a:p>
            <a:pPr lvl="1"/>
            <a:r>
              <a:rPr lang="de-DE" dirty="0"/>
              <a:t>Res: 1920x1080@30fps	</a:t>
            </a:r>
          </a:p>
          <a:p>
            <a:pPr lvl="1"/>
            <a:r>
              <a:rPr lang="de-DE" dirty="0"/>
              <a:t>FOV: 69.4° x 42.5° x 77° (+/- 3°)</a:t>
            </a:r>
          </a:p>
          <a:p>
            <a:r>
              <a:rPr lang="de-DE" dirty="0"/>
              <a:t>=&gt; </a:t>
            </a:r>
            <a:r>
              <a:rPr lang="de-DE" dirty="0" err="1"/>
              <a:t>Projection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!</a:t>
            </a:r>
          </a:p>
        </p:txBody>
      </p:sp>
      <p:pic>
        <p:nvPicPr>
          <p:cNvPr id="8" name="Picture 2" descr="Depth camera D435 - Front view">
            <a:extLst>
              <a:ext uri="{FF2B5EF4-FFF2-40B4-BE49-F238E27FC236}">
                <a16:creationId xmlns:a16="http://schemas.microsoft.com/office/drawing/2014/main" id="{716D74B0-6916-4DBD-AAA5-FAFCC763378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013" y="2434173"/>
            <a:ext cx="5468937" cy="242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75DB8B-2B40-40A7-9366-24588BA948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28420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11059-19A3-467E-B5F9-40E9EDAF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Ablauf: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140A0-4FBA-4DCD-835B-13464CC39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B9E679-11A1-4344-AF55-25D0B033215F}"/>
              </a:ext>
            </a:extLst>
          </p:cNvPr>
          <p:cNvSpPr/>
          <p:nvPr/>
        </p:nvSpPr>
        <p:spPr>
          <a:xfrm>
            <a:off x="839416" y="1484784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RGB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427B023-E23D-422D-A634-890030BE4AB7}"/>
              </a:ext>
            </a:extLst>
          </p:cNvPr>
          <p:cNvSpPr/>
          <p:nvPr/>
        </p:nvSpPr>
        <p:spPr>
          <a:xfrm>
            <a:off x="839416" y="2421558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Depth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839675-3C3C-4EEF-9A9E-EDF915BCA239}"/>
              </a:ext>
            </a:extLst>
          </p:cNvPr>
          <p:cNvSpPr/>
          <p:nvPr/>
        </p:nvSpPr>
        <p:spPr>
          <a:xfrm>
            <a:off x="2483608" y="184549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CNN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67C2F54-CA81-4965-AAD4-96D5F155A64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775520" y="1844824"/>
            <a:ext cx="708088" cy="46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9C6480-9CAA-415C-AB14-6D3284B9590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775520" y="2313546"/>
            <a:ext cx="70808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5730DB8-6F26-4458-B69C-2EDCF7AEB01D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3995776" y="2313546"/>
            <a:ext cx="58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72104E71-5E73-4711-AF3A-816D74A31856}"/>
              </a:ext>
            </a:extLst>
          </p:cNvPr>
          <p:cNvSpPr/>
          <p:nvPr/>
        </p:nvSpPr>
        <p:spPr>
          <a:xfrm>
            <a:off x="4583832" y="1743781"/>
            <a:ext cx="1224136" cy="113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Intermediate </a:t>
            </a:r>
            <a:r>
              <a:rPr lang="de-DE" sz="1200" dirty="0" err="1"/>
              <a:t>representation</a:t>
            </a:r>
            <a:endParaRPr lang="de-DE" sz="1200" dirty="0"/>
          </a:p>
          <a:p>
            <a:pPr algn="ctr"/>
            <a:r>
              <a:rPr lang="de-DE" sz="1200" dirty="0"/>
              <a:t>(„Skeleton“)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FB13154-CCEA-493D-A41B-1EAA539E7261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807968" y="2313546"/>
            <a:ext cx="1224136" cy="119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BAB492F-4373-4AC7-AA39-95FD7230E593}"/>
              </a:ext>
            </a:extLst>
          </p:cNvPr>
          <p:cNvSpPr/>
          <p:nvPr/>
        </p:nvSpPr>
        <p:spPr>
          <a:xfrm>
            <a:off x="7032104" y="2937730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Classifier</a:t>
            </a:r>
            <a:endParaRPr lang="de-DE" sz="1200" dirty="0"/>
          </a:p>
          <a:p>
            <a:pPr algn="ctr"/>
            <a:r>
              <a:rPr lang="de-DE" sz="1200" dirty="0"/>
              <a:t>(LSTM?)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483333D-9D3C-408D-A8F7-AA44FE9757B4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7968208" y="2313547"/>
            <a:ext cx="1440160" cy="119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9262B32F-5D87-4E31-847C-3B7BB5D44A5B}"/>
              </a:ext>
            </a:extLst>
          </p:cNvPr>
          <p:cNvSpPr/>
          <p:nvPr/>
        </p:nvSpPr>
        <p:spPr>
          <a:xfrm>
            <a:off x="9408368" y="1743784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Gesture</a:t>
            </a:r>
            <a:endParaRPr lang="de-DE" sz="1200" dirty="0"/>
          </a:p>
          <a:p>
            <a:pPr algn="ctr"/>
            <a:r>
              <a:rPr lang="de-DE" sz="1200" dirty="0"/>
              <a:t>Class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94C97-18C5-4F98-8810-BE3479A4A362}"/>
              </a:ext>
            </a:extLst>
          </p:cNvPr>
          <p:cNvSpPr/>
          <p:nvPr/>
        </p:nvSpPr>
        <p:spPr>
          <a:xfrm>
            <a:off x="839416" y="3873456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RGB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BA6E962-E32B-4FD6-A114-FD56DC4D8198}"/>
              </a:ext>
            </a:extLst>
          </p:cNvPr>
          <p:cNvSpPr/>
          <p:nvPr/>
        </p:nvSpPr>
        <p:spPr>
          <a:xfrm>
            <a:off x="839416" y="4810230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Depth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90E1A3B-97E1-4C66-A87B-5345B336442F}"/>
              </a:ext>
            </a:extLst>
          </p:cNvPr>
          <p:cNvSpPr/>
          <p:nvPr/>
        </p:nvSpPr>
        <p:spPr>
          <a:xfrm>
            <a:off x="2483608" y="4234166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CNN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A8D2B73-D02D-47EE-951A-0AAB9BD74DD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775520" y="4233496"/>
            <a:ext cx="708088" cy="46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AF65222-EF5A-4A05-8967-E8132BB109D9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1775520" y="4702218"/>
            <a:ext cx="70808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76374C7-3107-4F11-847C-4C075E9EBC3D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3995776" y="4702218"/>
            <a:ext cx="58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FDF0BA31-60A8-4EF1-A45A-6D78A2C10A4F}"/>
              </a:ext>
            </a:extLst>
          </p:cNvPr>
          <p:cNvSpPr/>
          <p:nvPr/>
        </p:nvSpPr>
        <p:spPr>
          <a:xfrm>
            <a:off x="4583832" y="4132453"/>
            <a:ext cx="1224136" cy="113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Intermediate </a:t>
            </a:r>
            <a:r>
              <a:rPr lang="de-DE" sz="1200" dirty="0" err="1"/>
              <a:t>representation</a:t>
            </a:r>
            <a:endParaRPr lang="de-DE" sz="1200" dirty="0"/>
          </a:p>
          <a:p>
            <a:pPr algn="ctr"/>
            <a:r>
              <a:rPr lang="de-DE" sz="1200" dirty="0"/>
              <a:t>(„Skeleton“)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904D776-7840-4185-BE64-28457B090CA5}"/>
              </a:ext>
            </a:extLst>
          </p:cNvPr>
          <p:cNvCxnSpPr>
            <a:cxnSpLocks/>
            <a:stCxn id="34" idx="3"/>
            <a:endCxn id="21" idx="1"/>
          </p:cNvCxnSpPr>
          <p:nvPr/>
        </p:nvCxnSpPr>
        <p:spPr>
          <a:xfrm flipV="1">
            <a:off x="5807968" y="3507493"/>
            <a:ext cx="1224136" cy="119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0346D512-2196-46A9-AE7E-094BAD870CA7}"/>
              </a:ext>
            </a:extLst>
          </p:cNvPr>
          <p:cNvSpPr/>
          <p:nvPr/>
        </p:nvSpPr>
        <p:spPr>
          <a:xfrm>
            <a:off x="551384" y="1268760"/>
            <a:ext cx="216024" cy="1908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links 41">
            <a:extLst>
              <a:ext uri="{FF2B5EF4-FFF2-40B4-BE49-F238E27FC236}">
                <a16:creationId xmlns:a16="http://schemas.microsoft.com/office/drawing/2014/main" id="{F5411260-9458-439F-A36E-7A48679705ED}"/>
              </a:ext>
            </a:extLst>
          </p:cNvPr>
          <p:cNvSpPr/>
          <p:nvPr/>
        </p:nvSpPr>
        <p:spPr>
          <a:xfrm>
            <a:off x="551384" y="3824376"/>
            <a:ext cx="216024" cy="1908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BF111DB-0C76-46CD-B5C8-EA334379D4AA}"/>
              </a:ext>
            </a:extLst>
          </p:cNvPr>
          <p:cNvSpPr txBox="1"/>
          <p:nvPr/>
        </p:nvSpPr>
        <p:spPr>
          <a:xfrm>
            <a:off x="210967" y="20385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5A8C4E2-B662-4678-BDB9-9DAE10AAF690}"/>
              </a:ext>
            </a:extLst>
          </p:cNvPr>
          <p:cNvSpPr txBox="1"/>
          <p:nvPr/>
        </p:nvSpPr>
        <p:spPr>
          <a:xfrm>
            <a:off x="115525" y="46255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t+n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E0E3E8-6BE3-4E3B-B0CF-AA8069BD9D16}"/>
              </a:ext>
            </a:extLst>
          </p:cNvPr>
          <p:cNvSpPr txBox="1"/>
          <p:nvPr/>
        </p:nvSpPr>
        <p:spPr>
          <a:xfrm rot="5400000">
            <a:off x="1176373" y="3306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EB0AEF6-A136-449A-A30B-7FAC657E2C75}"/>
              </a:ext>
            </a:extLst>
          </p:cNvPr>
          <p:cNvSpPr/>
          <p:nvPr/>
        </p:nvSpPr>
        <p:spPr>
          <a:xfrm>
            <a:off x="9408368" y="4132453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gesture</a:t>
            </a:r>
            <a:endParaRPr lang="de-DE" sz="1200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2453536-E8AC-438F-8D2E-C472A86A60AF}"/>
              </a:ext>
            </a:extLst>
          </p:cNvPr>
          <p:cNvCxnSpPr>
            <a:stCxn id="21" idx="3"/>
            <a:endCxn id="59" idx="1"/>
          </p:cNvCxnSpPr>
          <p:nvPr/>
        </p:nvCxnSpPr>
        <p:spPr>
          <a:xfrm>
            <a:off x="7968208" y="3507493"/>
            <a:ext cx="1440160" cy="11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1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A287D-6D4C-41C5-9D35-7D0A6C48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3CF1CCF-FDC0-490F-ABAB-9F3524EA1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353419"/>
              </p:ext>
            </p:extLst>
          </p:nvPr>
        </p:nvGraphicFramePr>
        <p:xfrm>
          <a:off x="522288" y="1198563"/>
          <a:ext cx="1090230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89">
                  <a:extLst>
                    <a:ext uri="{9D8B030D-6E8A-4147-A177-3AD203B41FA5}">
                      <a16:colId xmlns:a16="http://schemas.microsoft.com/office/drawing/2014/main" val="4152952352"/>
                    </a:ext>
                  </a:extLst>
                </a:gridCol>
                <a:gridCol w="5226891">
                  <a:extLst>
                    <a:ext uri="{9D8B030D-6E8A-4147-A177-3AD203B41FA5}">
                      <a16:colId xmlns:a16="http://schemas.microsoft.com/office/drawing/2014/main" val="2262737856"/>
                    </a:ext>
                  </a:extLst>
                </a:gridCol>
                <a:gridCol w="4619324">
                  <a:extLst>
                    <a:ext uri="{9D8B030D-6E8A-4147-A177-3AD203B41FA5}">
                      <a16:colId xmlns:a16="http://schemas.microsoft.com/office/drawing/2014/main" val="3590882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Input =&gt;Joint </a:t>
                      </a:r>
                      <a:r>
                        <a:rPr lang="de-DE" dirty="0" err="1"/>
                        <a:t>angles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Input =&gt; Joint </a:t>
                      </a:r>
                      <a:r>
                        <a:rPr lang="de-DE" dirty="0" err="1"/>
                        <a:t>position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  <a:p>
                      <a:r>
                        <a:rPr lang="de-DE" dirty="0"/>
                        <a:t>3D </a:t>
                      </a:r>
                      <a:r>
                        <a:rPr lang="de-DE" dirty="0" err="1"/>
                        <a:t>pos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2D </a:t>
                      </a:r>
                      <a:r>
                        <a:rPr lang="de-DE" dirty="0" err="1"/>
                        <a:t>pos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depth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map</a:t>
                      </a:r>
                      <a:endParaRPr lang="de-DE" dirty="0"/>
                    </a:p>
                    <a:p>
                      <a:r>
                        <a:rPr lang="de-DE" dirty="0" err="1"/>
                        <a:t>Angles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calculated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three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points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86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Dimensional </a:t>
                      </a:r>
                      <a:r>
                        <a:rPr lang="de-DE" dirty="0" err="1"/>
                        <a:t>reduction</a:t>
                      </a:r>
                      <a:endParaRPr lang="de-DE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err="1"/>
                        <a:t>Easily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understandable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representation</a:t>
                      </a:r>
                      <a:endParaRPr lang="de-DE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Dimensional </a:t>
                      </a:r>
                      <a:r>
                        <a:rPr lang="de-DE" dirty="0" err="1"/>
                        <a:t>reduction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Semi-</a:t>
                      </a:r>
                      <a:r>
                        <a:rPr lang="de-DE" dirty="0" err="1"/>
                        <a:t>Automatic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labeling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previous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Angles</a:t>
                      </a:r>
                      <a:r>
                        <a:rPr lang="de-DE" dirty="0"/>
                        <a:t> still </a:t>
                      </a:r>
                      <a:r>
                        <a:rPr lang="de-DE" dirty="0" err="1"/>
                        <a:t>calculatable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1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lable? Manual </a:t>
                      </a:r>
                      <a:r>
                        <a:rPr lang="de-DE" dirty="0" err="1"/>
                        <a:t>labeling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almost</a:t>
                      </a:r>
                      <a:r>
                        <a:rPr lang="de-DE" dirty="0"/>
                        <a:t> impossible -&gt; </a:t>
                      </a:r>
                      <a:r>
                        <a:rPr lang="de-DE" dirty="0" err="1"/>
                        <a:t>Synthetic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Occlusion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problem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8198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91825A-C900-4196-AFBA-A2A27D6F8D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25622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5F3F8-898A-4CCE-86BA-83D7D7B3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Hand Pose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A2B003-C418-4A31-8279-F8945CACA8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graphicFrame>
        <p:nvGraphicFramePr>
          <p:cNvPr id="4" name="Tabelle 6">
            <a:extLst>
              <a:ext uri="{FF2B5EF4-FFF2-40B4-BE49-F238E27FC236}">
                <a16:creationId xmlns:a16="http://schemas.microsoft.com/office/drawing/2014/main" id="{9DE78945-BAAC-44CA-B404-ECC0DC424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929036"/>
              </p:ext>
            </p:extLst>
          </p:nvPr>
        </p:nvGraphicFramePr>
        <p:xfrm>
          <a:off x="522288" y="1198563"/>
          <a:ext cx="1090230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89">
                  <a:extLst>
                    <a:ext uri="{9D8B030D-6E8A-4147-A177-3AD203B41FA5}">
                      <a16:colId xmlns:a16="http://schemas.microsoft.com/office/drawing/2014/main" val="4152952352"/>
                    </a:ext>
                  </a:extLst>
                </a:gridCol>
                <a:gridCol w="2717423">
                  <a:extLst>
                    <a:ext uri="{9D8B030D-6E8A-4147-A177-3AD203B41FA5}">
                      <a16:colId xmlns:a16="http://schemas.microsoft.com/office/drawing/2014/main" val="2262737856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3590882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FHAD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Input =&gt; Joint </a:t>
                      </a:r>
                      <a:r>
                        <a:rPr lang="de-DE" dirty="0" err="1"/>
                        <a:t>position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Skeleton </a:t>
                      </a:r>
                      <a:r>
                        <a:rPr lang="de-DE" dirty="0" err="1"/>
                        <a:t>annotations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joint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locations</a:t>
                      </a:r>
                      <a:r>
                        <a:rPr lang="de-DE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Dimensional </a:t>
                      </a:r>
                      <a:r>
                        <a:rPr lang="de-DE" dirty="0" err="1"/>
                        <a:t>reduction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Semi-</a:t>
                      </a:r>
                      <a:r>
                        <a:rPr lang="de-DE" dirty="0" err="1"/>
                        <a:t>Automatic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labeling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previous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Angles</a:t>
                      </a:r>
                      <a:r>
                        <a:rPr lang="de-DE" dirty="0"/>
                        <a:t> still </a:t>
                      </a:r>
                      <a:r>
                        <a:rPr lang="de-DE" dirty="0" err="1"/>
                        <a:t>calculatable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1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Sensors + </a:t>
                      </a:r>
                      <a:r>
                        <a:rPr lang="de-DE" dirty="0" err="1"/>
                        <a:t>tape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hands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Occlusion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problem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68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000"/>
              <a:t>Masterfolie </a:t>
            </a:r>
            <a:br>
              <a:rPr lang="de-DE" altLang="de-DE" sz="2000"/>
            </a:br>
            <a:r>
              <a:rPr lang="de-DE" altLang="de-DE" sz="2000"/>
              <a:t>(über: </a:t>
            </a:r>
            <a:r>
              <a:rPr lang="de-DE" altLang="de-DE" sz="2000" i="1"/>
              <a:t>Ansicht – Master – Folienmaster</a:t>
            </a:r>
            <a:r>
              <a:rPr lang="de-DE" altLang="de-DE" sz="2000"/>
              <a:t>)</a:t>
            </a:r>
            <a:endParaRPr lang="de-DE" altLang="de-DE" sz="2000" i="1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/>
              <a:t>Die Masterfolie wird genutzt, um grundlegende Elemente der Präsentation festzulegen und ggf. zu ändern.</a:t>
            </a:r>
          </a:p>
          <a:p>
            <a:pPr>
              <a:lnSpc>
                <a:spcPct val="90000"/>
              </a:lnSpc>
            </a:pPr>
            <a:endParaRPr lang="de-DE" altLang="de-DE"/>
          </a:p>
          <a:p>
            <a:pPr>
              <a:lnSpc>
                <a:spcPct val="90000"/>
              </a:lnSpc>
            </a:pPr>
            <a:r>
              <a:rPr lang="de-DE" altLang="de-DE"/>
              <a:t>Folgende Elemente können Sie in der Normalansicht individuell eintragen:</a:t>
            </a:r>
          </a:p>
          <a:p>
            <a:pPr lvl="1">
              <a:lnSpc>
                <a:spcPct val="90000"/>
              </a:lnSpc>
            </a:pPr>
            <a:endParaRPr lang="de-DE" altLang="de-DE"/>
          </a:p>
          <a:p>
            <a:pPr lvl="1">
              <a:lnSpc>
                <a:spcPct val="90000"/>
              </a:lnSpc>
            </a:pPr>
            <a:r>
              <a:rPr lang="de-DE" altLang="de-DE"/>
              <a:t>Inhaltsbereich: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Präsentationsüberschrift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Unterüberschrift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Fakultätsbezeichnung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Bildaustausch (graue Lasche am rechten Folienrand – zum leichteren Austausch)</a:t>
            </a:r>
          </a:p>
          <a:p>
            <a:pPr>
              <a:lnSpc>
                <a:spcPct val="90000"/>
              </a:lnSpc>
              <a:buFontTx/>
              <a:buNone/>
            </a:pPr>
            <a:endParaRPr lang="de-DE" altLang="de-DE"/>
          </a:p>
          <a:p>
            <a:pPr lvl="1">
              <a:lnSpc>
                <a:spcPct val="90000"/>
              </a:lnSpc>
            </a:pPr>
            <a:r>
              <a:rPr lang="de-DE" altLang="de-DE"/>
              <a:t>Fußzeile (über: Ansicht – </a:t>
            </a:r>
            <a:r>
              <a:rPr lang="de-DE" altLang="de-DE" i="1"/>
              <a:t>Kopf- und Fußzeile</a:t>
            </a:r>
            <a:r>
              <a:rPr lang="de-DE" altLang="de-DE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000"/>
              <a:t>Folientitel: Arial 24pt fett</a:t>
            </a:r>
            <a:br>
              <a:rPr lang="de-DE" altLang="de-DE" sz="2000"/>
            </a:br>
            <a:r>
              <a:rPr lang="de-DE" altLang="de-DE" sz="2000"/>
              <a:t>2-zeilig: Arial 20pt fett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6113" y="1198563"/>
            <a:ext cx="8248650" cy="48942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/>
              <a:t>Fließtext: Arial 24pt regular</a:t>
            </a:r>
          </a:p>
          <a:p>
            <a:pPr>
              <a:lnSpc>
                <a:spcPct val="90000"/>
              </a:lnSpc>
            </a:pPr>
            <a:r>
              <a:rPr lang="de-DE" altLang="de-DE"/>
              <a:t>Fußzeile: Arial 9pt regular</a:t>
            </a:r>
          </a:p>
          <a:p>
            <a:pPr>
              <a:lnSpc>
                <a:spcPct val="90000"/>
              </a:lnSpc>
            </a:pPr>
            <a:r>
              <a:rPr lang="de-DE" altLang="de-DE"/>
              <a:t>Seitenzahl: Arial 9pt fett</a:t>
            </a:r>
          </a:p>
          <a:p>
            <a:pPr>
              <a:lnSpc>
                <a:spcPct val="90000"/>
              </a:lnSpc>
            </a:pPr>
            <a:endParaRPr lang="de-DE" altLang="de-DE"/>
          </a:p>
          <a:p>
            <a:pPr>
              <a:lnSpc>
                <a:spcPct val="90000"/>
              </a:lnSpc>
            </a:pPr>
            <a:r>
              <a:rPr lang="de-DE" altLang="de-DE"/>
              <a:t>Aufzählungspunkte, falls nicht auf Folie vorhanden:</a:t>
            </a:r>
          </a:p>
          <a:p>
            <a:pPr marL="827088" lvl="1">
              <a:lnSpc>
                <a:spcPct val="90000"/>
              </a:lnSpc>
            </a:pPr>
            <a:r>
              <a:rPr lang="de-DE" altLang="de-DE" i="1"/>
              <a:t>Format – Nummerierung- und Aufzählungszeichen – Bild – Importieren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Die Datei</a:t>
            </a:r>
            <a:r>
              <a:rPr lang="de-DE" altLang="de-DE" i="1"/>
              <a:t> </a:t>
            </a:r>
            <a:r>
              <a:rPr lang="de-DE" altLang="de-DE">
                <a:solidFill>
                  <a:schemeClr val="accent1"/>
                </a:solidFill>
              </a:rPr>
              <a:t>„kit-point.png“</a:t>
            </a:r>
            <a:r>
              <a:rPr lang="de-DE" altLang="de-DE"/>
              <a:t> auswählen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Größe: </a:t>
            </a:r>
            <a:r>
              <a:rPr lang="de-DE" altLang="de-DE">
                <a:solidFill>
                  <a:schemeClr val="accent1"/>
                </a:solidFill>
              </a:rPr>
              <a:t>„70% vom Text“</a:t>
            </a:r>
          </a:p>
          <a:p>
            <a:pPr marL="827088" lvl="1">
              <a:lnSpc>
                <a:spcPct val="90000"/>
              </a:lnSpc>
            </a:pPr>
            <a:endParaRPr lang="de-DE" altLang="de-DE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de-DE"/>
              <a:t>Farben: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Sind bereits voreingestellt. Sie erhalten automatisch die KIT-Farbpalette</a:t>
            </a:r>
          </a:p>
          <a:p>
            <a:pPr>
              <a:lnSpc>
                <a:spcPct val="90000"/>
              </a:lnSpc>
            </a:pPr>
            <a:endParaRPr lang="de-DE" alt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Generelle Hinweise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Das Foliendesign sollte nicht geändert werden</a:t>
            </a:r>
          </a:p>
          <a:p>
            <a:r>
              <a:rPr lang="de-DE" altLang="de-DE"/>
              <a:t>Wenn Sie aus einem anderen Office-Programm Texte kopieren, wird Powerpoint die Formatierungen beibehalten. Hier müssen Sie die Texte evtl. neu formatieren.</a:t>
            </a:r>
          </a:p>
          <a:p>
            <a:r>
              <a:rPr lang="de-DE" altLang="de-DE"/>
              <a:t>Grundlegende Elemente wie diese im grauen KIT-Rahmen, das KIT-Logo oder die Platzhalter sollten in der Position nicht verändert oder gelöscht werden.</a:t>
            </a:r>
          </a:p>
          <a:p>
            <a:pPr>
              <a:buFontTx/>
              <a:buNone/>
            </a:pPr>
            <a:endParaRPr lang="de-DE" altLang="de-DE"/>
          </a:p>
          <a:p>
            <a:endParaRPr lang="de-DE" alt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Tipps zur Verwendung von Powerpoint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Seitenaufbau</a:t>
            </a:r>
          </a:p>
          <a:p>
            <a:pPr lvl="1"/>
            <a:r>
              <a:rPr lang="de-DE" altLang="de-DE"/>
              <a:t>Text und Grafiken:</a:t>
            </a:r>
            <a:br>
              <a:rPr lang="de-DE" altLang="de-DE"/>
            </a:br>
            <a:r>
              <a:rPr lang="de-DE" altLang="de-DE"/>
              <a:t>Diese Elemente sollten gezielt und zurückhaltend eingesetzt werden. Empfohlen werden zehn Worte pro Zeile und fünf Zeilen pro Folie. </a:t>
            </a:r>
          </a:p>
          <a:p>
            <a:pPr lvl="1"/>
            <a:endParaRPr lang="de-DE" altLang="de-DE"/>
          </a:p>
          <a:p>
            <a:pPr lvl="1"/>
            <a:r>
              <a:rPr lang="de-DE" altLang="de-DE"/>
              <a:t>Zahlen und Daten</a:t>
            </a:r>
            <a:br>
              <a:rPr lang="de-DE" altLang="de-DE"/>
            </a:br>
            <a:r>
              <a:rPr lang="de-DE" altLang="de-DE"/>
              <a:t>Effektive PowerPoint-Präsentationen enthalten wenig Zahlen: ausführliche Daten können Sie nach der Präsentation auf Handouts verteilen.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IV_0009-DAMA-Vortrag_deutsch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0E343594-F5AB-44C1-B7D6-878A4534394C}" vid="{B4305C1A-4CB4-4DE5-AFE1-83A16BA8C60C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0206C88E23B8478CE1EA3A225D2C48" ma:contentTypeVersion="0" ma:contentTypeDescription="Ein neues Dokument erstellen." ma:contentTypeScope="" ma:versionID="34c288937a7c6faab96e3b1d5018c5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126EB-643F-46E2-89EB-B6BE00D604F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33D79FA-3AC5-4494-8555-025F5DC37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0813AA-E244-4411-8C4B-3033EB648B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ITIV_0009-DAMA-Vortrag_deutsch_Breitbild</Template>
  <TotalTime>0</TotalTime>
  <Words>458</Words>
  <Application>Microsoft Office PowerPoint</Application>
  <PresentationFormat>Breitbild</PresentationFormat>
  <Paragraphs>110</Paragraphs>
  <Slides>9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Arial</vt:lpstr>
      <vt:lpstr>ITIV_0009-DAMA-Vortrag_deutsch</vt:lpstr>
      <vt:lpstr>Masterarbeit Notizen </vt:lpstr>
      <vt:lpstr>Intel Realsense D435</vt:lpstr>
      <vt:lpstr>Ablauf:</vt:lpstr>
      <vt:lpstr>Pose Estimation</vt:lpstr>
      <vt:lpstr>Datasets Hand Pose Estimation</vt:lpstr>
      <vt:lpstr>Masterfolie  (über: Ansicht – Master – Folienmaster)</vt:lpstr>
      <vt:lpstr>Folientitel: Arial 24pt fett 2-zeilig: Arial 20pt fett</vt:lpstr>
      <vt:lpstr>Generelle Hinweise</vt:lpstr>
      <vt:lpstr>Tipps zur Verwendung von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Bachelor-/Masterarbeit </dc:title>
  <dc:creator>Simon Müller</dc:creator>
  <cp:lastModifiedBy>Simon Müller</cp:lastModifiedBy>
  <cp:revision>20</cp:revision>
  <dcterms:created xsi:type="dcterms:W3CDTF">2019-10-17T09:58:39Z</dcterms:created>
  <dcterms:modified xsi:type="dcterms:W3CDTF">2019-10-17T12:27:13Z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0x010100210206C88E23B8478CE1EA3A225D2C48</vt:lpwstr>
  </property>
</Properties>
</file>