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62" r:id="rId6"/>
    <p:sldId id="264" r:id="rId7"/>
    <p:sldId id="263" r:id="rId8"/>
    <p:sldId id="265" r:id="rId9"/>
    <p:sldId id="268" r:id="rId10"/>
    <p:sldId id="285" r:id="rId11"/>
    <p:sldId id="267" r:id="rId12"/>
    <p:sldId id="266" r:id="rId13"/>
    <p:sldId id="272" r:id="rId14"/>
    <p:sldId id="283" r:id="rId15"/>
    <p:sldId id="271" r:id="rId16"/>
    <p:sldId id="284" r:id="rId17"/>
    <p:sldId id="270" r:id="rId18"/>
    <p:sldId id="274" r:id="rId19"/>
    <p:sldId id="273" r:id="rId20"/>
    <p:sldId id="275" r:id="rId21"/>
    <p:sldId id="269" r:id="rId22"/>
    <p:sldId id="278" r:id="rId23"/>
    <p:sldId id="277" r:id="rId24"/>
    <p:sldId id="279" r:id="rId25"/>
    <p:sldId id="276" r:id="rId26"/>
    <p:sldId id="281" r:id="rId27"/>
    <p:sldId id="280" r:id="rId28"/>
    <p:sldId id="282" r:id="rId29"/>
    <p:sldId id="258" r:id="rId30"/>
    <p:sldId id="257" r:id="rId31"/>
    <p:sldId id="261" r:id="rId32"/>
    <p:sldId id="259" r:id="rId33"/>
  </p:sldIdLst>
  <p:sldSz cx="12192000" cy="6858000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08F0FE4-23D2-41D5-B18F-E98A73094F7F}">
          <p14:sldIdLst>
            <p14:sldId id="256"/>
            <p14:sldId id="262"/>
            <p14:sldId id="264"/>
          </p14:sldIdLst>
        </p14:section>
        <p14:section name="Hand pose estimation" id="{79CABD0C-229D-401D-9B2E-2854E98A2B65}">
          <p14:sldIdLst>
            <p14:sldId id="263"/>
            <p14:sldId id="265"/>
            <p14:sldId id="268"/>
            <p14:sldId id="285"/>
          </p14:sldIdLst>
        </p14:section>
        <p14:section name="Gesture classification" id="{30575539-7CB2-4E5D-ABE8-BBE68F19168C}">
          <p14:sldIdLst>
            <p14:sldId id="267"/>
          </p14:sldIdLst>
        </p14:section>
        <p14:section name="Sources" id="{FCF37344-A984-45CE-A45A-88149BC40BF3}">
          <p14:sldIdLst>
            <p14:sldId id="266"/>
            <p14:sldId id="272"/>
            <p14:sldId id="283"/>
            <p14:sldId id="271"/>
            <p14:sldId id="284"/>
            <p14:sldId id="270"/>
            <p14:sldId id="274"/>
            <p14:sldId id="273"/>
            <p14:sldId id="275"/>
            <p14:sldId id="269"/>
            <p14:sldId id="278"/>
            <p14:sldId id="277"/>
            <p14:sldId id="279"/>
            <p14:sldId id="276"/>
            <p14:sldId id="281"/>
            <p14:sldId id="280"/>
            <p14:sldId id="282"/>
          </p14:sldIdLst>
        </p14:section>
        <p14:section name="Etc" id="{29E05518-10AA-48CC-A60B-959056D31C9A}">
          <p14:sldIdLst>
            <p14:sldId id="258"/>
            <p14:sldId id="257"/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4CB5A7"/>
    <a:srgbClr val="009682"/>
    <a:srgbClr val="59D57F"/>
    <a:srgbClr val="2418B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212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25" d="100"/>
          <a:sy n="125" d="100"/>
        </p:scale>
        <p:origin x="3036" y="-5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29025" y="508000"/>
            <a:ext cx="273367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pic>
        <p:nvPicPr>
          <p:cNvPr id="9219" name="Picture 6" descr="KIT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17475"/>
            <a:ext cx="1071562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536575" y="9264650"/>
            <a:ext cx="3076575" cy="8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</p:spTree>
    <p:extLst>
      <p:ext uri="{BB962C8B-B14F-4D97-AF65-F5344CB8AC3E}">
        <p14:creationId xmlns:p14="http://schemas.microsoft.com/office/powerpoint/2010/main" val="289550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07FCA7-61D8-4357-9CC1-F7E4D1D3D8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6296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07FCA7-61D8-4357-9CC1-F7E4D1D3D826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40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\\tiv130\d$\Büro\Designs\montage.jpg"/>
          <p:cNvPicPr>
            <a:picLocks noChangeAspect="1" noChangeArrowheads="1"/>
          </p:cNvPicPr>
          <p:nvPr userDrawn="1"/>
        </p:nvPicPr>
        <p:blipFill>
          <a:blip r:embed="rId2" cstate="print"/>
          <a:srcRect b="52279"/>
          <a:stretch>
            <a:fillRect/>
          </a:stretch>
        </p:blipFill>
        <p:spPr bwMode="auto">
          <a:xfrm>
            <a:off x="72658" y="3365376"/>
            <a:ext cx="11976004" cy="3214710"/>
          </a:xfrm>
          <a:prstGeom prst="rect">
            <a:avLst/>
          </a:prstGeom>
          <a:noFill/>
        </p:spPr>
      </p:pic>
      <p:pic>
        <p:nvPicPr>
          <p:cNvPr id="20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71"/>
            <a:ext cx="12192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ITIV-logo_color_small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87163" y="3228851"/>
            <a:ext cx="457608" cy="44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529167" y="6475414"/>
            <a:ext cx="489373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14352" y="3367088"/>
            <a:ext cx="604943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>
                <a:solidFill>
                  <a:schemeClr val="bg1"/>
                </a:solidFill>
              </a:rPr>
              <a:t>Institut für Technik der Informationsverarbeitung (ITIV)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9757834" y="6497639"/>
            <a:ext cx="230293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auto">
          <a:xfrm>
            <a:off x="681567" y="4508501"/>
            <a:ext cx="10847917" cy="1152525"/>
          </a:xfrm>
          <a:prstGeom prst="roundRect">
            <a:avLst>
              <a:gd name="adj" fmla="val 16667"/>
            </a:avLst>
          </a:prstGeom>
          <a:solidFill>
            <a:schemeClr val="bg1">
              <a:alpha val="5882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14" name="Text Box 21"/>
          <p:cNvSpPr txBox="1">
            <a:spLocks noChangeArrowheads="1"/>
          </p:cNvSpPr>
          <p:nvPr userDrawn="1"/>
        </p:nvSpPr>
        <p:spPr bwMode="auto">
          <a:xfrm>
            <a:off x="514352" y="3366344"/>
            <a:ext cx="604943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US" sz="1000" noProof="0" dirty="0" err="1">
                <a:solidFill>
                  <a:schemeClr val="bg1"/>
                </a:solidFill>
              </a:rPr>
              <a:t>Institut</a:t>
            </a:r>
            <a:r>
              <a:rPr lang="en-US" sz="1000" baseline="0" noProof="0" dirty="0">
                <a:solidFill>
                  <a:schemeClr val="bg1"/>
                </a:solidFill>
              </a:rPr>
              <a:t> </a:t>
            </a:r>
            <a:r>
              <a:rPr lang="en-US" sz="1000" baseline="0" noProof="0" dirty="0" err="1">
                <a:solidFill>
                  <a:schemeClr val="bg1"/>
                </a:solidFill>
              </a:rPr>
              <a:t>für</a:t>
            </a:r>
            <a:r>
              <a:rPr lang="en-US" sz="1000" baseline="0" noProof="0" dirty="0">
                <a:solidFill>
                  <a:schemeClr val="bg1"/>
                </a:solidFill>
              </a:rPr>
              <a:t> </a:t>
            </a:r>
            <a:r>
              <a:rPr lang="en-US" sz="1000" baseline="0" noProof="0" dirty="0" err="1">
                <a:solidFill>
                  <a:schemeClr val="bg1"/>
                </a:solidFill>
              </a:rPr>
              <a:t>Technik</a:t>
            </a:r>
            <a:r>
              <a:rPr lang="en-US" sz="1000" baseline="0" noProof="0" dirty="0">
                <a:solidFill>
                  <a:schemeClr val="bg1"/>
                </a:solidFill>
              </a:rPr>
              <a:t> der </a:t>
            </a:r>
            <a:r>
              <a:rPr lang="en-US" sz="1000" baseline="0" noProof="0" dirty="0" err="1">
                <a:solidFill>
                  <a:schemeClr val="bg1"/>
                </a:solidFill>
              </a:rPr>
              <a:t>Informationsverarbeitung</a:t>
            </a:r>
            <a:r>
              <a:rPr lang="en-US" sz="1000" baseline="0" noProof="0" dirty="0">
                <a:solidFill>
                  <a:schemeClr val="bg1"/>
                </a:solidFill>
              </a:rPr>
              <a:t> (ITIV</a:t>
            </a:r>
            <a:r>
              <a:rPr lang="en-US" sz="1000" noProof="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7" name="Picture 14" descr="ITIV-logo_color_smal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566" y="368301"/>
            <a:ext cx="576000" cy="592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5"/>
          <p:cNvSpPr>
            <a:spLocks noChangeArrowheads="1"/>
          </p:cNvSpPr>
          <p:nvPr userDrawn="1"/>
        </p:nvSpPr>
        <p:spPr bwMode="auto">
          <a:xfrm>
            <a:off x="5856817" y="1268414"/>
            <a:ext cx="6096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dirty="0"/>
              <a:t>Institutsleitung</a:t>
            </a:r>
          </a:p>
          <a:p>
            <a:pPr algn="r" eaLnBrk="1" hangingPunct="1">
              <a:defRPr/>
            </a:pPr>
            <a:r>
              <a:rPr lang="de-DE" altLang="de-DE" sz="1400" dirty="0"/>
              <a:t>Prof. Dr.-Ing. Dr. h. c. J. Becker</a:t>
            </a:r>
          </a:p>
          <a:p>
            <a:pPr algn="r" eaLnBrk="1" hangingPunct="1">
              <a:defRPr/>
            </a:pPr>
            <a:r>
              <a:rPr lang="de-DE" altLang="de-DE" sz="1400" dirty="0"/>
              <a:t>Prof. Dr.-Ing. E. Sax</a:t>
            </a:r>
          </a:p>
          <a:p>
            <a:pPr algn="r" eaLnBrk="1" hangingPunct="1">
              <a:defRPr/>
            </a:pPr>
            <a:r>
              <a:rPr lang="de-DE" altLang="de-DE" sz="1400" dirty="0"/>
              <a:t>Prof. Dr. </a:t>
            </a:r>
            <a:r>
              <a:rPr lang="de-DE" altLang="de-DE" sz="1400" dirty="0" err="1"/>
              <a:t>rer</a:t>
            </a:r>
            <a:r>
              <a:rPr lang="de-DE" altLang="de-DE" sz="1400" dirty="0"/>
              <a:t>. nat. W. Stork </a:t>
            </a:r>
          </a:p>
          <a:p>
            <a:pPr algn="r" eaLnBrk="1" hangingPunct="1">
              <a:defRPr/>
            </a:pPr>
            <a:r>
              <a:rPr lang="de-DE" altLang="de-DE" sz="1400" b="1" dirty="0"/>
              <a:t>Betreuer</a:t>
            </a: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8015818" y="414338"/>
            <a:ext cx="28892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/>
              <a:t>Institut für Technik der </a:t>
            </a:r>
          </a:p>
          <a:p>
            <a:pPr algn="r" eaLnBrk="1" hangingPunct="1">
              <a:defRPr/>
            </a:pPr>
            <a:r>
              <a:rPr lang="de-DE" altLang="de-DE" sz="1400"/>
              <a:t>Informationsverarbeitung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2" y="305522"/>
            <a:ext cx="1627446" cy="74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6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06664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79418" y="333375"/>
            <a:ext cx="2785533" cy="57594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0700" y="333375"/>
            <a:ext cx="8155517" cy="5759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34278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84778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6861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817" y="1198563"/>
            <a:ext cx="5469467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5484" y="1198563"/>
            <a:ext cx="5469467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25696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68297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86560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52728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02946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66720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1" y="333376"/>
            <a:ext cx="921596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818" y="1198563"/>
            <a:ext cx="11142133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Karlsruhe Institute of Technology (KIT).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4251" y="6454776"/>
            <a:ext cx="556894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7835900" y="6453188"/>
            <a:ext cx="3829051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/>
              <a:t>Institut für Technik der Informationsverarbeitung (ITIV)</a:t>
            </a:r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334434" y="6453188"/>
            <a:ext cx="43391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6C722417-02DB-45B8-8751-8B2FADCBA28A}" type="slidenum">
              <a:rPr lang="de-DE" altLang="de-DE" sz="900" b="1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 sz="900" b="1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911425" y="6463709"/>
            <a:ext cx="1157817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70000"/>
              <a:buBlip>
                <a:blip r:embed="rId14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14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14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1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A15688E-E47A-4E05-BBD2-D2525E0B5CA9}" type="datetime1">
              <a:rPr lang="de-DE" altLang="de-DE" sz="900"/>
              <a:pPr>
                <a:spcBef>
                  <a:spcPct val="0"/>
                </a:spcBef>
                <a:buSzTx/>
                <a:buFontTx/>
                <a:buNone/>
              </a:pPr>
              <a:t>31.10.2019</a:t>
            </a:fld>
            <a:endParaRPr lang="de-DE" altLang="de-DE" sz="90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79" y="333376"/>
            <a:ext cx="1256829" cy="5745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RealSense/librealsense/tree/development/examples/alig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IntelRealSense/librealsense/blob/master/wrappers/python/examples/align-depth2color.py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19289" y="1484314"/>
            <a:ext cx="4446587" cy="649287"/>
          </a:xfrm>
        </p:spPr>
        <p:txBody>
          <a:bodyPr/>
          <a:lstStyle/>
          <a:p>
            <a:r>
              <a:rPr lang="de-DE" altLang="de-DE" dirty="0"/>
              <a:t>Masterarbeit Notizen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920875" y="2349501"/>
            <a:ext cx="8370888" cy="404813"/>
          </a:xfrm>
        </p:spPr>
        <p:txBody>
          <a:bodyPr/>
          <a:lstStyle/>
          <a:p>
            <a:pPr marL="0" indent="0">
              <a:spcBef>
                <a:spcPct val="50000"/>
              </a:spcBef>
              <a:buSzTx/>
              <a:buNone/>
            </a:pPr>
            <a:r>
              <a:rPr lang="de-DE" altLang="de-DE" b="0" dirty="0" err="1">
                <a:solidFill>
                  <a:schemeClr val="tx1"/>
                </a:solidFill>
              </a:rPr>
              <a:t>cand</a:t>
            </a:r>
            <a:r>
              <a:rPr lang="de-DE" altLang="de-DE" b="0" dirty="0">
                <a:solidFill>
                  <a:schemeClr val="tx1"/>
                </a:solidFill>
              </a:rPr>
              <a:t>. </a:t>
            </a:r>
            <a:r>
              <a:rPr lang="de-DE" altLang="de-DE" b="0" dirty="0" err="1">
                <a:solidFill>
                  <a:schemeClr val="tx1"/>
                </a:solidFill>
              </a:rPr>
              <a:t>el</a:t>
            </a:r>
            <a:r>
              <a:rPr lang="de-DE" altLang="de-DE" b="0" dirty="0">
                <a:solidFill>
                  <a:schemeClr val="tx1"/>
                </a:solidFill>
              </a:rPr>
              <a:t>. </a:t>
            </a:r>
            <a:r>
              <a:rPr lang="de-DE" altLang="de-DE" dirty="0"/>
              <a:t>Simon Müller</a:t>
            </a:r>
            <a:endParaRPr lang="de-DE" altLang="de-DE" b="0" dirty="0">
              <a:solidFill>
                <a:schemeClr val="tx1"/>
              </a:solidFill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046288" y="4329114"/>
            <a:ext cx="80645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0"/>
              </a:spcBef>
              <a:buSzTx/>
              <a:buFontTx/>
              <a:buNone/>
            </a:pPr>
            <a:r>
              <a:rPr lang="de-DE" altLang="de-DE" sz="2900" b="1" dirty="0">
                <a:solidFill>
                  <a:schemeClr val="tx2"/>
                </a:solidFill>
              </a:rPr>
              <a:t>Innovative selbstlernende Gestensteuerung im Automotivbereich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7008813" y="2349500"/>
            <a:ext cx="3465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de-DE" altLang="de-DE" sz="1400" dirty="0"/>
              <a:t>M.Sc. Simon Stock; M.Sc. Marco Stang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IEEE Conference on Computer Vision and Pattern Recognition; 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CVPR (2016): 29th IEEE Conference on Computer Vision and Pattern Recognition. CVPR 2016 : </a:t>
            </a:r>
            <a:r>
              <a:rPr lang="de-DE" sz="1600" dirty="0" err="1"/>
              <a:t>proceedings</a:t>
            </a:r>
            <a:r>
              <a:rPr lang="de-DE" sz="1600" dirty="0"/>
              <a:t> : 26 June-1 </a:t>
            </a:r>
            <a:r>
              <a:rPr lang="de-DE" sz="1600" dirty="0" err="1"/>
              <a:t>July</a:t>
            </a:r>
            <a:r>
              <a:rPr lang="de-DE" sz="1600" dirty="0"/>
              <a:t> 2016, Las Vegas, Nevada. Unter Mitarbeit von </a:t>
            </a:r>
            <a:r>
              <a:rPr lang="de-DE" sz="1600" dirty="0" err="1"/>
              <a:t>Růžena</a:t>
            </a:r>
            <a:r>
              <a:rPr lang="de-DE" sz="1600" dirty="0"/>
              <a:t> </a:t>
            </a:r>
            <a:r>
              <a:rPr lang="de-DE" sz="1600" dirty="0" err="1"/>
              <a:t>Bajcsy</a:t>
            </a:r>
            <a:r>
              <a:rPr lang="de-DE" sz="1600" dirty="0"/>
              <a:t>, Fei-Fei Li und </a:t>
            </a:r>
            <a:r>
              <a:rPr lang="de-DE" sz="1600" dirty="0" err="1"/>
              <a:t>Tinne</a:t>
            </a:r>
            <a:r>
              <a:rPr lang="de-DE" sz="1600" dirty="0"/>
              <a:t> </a:t>
            </a:r>
            <a:r>
              <a:rPr lang="de-DE" sz="1600" dirty="0" err="1"/>
              <a:t>Tuytelaars</a:t>
            </a:r>
            <a:r>
              <a:rPr lang="de-DE" sz="1600" dirty="0"/>
              <a:t>. 2016 IEEE Conference on Computer Vision and Pattern Recognition (CVPR). Las Vegas, NV, USA, 6/27/2016 - 6/30/2016. </a:t>
            </a:r>
            <a:r>
              <a:rPr lang="de-DE" sz="1600" dirty="0" err="1"/>
              <a:t>Piscataway</a:t>
            </a:r>
            <a:r>
              <a:rPr lang="de-DE" sz="1600" dirty="0"/>
              <a:t>, NJ: IEEE.</a:t>
            </a:r>
          </a:p>
          <a:p>
            <a:r>
              <a:rPr lang="de-DE" sz="1600" dirty="0"/>
              <a:t>IEEE Conference on Computer Vision and Pattern Recognition; 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IEEE/CVF Conference on Computer Vision and Pattern Recognition; CVPR (2017): 30th IEEE Conference on Computer Vision and Pattern Recognition. CVPR 2017 : 21-26 </a:t>
            </a:r>
            <a:r>
              <a:rPr lang="de-DE" sz="1600" dirty="0" err="1"/>
              <a:t>July</a:t>
            </a:r>
            <a:r>
              <a:rPr lang="de-DE" sz="1600" dirty="0"/>
              <a:t> 2016, Honolulu, Hawaii : </a:t>
            </a:r>
            <a:r>
              <a:rPr lang="de-DE" sz="1600" dirty="0" err="1"/>
              <a:t>proceedings</a:t>
            </a:r>
            <a:r>
              <a:rPr lang="de-DE" sz="1600" dirty="0"/>
              <a:t>. Unter Mitarbeit von Rama </a:t>
            </a:r>
            <a:r>
              <a:rPr lang="de-DE" sz="1600" dirty="0" err="1"/>
              <a:t>Chellappa</a:t>
            </a:r>
            <a:r>
              <a:rPr lang="de-DE" sz="1600" dirty="0"/>
              <a:t>, </a:t>
            </a:r>
            <a:r>
              <a:rPr lang="de-DE" sz="1600" dirty="0" err="1"/>
              <a:t>Zhengyou</a:t>
            </a:r>
            <a:r>
              <a:rPr lang="de-DE" sz="1600" dirty="0"/>
              <a:t> Zhang und Anthony </a:t>
            </a:r>
            <a:r>
              <a:rPr lang="de-DE" sz="1600" dirty="0" err="1"/>
              <a:t>Hoogs</a:t>
            </a:r>
            <a:r>
              <a:rPr lang="de-DE" sz="1600" dirty="0"/>
              <a:t>. 2017 IEEE Conference on Computer Vision and Pattern Recognition (CVPR). Honolulu, HI, 7/21/2017 - 7/26/2017. </a:t>
            </a:r>
            <a:r>
              <a:rPr lang="de-DE" sz="1600" dirty="0" err="1"/>
              <a:t>Piscataway</a:t>
            </a:r>
            <a:r>
              <a:rPr lang="de-DE" sz="1600" dirty="0"/>
              <a:t>, NJ: IEEE.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95991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/>
              <a:t>Hernandez </a:t>
            </a:r>
            <a:r>
              <a:rPr lang="de-DE" sz="1600" dirty="0"/>
              <a:t>Ruiz, Alejandro; </a:t>
            </a:r>
            <a:r>
              <a:rPr lang="de-DE" sz="1600" dirty="0" err="1"/>
              <a:t>Porzi</a:t>
            </a:r>
            <a:r>
              <a:rPr lang="de-DE" sz="1600" dirty="0"/>
              <a:t>, Lorenzo; Rota </a:t>
            </a:r>
            <a:r>
              <a:rPr lang="de-DE" sz="1600" dirty="0" err="1"/>
              <a:t>Bulò</a:t>
            </a:r>
            <a:r>
              <a:rPr lang="de-DE" sz="1600" dirty="0"/>
              <a:t>, Samuel; Moreno-</a:t>
            </a:r>
            <a:r>
              <a:rPr lang="de-DE" sz="1600" dirty="0" err="1"/>
              <a:t>Noguer</a:t>
            </a:r>
            <a:r>
              <a:rPr lang="de-DE" sz="1600" dirty="0"/>
              <a:t>, Francesc (2017): 3D CNNs on </a:t>
            </a:r>
            <a:r>
              <a:rPr lang="de-DE" sz="1600" dirty="0" err="1"/>
              <a:t>Distance</a:t>
            </a:r>
            <a:r>
              <a:rPr lang="de-DE" sz="1600" dirty="0"/>
              <a:t> Matrices </a:t>
            </a:r>
            <a:r>
              <a:rPr lang="de-DE" sz="1600" dirty="0" err="1"/>
              <a:t>for</a:t>
            </a:r>
            <a:r>
              <a:rPr lang="de-DE" sz="1600" dirty="0"/>
              <a:t> Human Action Recognition. In: </a:t>
            </a:r>
            <a:r>
              <a:rPr lang="de-DE" sz="1600" dirty="0" err="1"/>
              <a:t>Qiong</a:t>
            </a:r>
            <a:r>
              <a:rPr lang="de-DE" sz="1600" dirty="0"/>
              <a:t> Liu, Rainer Lienhart, </a:t>
            </a:r>
            <a:r>
              <a:rPr lang="de-DE" sz="1600" dirty="0" err="1"/>
              <a:t>Haohong</a:t>
            </a:r>
            <a:r>
              <a:rPr lang="de-DE" sz="1600" dirty="0"/>
              <a:t> Wang, Sheng-Wei "Kuan-Ta" Chen, Susanne Boll, Phoebe Chen et al. (</a:t>
            </a:r>
            <a:r>
              <a:rPr lang="de-DE" sz="1600" dirty="0" err="1"/>
              <a:t>Hg</a:t>
            </a:r>
            <a:r>
              <a:rPr lang="de-DE" sz="1600" dirty="0"/>
              <a:t>.): MM'17.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2017 ACM Multimedia Conference : </a:t>
            </a:r>
            <a:r>
              <a:rPr lang="de-DE" sz="1600" dirty="0" err="1"/>
              <a:t>October</a:t>
            </a:r>
            <a:r>
              <a:rPr lang="de-DE" sz="1600" dirty="0"/>
              <a:t> 23-27, 2017, Amsterdam,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Netherlands</a:t>
            </a:r>
            <a:r>
              <a:rPr lang="de-DE" sz="1600" dirty="0"/>
              <a:t>. Unter Mitarbeit von </a:t>
            </a:r>
            <a:r>
              <a:rPr lang="de-DE" sz="1600" dirty="0" err="1"/>
              <a:t>Qiong</a:t>
            </a:r>
            <a:r>
              <a:rPr lang="de-DE" sz="1600" dirty="0"/>
              <a:t> Liu, Rainer Lienhart und </a:t>
            </a:r>
            <a:r>
              <a:rPr lang="de-DE" sz="1600" dirty="0" err="1"/>
              <a:t>Haohong</a:t>
            </a:r>
            <a:r>
              <a:rPr lang="de-DE" sz="1600" dirty="0"/>
              <a:t> Wang. </a:t>
            </a:r>
            <a:r>
              <a:rPr lang="de-DE" sz="1600" dirty="0" err="1"/>
              <a:t>the</a:t>
            </a:r>
            <a:r>
              <a:rPr lang="de-DE" sz="1600" dirty="0"/>
              <a:t> 2017 ACM. Mountain View, California, USA, 10/23/2017 - 10/27/2017. ACM Multimedia Conference; </a:t>
            </a:r>
            <a:r>
              <a:rPr lang="de-DE" sz="1600" dirty="0" err="1"/>
              <a:t>Association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Computing Machinery; ACM Multimedia; MM. New York, NY, USA: ACM </a:t>
            </a:r>
            <a:r>
              <a:rPr lang="de-DE" sz="1600" dirty="0" err="1"/>
              <a:t>Association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Computing Machinery, S. 1087–1095.</a:t>
            </a:r>
          </a:p>
          <a:p>
            <a:r>
              <a:rPr lang="de-DE" sz="1600" dirty="0"/>
              <a:t>Ge, </a:t>
            </a:r>
            <a:r>
              <a:rPr lang="de-DE" sz="1600" dirty="0" err="1"/>
              <a:t>Liuhao</a:t>
            </a:r>
            <a:r>
              <a:rPr lang="de-DE" sz="1600" dirty="0"/>
              <a:t>; Liang, Hui; Yuan, </a:t>
            </a:r>
            <a:r>
              <a:rPr lang="de-DE" sz="1600" dirty="0" err="1"/>
              <a:t>Junsong</a:t>
            </a:r>
            <a:r>
              <a:rPr lang="de-DE" sz="1600" dirty="0"/>
              <a:t>; </a:t>
            </a:r>
            <a:r>
              <a:rPr lang="de-DE" sz="1600" dirty="0" err="1"/>
              <a:t>Thalmann</a:t>
            </a:r>
            <a:r>
              <a:rPr lang="de-DE" sz="1600" dirty="0"/>
              <a:t>, Daniel (2017): 3D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Efficient</a:t>
            </a:r>
            <a:r>
              <a:rPr lang="de-DE" sz="1600" dirty="0"/>
              <a:t> and Robust Hand Pose </a:t>
            </a:r>
            <a:r>
              <a:rPr lang="de-DE" sz="1600" dirty="0" err="1"/>
              <a:t>Estimation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Single Depth Images. In: 30th IEEE Conference on Computer Vision and Pattern Recognition. CVPR 2017 : 21-26 </a:t>
            </a:r>
            <a:r>
              <a:rPr lang="de-DE" sz="1600" dirty="0" err="1"/>
              <a:t>July</a:t>
            </a:r>
            <a:r>
              <a:rPr lang="de-DE" sz="1600" dirty="0"/>
              <a:t> 2016, Honolulu, Hawaii : </a:t>
            </a:r>
            <a:r>
              <a:rPr lang="de-DE" sz="1600" dirty="0" err="1"/>
              <a:t>proceedings</a:t>
            </a:r>
            <a:r>
              <a:rPr lang="de-DE" sz="1600" dirty="0"/>
              <a:t>. Unter Mitarbeit von Rama </a:t>
            </a:r>
            <a:r>
              <a:rPr lang="de-DE" sz="1600" dirty="0" err="1"/>
              <a:t>Chellappa</a:t>
            </a:r>
            <a:r>
              <a:rPr lang="de-DE" sz="1600" dirty="0"/>
              <a:t>, </a:t>
            </a:r>
            <a:r>
              <a:rPr lang="de-DE" sz="1600" dirty="0" err="1"/>
              <a:t>Zhengyou</a:t>
            </a:r>
            <a:r>
              <a:rPr lang="de-DE" sz="1600" dirty="0"/>
              <a:t> Zhang und Anthony </a:t>
            </a:r>
            <a:r>
              <a:rPr lang="de-DE" sz="1600" dirty="0" err="1"/>
              <a:t>Hoogs</a:t>
            </a:r>
            <a:r>
              <a:rPr lang="de-DE" sz="1600" dirty="0"/>
              <a:t>. 2017 IEEE Conference on Computer Vision and Pattern Recognition (CVPR). Honolulu, HI, 7/21/2017 - 7/26/2017. IEEE Conference on Computer Vision and Pattern Recognition; 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IEEE/CVF Conference on Computer Vision and Pattern Recognition; CVPR. </a:t>
            </a:r>
            <a:r>
              <a:rPr lang="de-DE" sz="1600" dirty="0" err="1"/>
              <a:t>Piscataway</a:t>
            </a:r>
            <a:r>
              <a:rPr lang="de-DE" sz="1600" dirty="0"/>
              <a:t>, NJ: IEEE, S. 5679–5688.</a:t>
            </a:r>
          </a:p>
          <a:p>
            <a:r>
              <a:rPr lang="de-DE" sz="1600" dirty="0"/>
              <a:t>Zhang, </a:t>
            </a:r>
            <a:r>
              <a:rPr lang="de-DE" sz="1600" dirty="0" err="1"/>
              <a:t>Jiawei</a:t>
            </a:r>
            <a:r>
              <a:rPr lang="de-DE" sz="1600" dirty="0"/>
              <a:t>; </a:t>
            </a:r>
            <a:r>
              <a:rPr lang="de-DE" sz="1600" dirty="0" err="1"/>
              <a:t>Jiao</a:t>
            </a:r>
            <a:r>
              <a:rPr lang="de-DE" sz="1600" dirty="0"/>
              <a:t>, </a:t>
            </a:r>
            <a:r>
              <a:rPr lang="de-DE" sz="1600" dirty="0" err="1"/>
              <a:t>Jianbo</a:t>
            </a:r>
            <a:r>
              <a:rPr lang="de-DE" sz="1600" dirty="0"/>
              <a:t>; Chen, </a:t>
            </a:r>
            <a:r>
              <a:rPr lang="de-DE" sz="1600" dirty="0" err="1"/>
              <a:t>Mingliang</a:t>
            </a:r>
            <a:r>
              <a:rPr lang="de-DE" sz="1600" dirty="0"/>
              <a:t>; Qu, </a:t>
            </a:r>
            <a:r>
              <a:rPr lang="de-DE" sz="1600" dirty="0" err="1"/>
              <a:t>Liangqiong</a:t>
            </a:r>
            <a:r>
              <a:rPr lang="de-DE" sz="1600" dirty="0"/>
              <a:t>; </a:t>
            </a:r>
            <a:r>
              <a:rPr lang="de-DE" sz="1600" dirty="0" err="1"/>
              <a:t>Xu</a:t>
            </a:r>
            <a:r>
              <a:rPr lang="de-DE" sz="1600" dirty="0"/>
              <a:t>, </a:t>
            </a:r>
            <a:r>
              <a:rPr lang="de-DE" sz="1600" dirty="0" err="1"/>
              <a:t>Xiaobin</a:t>
            </a:r>
            <a:r>
              <a:rPr lang="de-DE" sz="1600" dirty="0"/>
              <a:t>; Yang, </a:t>
            </a:r>
            <a:r>
              <a:rPr lang="de-DE" sz="1600" dirty="0" err="1"/>
              <a:t>Qingxiong</a:t>
            </a:r>
            <a:r>
              <a:rPr lang="de-DE" sz="1600" dirty="0"/>
              <a:t> (2016): 3D Hand Pose Tracking and </a:t>
            </a:r>
            <a:r>
              <a:rPr lang="de-DE" sz="1600" dirty="0" err="1"/>
              <a:t>Estimation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Stereo </a:t>
            </a:r>
            <a:r>
              <a:rPr lang="de-DE" sz="1600" dirty="0" err="1"/>
              <a:t>Matching</a:t>
            </a:r>
            <a:r>
              <a:rPr lang="de-DE" sz="1600" dirty="0"/>
              <a:t>. Online verfügbar unter http://arxiv.org/pdf/1610.07214v1.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03439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Liu, </a:t>
            </a:r>
            <a:r>
              <a:rPr lang="de-DE" sz="1600" dirty="0" err="1"/>
              <a:t>Zhi</a:t>
            </a:r>
            <a:r>
              <a:rPr lang="de-DE" sz="1600" dirty="0"/>
              <a:t>; Zhang, </a:t>
            </a:r>
            <a:r>
              <a:rPr lang="de-DE" sz="1600" dirty="0" err="1"/>
              <a:t>Chenyang</a:t>
            </a:r>
            <a:r>
              <a:rPr lang="de-DE" sz="1600" dirty="0"/>
              <a:t>; Tian, </a:t>
            </a:r>
            <a:r>
              <a:rPr lang="de-DE" sz="1600" dirty="0" err="1"/>
              <a:t>Yingli</a:t>
            </a:r>
            <a:r>
              <a:rPr lang="de-DE" sz="1600" dirty="0"/>
              <a:t> (2016): 3D-based Deep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action</a:t>
            </a:r>
            <a:r>
              <a:rPr lang="de-DE" sz="1600" dirty="0"/>
              <a:t> </a:t>
            </a:r>
            <a:r>
              <a:rPr lang="de-DE" sz="1600" dirty="0" err="1"/>
              <a:t>recognition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depth</a:t>
            </a:r>
            <a:r>
              <a:rPr lang="de-DE" sz="1600" dirty="0"/>
              <a:t> </a:t>
            </a:r>
            <a:r>
              <a:rPr lang="de-DE" sz="1600" dirty="0" err="1"/>
              <a:t>sequences</a:t>
            </a:r>
            <a:r>
              <a:rPr lang="de-DE" sz="1600" dirty="0"/>
              <a:t>. In: Image and Vision Computing 55, S. 93–100. DOI: 10.1016/j.imavis.2016.04.004.</a:t>
            </a:r>
          </a:p>
          <a:p>
            <a:r>
              <a:rPr lang="de-DE" sz="1600" dirty="0"/>
              <a:t>Hoang, Nguyen Ngoc; Lee, </a:t>
            </a:r>
            <a:r>
              <a:rPr lang="de-DE" sz="1600" dirty="0" err="1"/>
              <a:t>Guee</a:t>
            </a:r>
            <a:r>
              <a:rPr lang="de-DE" sz="1600" dirty="0"/>
              <a:t>-Sang; Kim, </a:t>
            </a:r>
            <a:r>
              <a:rPr lang="de-DE" sz="1600" dirty="0" err="1"/>
              <a:t>Soo-Hyung</a:t>
            </a:r>
            <a:r>
              <a:rPr lang="de-DE" sz="1600" dirty="0"/>
              <a:t>; Yang, </a:t>
            </a:r>
            <a:r>
              <a:rPr lang="de-DE" sz="1600" dirty="0" err="1"/>
              <a:t>Hyung</a:t>
            </a:r>
            <a:r>
              <a:rPr lang="de-DE" sz="1600" dirty="0"/>
              <a:t>-Jeong (2018): A Real-time Multimodal Hand </a:t>
            </a:r>
            <a:r>
              <a:rPr lang="de-DE" sz="1600" dirty="0" err="1"/>
              <a:t>Gesture</a:t>
            </a:r>
            <a:r>
              <a:rPr lang="de-DE" sz="1600" dirty="0"/>
              <a:t> Recognition via 3D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 and Key Frame </a:t>
            </a:r>
            <a:r>
              <a:rPr lang="de-DE" sz="1600" dirty="0" err="1"/>
              <a:t>Extraction</a:t>
            </a:r>
            <a:r>
              <a:rPr lang="de-DE" sz="1600" dirty="0"/>
              <a:t>. In: </a:t>
            </a:r>
            <a:r>
              <a:rPr lang="de-DE" sz="1600" dirty="0" err="1"/>
              <a:t>Unknown</a:t>
            </a:r>
            <a:r>
              <a:rPr lang="de-DE" sz="1600" dirty="0"/>
              <a:t> (</a:t>
            </a:r>
            <a:r>
              <a:rPr lang="de-DE" sz="1600" dirty="0" err="1"/>
              <a:t>Hg</a:t>
            </a:r>
            <a:r>
              <a:rPr lang="de-DE" sz="1600" dirty="0"/>
              <a:t>.):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2018 International Conference on </a:t>
            </a:r>
            <a:r>
              <a:rPr lang="de-DE" sz="1600" dirty="0" err="1"/>
              <a:t>Machine</a:t>
            </a:r>
            <a:r>
              <a:rPr lang="de-DE" sz="1600" dirty="0"/>
              <a:t> Learning and </a:t>
            </a:r>
            <a:r>
              <a:rPr lang="de-DE" sz="1600" dirty="0" err="1"/>
              <a:t>Machine</a:t>
            </a:r>
            <a:r>
              <a:rPr lang="de-DE" sz="1600" dirty="0"/>
              <a:t> </a:t>
            </a:r>
            <a:r>
              <a:rPr lang="de-DE" sz="1600" dirty="0" err="1"/>
              <a:t>Intelligence</a:t>
            </a:r>
            <a:r>
              <a:rPr lang="de-DE" sz="1600" dirty="0"/>
              <a:t> - MLMI2018. </a:t>
            </a:r>
            <a:r>
              <a:rPr lang="de-DE" sz="1600" dirty="0" err="1"/>
              <a:t>the</a:t>
            </a:r>
            <a:r>
              <a:rPr lang="de-DE" sz="1600" dirty="0"/>
              <a:t> 2018 International Conference. Ha </a:t>
            </a:r>
            <a:r>
              <a:rPr lang="de-DE" sz="1600" dirty="0" err="1"/>
              <a:t>Noi</a:t>
            </a:r>
            <a:r>
              <a:rPr lang="de-DE" sz="1600" dirty="0"/>
              <a:t>, </a:t>
            </a:r>
            <a:r>
              <a:rPr lang="de-DE" sz="1600" dirty="0" err="1"/>
              <a:t>Viet</a:t>
            </a:r>
            <a:r>
              <a:rPr lang="de-DE" sz="1600" dirty="0"/>
              <a:t> Nam, 28.09.2018 - 30.09.2018. New York, New York, USA: ACM Press, S. 32–37.</a:t>
            </a:r>
          </a:p>
          <a:p>
            <a:r>
              <a:rPr lang="de-DE" sz="1600" dirty="0" err="1"/>
              <a:t>Farooq</a:t>
            </a:r>
            <a:r>
              <a:rPr lang="de-DE" sz="1600" dirty="0"/>
              <a:t>, Adnan; Won, </a:t>
            </a:r>
            <a:r>
              <a:rPr lang="de-DE" sz="1600" dirty="0" err="1"/>
              <a:t>Chee</a:t>
            </a:r>
            <a:r>
              <a:rPr lang="de-DE" sz="1600" dirty="0"/>
              <a:t> Sun (2015): A Survey </a:t>
            </a:r>
            <a:r>
              <a:rPr lang="de-DE" sz="1600" dirty="0" err="1"/>
              <a:t>of</a:t>
            </a:r>
            <a:r>
              <a:rPr lang="de-DE" sz="1600" dirty="0"/>
              <a:t> Human Action Recognition </a:t>
            </a:r>
            <a:r>
              <a:rPr lang="de-DE" sz="1600" dirty="0" err="1"/>
              <a:t>Approaches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an RGB-D Sensor. In: IEIE Transactions on Smart Processing and Computing 4 (4), S. 281–290. DOI: 10.5573/IEIESPC.2015.4.4.281.</a:t>
            </a:r>
          </a:p>
          <a:p>
            <a:r>
              <a:rPr lang="de-DE" sz="1600" dirty="0"/>
              <a:t>Wang, </a:t>
            </a:r>
            <a:r>
              <a:rPr lang="de-DE" sz="1600" dirty="0" err="1"/>
              <a:t>Pichao</a:t>
            </a:r>
            <a:r>
              <a:rPr lang="de-DE" sz="1600" dirty="0"/>
              <a:t>; Li, </a:t>
            </a:r>
            <a:r>
              <a:rPr lang="de-DE" sz="1600" dirty="0" err="1"/>
              <a:t>Wanqing</a:t>
            </a:r>
            <a:r>
              <a:rPr lang="de-DE" sz="1600" dirty="0"/>
              <a:t>; Gao, </a:t>
            </a:r>
            <a:r>
              <a:rPr lang="de-DE" sz="1600" dirty="0" err="1"/>
              <a:t>Zhimin</a:t>
            </a:r>
            <a:r>
              <a:rPr lang="de-DE" sz="1600" dirty="0"/>
              <a:t>; Zhang, Jing; Tang, Chang; </a:t>
            </a:r>
            <a:r>
              <a:rPr lang="de-DE" sz="1600" dirty="0" err="1"/>
              <a:t>Ogunbona</a:t>
            </a:r>
            <a:r>
              <a:rPr lang="de-DE" sz="1600" dirty="0"/>
              <a:t>, Philip O. (2016): Action Recognition </a:t>
            </a:r>
            <a:r>
              <a:rPr lang="de-DE" sz="1600" dirty="0" err="1"/>
              <a:t>From</a:t>
            </a:r>
            <a:r>
              <a:rPr lang="de-DE" sz="1600" dirty="0"/>
              <a:t> Depth Maps </a:t>
            </a:r>
            <a:r>
              <a:rPr lang="de-DE" sz="1600" dirty="0" err="1"/>
              <a:t>Using</a:t>
            </a:r>
            <a:r>
              <a:rPr lang="de-DE" sz="1600" dirty="0"/>
              <a:t> Deep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Networks. In: IEEE Trans. Human-Mach. Syst. 46 (4), S. 498–509. DOI: 10.1109/THMS.2015.2504550.</a:t>
            </a:r>
          </a:p>
          <a:p>
            <a:r>
              <a:rPr lang="de-DE" sz="1600" dirty="0"/>
              <a:t>Xin, Miao; Zhang, Hong; Wang, </a:t>
            </a:r>
            <a:r>
              <a:rPr lang="de-DE" sz="1600" dirty="0" err="1"/>
              <a:t>Helong</a:t>
            </a:r>
            <a:r>
              <a:rPr lang="de-DE" sz="1600" dirty="0"/>
              <a:t>; Sun, </a:t>
            </a:r>
            <a:r>
              <a:rPr lang="de-DE" sz="1600" dirty="0" err="1"/>
              <a:t>Mingui</a:t>
            </a:r>
            <a:r>
              <a:rPr lang="de-DE" sz="1600" dirty="0"/>
              <a:t>; Yuan, Ding (2016): ARCH: Adaptive </a:t>
            </a:r>
            <a:r>
              <a:rPr lang="de-DE" sz="1600" dirty="0" err="1"/>
              <a:t>recurrent-convolutional</a:t>
            </a:r>
            <a:r>
              <a:rPr lang="de-DE" sz="1600" dirty="0"/>
              <a:t> hybrid </a:t>
            </a:r>
            <a:r>
              <a:rPr lang="de-DE" sz="1600" dirty="0" err="1"/>
              <a:t>networks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long</a:t>
            </a:r>
            <a:r>
              <a:rPr lang="de-DE" sz="1600" dirty="0"/>
              <a:t>-term </a:t>
            </a:r>
            <a:r>
              <a:rPr lang="de-DE" sz="1600" dirty="0" err="1"/>
              <a:t>action</a:t>
            </a:r>
            <a:r>
              <a:rPr lang="de-DE" sz="1600" dirty="0"/>
              <a:t> </a:t>
            </a:r>
            <a:r>
              <a:rPr lang="de-DE" sz="1600" dirty="0" err="1"/>
              <a:t>recognition</a:t>
            </a:r>
            <a:r>
              <a:rPr lang="de-DE" sz="1600" dirty="0"/>
              <a:t>. In: </a:t>
            </a:r>
            <a:r>
              <a:rPr lang="de-DE" sz="1600" dirty="0" err="1"/>
              <a:t>Neurocomputing</a:t>
            </a:r>
            <a:r>
              <a:rPr lang="de-DE" sz="1600" dirty="0"/>
              <a:t> 178, S. 87–102. DOI: 10.1016/j.neucom.2015.09.112.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07907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/>
              <a:t>Szeliski</a:t>
            </a:r>
            <a:r>
              <a:rPr lang="de-DE" sz="1600" dirty="0"/>
              <a:t>, Richard (1989): </a:t>
            </a:r>
            <a:r>
              <a:rPr lang="de-DE" sz="1600" dirty="0" err="1"/>
              <a:t>Bayesian</a:t>
            </a:r>
            <a:r>
              <a:rPr lang="de-DE" sz="1600" dirty="0"/>
              <a:t> </a:t>
            </a:r>
            <a:r>
              <a:rPr lang="de-DE" sz="1600" dirty="0" err="1"/>
              <a:t>modeling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uncertainty</a:t>
            </a:r>
            <a:r>
              <a:rPr lang="de-DE" sz="1600" dirty="0"/>
              <a:t> in </a:t>
            </a:r>
            <a:r>
              <a:rPr lang="de-DE" sz="1600" dirty="0" err="1"/>
              <a:t>low</a:t>
            </a:r>
            <a:r>
              <a:rPr lang="de-DE" sz="1600" dirty="0"/>
              <a:t>-level </a:t>
            </a:r>
            <a:r>
              <a:rPr lang="de-DE" sz="1600" dirty="0" err="1"/>
              <a:t>vision</a:t>
            </a:r>
            <a:r>
              <a:rPr lang="de-DE" sz="1600" dirty="0"/>
              <a:t> (The Kluwer international </a:t>
            </a:r>
            <a:r>
              <a:rPr lang="de-DE" sz="1600" dirty="0" err="1"/>
              <a:t>series</a:t>
            </a:r>
            <a:r>
              <a:rPr lang="de-DE" sz="1600" dirty="0"/>
              <a:t> in </a:t>
            </a:r>
            <a:r>
              <a:rPr lang="de-DE" sz="1600" dirty="0" err="1"/>
              <a:t>engineering</a:t>
            </a:r>
            <a:r>
              <a:rPr lang="de-DE" sz="1600" dirty="0"/>
              <a:t> and </a:t>
            </a:r>
            <a:r>
              <a:rPr lang="de-DE" sz="1600" dirty="0" err="1"/>
              <a:t>computer</a:t>
            </a:r>
            <a:r>
              <a:rPr lang="de-DE" sz="1600" dirty="0"/>
              <a:t> </a:t>
            </a:r>
            <a:r>
              <a:rPr lang="de-DE" sz="1600" dirty="0" err="1"/>
              <a:t>science</a:t>
            </a:r>
            <a:r>
              <a:rPr lang="de-DE" sz="1600" dirty="0"/>
              <a:t>).</a:t>
            </a:r>
          </a:p>
          <a:p>
            <a:r>
              <a:rPr lang="de-DE" sz="1600" dirty="0"/>
              <a:t>Yuan, </a:t>
            </a:r>
            <a:r>
              <a:rPr lang="de-DE" sz="1600" dirty="0" err="1"/>
              <a:t>Shanxin</a:t>
            </a:r>
            <a:r>
              <a:rPr lang="de-DE" sz="1600" dirty="0"/>
              <a:t>; </a:t>
            </a:r>
            <a:r>
              <a:rPr lang="de-DE" sz="1600" dirty="0" err="1"/>
              <a:t>Ye</a:t>
            </a:r>
            <a:r>
              <a:rPr lang="de-DE" sz="1600" dirty="0"/>
              <a:t>, Qi; Stenger, Bjorn; Jain, </a:t>
            </a:r>
            <a:r>
              <a:rPr lang="de-DE" sz="1600" dirty="0" err="1"/>
              <a:t>Siddhant</a:t>
            </a:r>
            <a:r>
              <a:rPr lang="de-DE" sz="1600" dirty="0"/>
              <a:t>; Kim, </a:t>
            </a:r>
            <a:r>
              <a:rPr lang="de-DE" sz="1600" dirty="0" err="1"/>
              <a:t>Tae-Kyun</a:t>
            </a:r>
            <a:r>
              <a:rPr lang="de-DE" sz="1600" dirty="0"/>
              <a:t> (2017): BigHand2.2M Benchmark: Hand Pose Dataset and State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Art Analysis. Online verfügbar unter http://arxiv.org/pdf/1704.02612v2.</a:t>
            </a:r>
          </a:p>
          <a:p>
            <a:r>
              <a:rPr lang="de-DE" sz="1600" dirty="0"/>
              <a:t>Sun, Xiao; Wei, </a:t>
            </a:r>
            <a:r>
              <a:rPr lang="de-DE" sz="1600" dirty="0" err="1"/>
              <a:t>Yichen</a:t>
            </a:r>
            <a:r>
              <a:rPr lang="de-DE" sz="1600" dirty="0"/>
              <a:t>; Liang, </a:t>
            </a:r>
            <a:r>
              <a:rPr lang="de-DE" sz="1600" dirty="0" err="1"/>
              <a:t>Shuang</a:t>
            </a:r>
            <a:r>
              <a:rPr lang="de-DE" sz="1600" dirty="0"/>
              <a:t>; Tang, </a:t>
            </a:r>
            <a:r>
              <a:rPr lang="de-DE" sz="1600" dirty="0" err="1"/>
              <a:t>Xiaoou</a:t>
            </a:r>
            <a:r>
              <a:rPr lang="de-DE" sz="1600" dirty="0"/>
              <a:t>; Sun, Jian (2015): </a:t>
            </a:r>
            <a:r>
              <a:rPr lang="de-DE" sz="1600" dirty="0" err="1"/>
              <a:t>Cascaded</a:t>
            </a:r>
            <a:r>
              <a:rPr lang="de-DE" sz="1600" dirty="0"/>
              <a:t> </a:t>
            </a:r>
            <a:r>
              <a:rPr lang="de-DE" sz="1600" dirty="0" err="1"/>
              <a:t>hand</a:t>
            </a:r>
            <a:r>
              <a:rPr lang="de-DE" sz="1600" dirty="0"/>
              <a:t> </a:t>
            </a:r>
            <a:r>
              <a:rPr lang="de-DE" sz="1600" dirty="0" err="1"/>
              <a:t>pose</a:t>
            </a:r>
            <a:r>
              <a:rPr lang="de-DE" sz="1600" dirty="0"/>
              <a:t> </a:t>
            </a:r>
            <a:r>
              <a:rPr lang="de-DE" sz="1600" dirty="0" err="1"/>
              <a:t>regression</a:t>
            </a:r>
            <a:r>
              <a:rPr lang="de-DE" sz="1600" dirty="0"/>
              <a:t>. In: 2015 IEEE Conference on Computer Vision and Pattern Recognition (CVPR). - 12 June 2015, Boston, MA. 2015 IEEE Conference on Computer Vision and Pattern Recognition (CVPR). Boston, MA, USA, 6/7/2015 - 6/12/2015. 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IEEE Conference on Computer Vision and Pattern Recognition; CVPR. </a:t>
            </a:r>
            <a:r>
              <a:rPr lang="de-DE" sz="1600" dirty="0" err="1"/>
              <a:t>Piscataway</a:t>
            </a:r>
            <a:r>
              <a:rPr lang="de-DE" sz="1600" dirty="0"/>
              <a:t>, NJ: IEEE, S. 824–832.</a:t>
            </a:r>
          </a:p>
          <a:p>
            <a:r>
              <a:rPr lang="de-DE" sz="1600" dirty="0"/>
              <a:t>Hafiz, Abdul Rahman; Al-</a:t>
            </a:r>
            <a:r>
              <a:rPr lang="de-DE" sz="1600" dirty="0" err="1"/>
              <a:t>Nuaimi</a:t>
            </a:r>
            <a:r>
              <a:rPr lang="de-DE" sz="1600" dirty="0"/>
              <a:t>, Ahmed </a:t>
            </a:r>
            <a:r>
              <a:rPr lang="de-DE" sz="1600" dirty="0" err="1"/>
              <a:t>Yarub</a:t>
            </a:r>
            <a:r>
              <a:rPr lang="de-DE" sz="1600" dirty="0"/>
              <a:t>; Amin, </a:t>
            </a:r>
            <a:r>
              <a:rPr lang="de-DE" sz="1600" dirty="0" err="1"/>
              <a:t>Md</a:t>
            </a:r>
            <a:r>
              <a:rPr lang="de-DE" sz="1600" dirty="0"/>
              <a:t>. </a:t>
            </a:r>
            <a:r>
              <a:rPr lang="de-DE" sz="1600" dirty="0" err="1"/>
              <a:t>Faijul</a:t>
            </a:r>
            <a:r>
              <a:rPr lang="de-DE" sz="1600" dirty="0"/>
              <a:t>; </a:t>
            </a:r>
            <a:r>
              <a:rPr lang="de-DE" sz="1600" dirty="0" err="1"/>
              <a:t>Murase</a:t>
            </a:r>
            <a:r>
              <a:rPr lang="de-DE" sz="1600" dirty="0"/>
              <a:t>, </a:t>
            </a:r>
            <a:r>
              <a:rPr lang="de-DE" sz="1600" dirty="0" err="1"/>
              <a:t>Kazuyuki</a:t>
            </a:r>
            <a:r>
              <a:rPr lang="de-DE" sz="1600" dirty="0"/>
              <a:t> (2015): Classification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Skeletal</a:t>
            </a:r>
            <a:r>
              <a:rPr lang="de-DE" sz="1600" dirty="0"/>
              <a:t> Wireframe </a:t>
            </a:r>
            <a:r>
              <a:rPr lang="de-DE" sz="1600" dirty="0" err="1"/>
              <a:t>Representation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Hand </a:t>
            </a:r>
            <a:r>
              <a:rPr lang="de-DE" sz="1600" dirty="0" err="1"/>
              <a:t>Gesture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Complex-Valued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Network. In: </a:t>
            </a:r>
            <a:r>
              <a:rPr lang="de-DE" sz="1600" dirty="0" err="1"/>
              <a:t>Neural</a:t>
            </a:r>
            <a:r>
              <a:rPr lang="de-DE" sz="1600" dirty="0"/>
              <a:t> Processing Letters 42 (3), S. 649–664. DOI: 10.1007/s11063-014-9379-0.</a:t>
            </a:r>
          </a:p>
          <a:p>
            <a:r>
              <a:rPr lang="de-DE" sz="1600" dirty="0" err="1"/>
              <a:t>Szeliski</a:t>
            </a:r>
            <a:r>
              <a:rPr lang="de-DE" sz="1600" dirty="0"/>
              <a:t>, Richard (2011): Computer </a:t>
            </a:r>
            <a:r>
              <a:rPr lang="de-DE" sz="1600" dirty="0" err="1"/>
              <a:t>vision</a:t>
            </a:r>
            <a:r>
              <a:rPr lang="de-DE" sz="1600" dirty="0"/>
              <a:t>. </a:t>
            </a:r>
            <a:r>
              <a:rPr lang="de-DE" sz="1600" dirty="0" err="1"/>
              <a:t>Algorithms</a:t>
            </a:r>
            <a:r>
              <a:rPr lang="de-DE" sz="1600" dirty="0"/>
              <a:t> and </a:t>
            </a:r>
            <a:r>
              <a:rPr lang="de-DE" sz="1600" dirty="0" err="1"/>
              <a:t>applications</a:t>
            </a:r>
            <a:r>
              <a:rPr lang="de-DE" sz="1600" dirty="0"/>
              <a:t> (Texts in </a:t>
            </a:r>
            <a:r>
              <a:rPr lang="de-DE" sz="1600" dirty="0" err="1"/>
              <a:t>computer</a:t>
            </a:r>
            <a:r>
              <a:rPr lang="de-DE" sz="1600" dirty="0"/>
              <a:t> </a:t>
            </a:r>
            <a:r>
              <a:rPr lang="de-DE" sz="1600" dirty="0" err="1"/>
              <a:t>science</a:t>
            </a:r>
            <a:r>
              <a:rPr lang="de-DE" sz="1600" dirty="0"/>
              <a:t>).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7138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 err="1"/>
              <a:t>Szeliski</a:t>
            </a:r>
            <a:r>
              <a:rPr lang="de-DE" sz="1600" dirty="0"/>
              <a:t>, Richard (2011): Computer Vision. </a:t>
            </a:r>
            <a:r>
              <a:rPr lang="de-DE" sz="1600" dirty="0" err="1"/>
              <a:t>Algorithms</a:t>
            </a:r>
            <a:r>
              <a:rPr lang="de-DE" sz="1600" dirty="0"/>
              <a:t> and </a:t>
            </a:r>
            <a:r>
              <a:rPr lang="de-DE" sz="1600" dirty="0" err="1"/>
              <a:t>Applications</a:t>
            </a:r>
            <a:r>
              <a:rPr lang="de-DE" sz="1600" dirty="0"/>
              <a:t>. London: Springer London (Texts in </a:t>
            </a:r>
            <a:r>
              <a:rPr lang="de-DE" sz="1600" dirty="0" err="1"/>
              <a:t>computer</a:t>
            </a:r>
            <a:r>
              <a:rPr lang="de-DE" sz="1600" dirty="0"/>
              <a:t> </a:t>
            </a:r>
            <a:r>
              <a:rPr lang="de-DE" sz="1600" dirty="0" err="1"/>
              <a:t>science</a:t>
            </a:r>
            <a:r>
              <a:rPr lang="de-DE" sz="1600" dirty="0"/>
              <a:t>).</a:t>
            </a:r>
          </a:p>
          <a:p>
            <a:r>
              <a:rPr lang="de-DE" sz="1600" dirty="0" err="1"/>
              <a:t>Szeliski</a:t>
            </a:r>
            <a:r>
              <a:rPr lang="de-DE" sz="1600" dirty="0"/>
              <a:t>, Richard (2010): Computer Vision. </a:t>
            </a:r>
            <a:r>
              <a:rPr lang="de-DE" sz="1600" dirty="0" err="1"/>
              <a:t>Algorithms</a:t>
            </a:r>
            <a:r>
              <a:rPr lang="de-DE" sz="1600" dirty="0"/>
              <a:t> and </a:t>
            </a:r>
            <a:r>
              <a:rPr lang="de-DE" sz="1600" dirty="0" err="1"/>
              <a:t>Applications</a:t>
            </a:r>
            <a:r>
              <a:rPr lang="de-DE" sz="1600" dirty="0"/>
              <a:t>. 1. Aufl. Guildford, Surrey: Springer London (Texts in </a:t>
            </a:r>
            <a:r>
              <a:rPr lang="de-DE" sz="1600" dirty="0" err="1"/>
              <a:t>computer</a:t>
            </a:r>
            <a:r>
              <a:rPr lang="de-DE" sz="1600" dirty="0"/>
              <a:t> </a:t>
            </a:r>
            <a:r>
              <a:rPr lang="de-DE" sz="1600" dirty="0" err="1"/>
              <a:t>science</a:t>
            </a:r>
            <a:r>
              <a:rPr lang="de-DE" sz="1600" dirty="0"/>
              <a:t>).</a:t>
            </a:r>
          </a:p>
          <a:p>
            <a:r>
              <a:rPr lang="de-DE" sz="1600" dirty="0"/>
              <a:t>Cremers, Daniel; Reid, Ian; Saito, Hideo; Yang, Ming-</a:t>
            </a:r>
            <a:r>
              <a:rPr lang="de-DE" sz="1600" dirty="0" err="1"/>
              <a:t>Hsuan</a:t>
            </a:r>
            <a:r>
              <a:rPr lang="de-DE" sz="1600" dirty="0"/>
              <a:t> (</a:t>
            </a:r>
            <a:r>
              <a:rPr lang="de-DE" sz="1600" dirty="0" err="1"/>
              <a:t>Hg</a:t>
            </a:r>
            <a:r>
              <a:rPr lang="de-DE" sz="1600" dirty="0"/>
              <a:t>.) (2015): Computer Vision -- ACCV 2014. Cham: Springer International Publishing (</a:t>
            </a:r>
            <a:r>
              <a:rPr lang="de-DE" sz="1600" dirty="0" err="1"/>
              <a:t>Lecture</a:t>
            </a:r>
            <a:r>
              <a:rPr lang="de-DE" sz="1600" dirty="0"/>
              <a:t> Notes in Computer Science).</a:t>
            </a:r>
          </a:p>
          <a:p>
            <a:r>
              <a:rPr lang="de-DE" sz="1600" dirty="0"/>
              <a:t>Cremers, Daniel; Reid, Ian; Saito, Hideo; Yang, Ming-</a:t>
            </a:r>
            <a:r>
              <a:rPr lang="de-DE" sz="1600" dirty="0" err="1"/>
              <a:t>Hsuan</a:t>
            </a:r>
            <a:r>
              <a:rPr lang="de-DE" sz="1600" dirty="0"/>
              <a:t> (</a:t>
            </a:r>
            <a:r>
              <a:rPr lang="de-DE" sz="1600" dirty="0" err="1"/>
              <a:t>Hg</a:t>
            </a:r>
            <a:r>
              <a:rPr lang="de-DE" sz="1600" dirty="0"/>
              <a:t>.) (2015): Computer Vision -- ACCV 2014. Cham: Springer International Publishing (</a:t>
            </a:r>
            <a:r>
              <a:rPr lang="de-DE" sz="1600" dirty="0" err="1"/>
              <a:t>Lecture</a:t>
            </a:r>
            <a:r>
              <a:rPr lang="de-DE" sz="1600" dirty="0"/>
              <a:t> Notes in Computer Science).</a:t>
            </a:r>
          </a:p>
          <a:p>
            <a:r>
              <a:rPr lang="de-DE" sz="1600" dirty="0"/>
              <a:t>Fitzgibbon, Andrew; </a:t>
            </a:r>
            <a:r>
              <a:rPr lang="de-DE" sz="1600" dirty="0" err="1"/>
              <a:t>Lazebnik</a:t>
            </a:r>
            <a:r>
              <a:rPr lang="de-DE" sz="1600" dirty="0"/>
              <a:t>, Svetlana; </a:t>
            </a:r>
            <a:r>
              <a:rPr lang="de-DE" sz="1600" dirty="0" err="1"/>
              <a:t>Perona</a:t>
            </a:r>
            <a:r>
              <a:rPr lang="de-DE" sz="1600" dirty="0"/>
              <a:t>, Pietro; Sato, Yoichi; Schmid, Cordelia (</a:t>
            </a:r>
            <a:r>
              <a:rPr lang="de-DE" sz="1600" dirty="0" err="1"/>
              <a:t>Hg</a:t>
            </a:r>
            <a:r>
              <a:rPr lang="de-DE" sz="1600" dirty="0"/>
              <a:t>.) (2012): Computer </a:t>
            </a:r>
            <a:r>
              <a:rPr lang="de-DE" sz="1600" dirty="0" err="1"/>
              <a:t>vision</a:t>
            </a:r>
            <a:r>
              <a:rPr lang="de-DE" sz="1600" dirty="0"/>
              <a:t> - ECCV 2012. 12th European Conference on Computer Vision, Florence, </a:t>
            </a:r>
            <a:r>
              <a:rPr lang="de-DE" sz="1600" dirty="0" err="1"/>
              <a:t>Italy</a:t>
            </a:r>
            <a:r>
              <a:rPr lang="de-DE" sz="1600" dirty="0"/>
              <a:t>, </a:t>
            </a:r>
            <a:r>
              <a:rPr lang="de-DE" sz="1600" dirty="0" err="1"/>
              <a:t>October</a:t>
            </a:r>
            <a:r>
              <a:rPr lang="de-DE" sz="1600" dirty="0"/>
              <a:t> 7 - 13, 2012 ; </a:t>
            </a:r>
            <a:r>
              <a:rPr lang="de-DE" sz="1600" dirty="0" err="1"/>
              <a:t>proceedings</a:t>
            </a:r>
            <a:r>
              <a:rPr lang="de-DE" sz="1600" dirty="0"/>
              <a:t>, </a:t>
            </a:r>
            <a:r>
              <a:rPr lang="de-DE" sz="1600" dirty="0" err="1"/>
              <a:t>part</a:t>
            </a:r>
            <a:r>
              <a:rPr lang="de-DE" sz="1600" dirty="0"/>
              <a:t> VI. ECCV; European Conference on Computer Vision. Berlin: Springer (</a:t>
            </a:r>
            <a:r>
              <a:rPr lang="de-DE" sz="1600" dirty="0" err="1"/>
              <a:t>Lecture</a:t>
            </a:r>
            <a:r>
              <a:rPr lang="de-DE" sz="1600" dirty="0"/>
              <a:t> Notes in Computer Science, 7577).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080911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Núñez, Juan C.; </a:t>
            </a:r>
            <a:r>
              <a:rPr lang="de-DE" sz="1600" dirty="0" err="1"/>
              <a:t>Cabido</a:t>
            </a:r>
            <a:r>
              <a:rPr lang="de-DE" sz="1600" dirty="0"/>
              <a:t>, Raúl; </a:t>
            </a:r>
            <a:r>
              <a:rPr lang="de-DE" sz="1600" dirty="0" err="1"/>
              <a:t>Pantrigo</a:t>
            </a:r>
            <a:r>
              <a:rPr lang="de-DE" sz="1600" dirty="0"/>
              <a:t>, Juan J.; </a:t>
            </a:r>
            <a:r>
              <a:rPr lang="de-DE" sz="1600" dirty="0" err="1"/>
              <a:t>Montemayor</a:t>
            </a:r>
            <a:r>
              <a:rPr lang="de-DE" sz="1600" dirty="0"/>
              <a:t>, Antonio S.; Vélez, José F. (2018):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 and Long Short-Term Memory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skeleton-based</a:t>
            </a:r>
            <a:r>
              <a:rPr lang="de-DE" sz="1600" dirty="0"/>
              <a:t> human </a:t>
            </a:r>
            <a:r>
              <a:rPr lang="de-DE" sz="1600" dirty="0" err="1"/>
              <a:t>activity</a:t>
            </a:r>
            <a:r>
              <a:rPr lang="de-DE" sz="1600" dirty="0"/>
              <a:t> and </a:t>
            </a:r>
            <a:r>
              <a:rPr lang="de-DE" sz="1600" dirty="0" err="1"/>
              <a:t>hand</a:t>
            </a:r>
            <a:r>
              <a:rPr lang="de-DE" sz="1600" dirty="0"/>
              <a:t> </a:t>
            </a:r>
            <a:r>
              <a:rPr lang="de-DE" sz="1600" dirty="0" err="1"/>
              <a:t>gesture</a:t>
            </a:r>
            <a:r>
              <a:rPr lang="de-DE" sz="1600" dirty="0"/>
              <a:t> </a:t>
            </a:r>
            <a:r>
              <a:rPr lang="de-DE" sz="1600" dirty="0" err="1"/>
              <a:t>recognition</a:t>
            </a:r>
            <a:r>
              <a:rPr lang="de-DE" sz="1600" dirty="0"/>
              <a:t>. In: Pattern Recognition 76, S. 80–94. DOI: 10.1016/j.patcog.2017.10.033.</a:t>
            </a:r>
          </a:p>
          <a:p>
            <a:r>
              <a:rPr lang="de-DE" sz="1600" dirty="0"/>
              <a:t>Li, Yuan; Wang, </a:t>
            </a:r>
            <a:r>
              <a:rPr lang="de-DE" sz="1600" dirty="0" err="1"/>
              <a:t>Xinggang</a:t>
            </a:r>
            <a:r>
              <a:rPr lang="de-DE" sz="1600" dirty="0"/>
              <a:t>; Liu, </a:t>
            </a:r>
            <a:r>
              <a:rPr lang="de-DE" sz="1600" dirty="0" err="1"/>
              <a:t>Wenyu</a:t>
            </a:r>
            <a:r>
              <a:rPr lang="de-DE" sz="1600" dirty="0"/>
              <a:t>; Feng, Bin (2018): Deep </a:t>
            </a:r>
            <a:r>
              <a:rPr lang="de-DE" sz="1600" dirty="0" err="1"/>
              <a:t>attention</a:t>
            </a:r>
            <a:r>
              <a:rPr lang="de-DE" sz="1600" dirty="0"/>
              <a:t> network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joint</a:t>
            </a:r>
            <a:r>
              <a:rPr lang="de-DE" sz="1600" dirty="0"/>
              <a:t> </a:t>
            </a:r>
            <a:r>
              <a:rPr lang="de-DE" sz="1600" dirty="0" err="1"/>
              <a:t>hand</a:t>
            </a:r>
            <a:r>
              <a:rPr lang="de-DE" sz="1600" dirty="0"/>
              <a:t> </a:t>
            </a:r>
            <a:r>
              <a:rPr lang="de-DE" sz="1600" dirty="0" err="1"/>
              <a:t>gesture</a:t>
            </a:r>
            <a:r>
              <a:rPr lang="de-DE" sz="1600" dirty="0"/>
              <a:t> </a:t>
            </a:r>
            <a:r>
              <a:rPr lang="de-DE" sz="1600" dirty="0" err="1"/>
              <a:t>localization</a:t>
            </a:r>
            <a:r>
              <a:rPr lang="de-DE" sz="1600" dirty="0"/>
              <a:t> and </a:t>
            </a:r>
            <a:r>
              <a:rPr lang="de-DE" sz="1600" dirty="0" err="1"/>
              <a:t>recognition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static</a:t>
            </a:r>
            <a:r>
              <a:rPr lang="de-DE" sz="1600" dirty="0"/>
              <a:t> RGB-D </a:t>
            </a:r>
            <a:r>
              <a:rPr lang="de-DE" sz="1600" dirty="0" err="1"/>
              <a:t>images</a:t>
            </a:r>
            <a:r>
              <a:rPr lang="de-DE" sz="1600" dirty="0"/>
              <a:t>. In: Information Sciences 441, S. 66–78. DOI: 10.1016/j.ins.2018.02.024.</a:t>
            </a:r>
          </a:p>
          <a:p>
            <a:r>
              <a:rPr lang="de-DE" sz="1600" dirty="0"/>
              <a:t>Pfister, Tomas; </a:t>
            </a:r>
            <a:r>
              <a:rPr lang="de-DE" sz="1600" dirty="0" err="1"/>
              <a:t>Simonyan</a:t>
            </a:r>
            <a:r>
              <a:rPr lang="de-DE" sz="1600" dirty="0"/>
              <a:t>, Karen; Charles, James; </a:t>
            </a:r>
            <a:r>
              <a:rPr lang="de-DE" sz="1600" dirty="0" err="1"/>
              <a:t>Zisserman</a:t>
            </a:r>
            <a:r>
              <a:rPr lang="de-DE" sz="1600" dirty="0"/>
              <a:t>, Andrew (2015): Deep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Efficient</a:t>
            </a:r>
            <a:r>
              <a:rPr lang="de-DE" sz="1600" dirty="0"/>
              <a:t> Pose </a:t>
            </a:r>
            <a:r>
              <a:rPr lang="de-DE" sz="1600" dirty="0" err="1"/>
              <a:t>Estimation</a:t>
            </a:r>
            <a:r>
              <a:rPr lang="de-DE" sz="1600" dirty="0"/>
              <a:t> in </a:t>
            </a:r>
            <a:r>
              <a:rPr lang="de-DE" sz="1600" dirty="0" err="1"/>
              <a:t>Gesture</a:t>
            </a:r>
            <a:r>
              <a:rPr lang="de-DE" sz="1600" dirty="0"/>
              <a:t> Videos. In: Daniel Cremers, Ian Reid, Hideo Saito und Ming-</a:t>
            </a:r>
            <a:r>
              <a:rPr lang="de-DE" sz="1600" dirty="0" err="1"/>
              <a:t>Hsuan</a:t>
            </a:r>
            <a:r>
              <a:rPr lang="de-DE" sz="1600" dirty="0"/>
              <a:t> Yang (</a:t>
            </a:r>
            <a:r>
              <a:rPr lang="de-DE" sz="1600" dirty="0" err="1"/>
              <a:t>Hg</a:t>
            </a:r>
            <a:r>
              <a:rPr lang="de-DE" sz="1600" dirty="0"/>
              <a:t>.): Computer Vision -- ACCV 2014, Bd. 9003. Cham: Springer International Publishing (</a:t>
            </a:r>
            <a:r>
              <a:rPr lang="de-DE" sz="1600" dirty="0" err="1"/>
              <a:t>Lecture</a:t>
            </a:r>
            <a:r>
              <a:rPr lang="de-DE" sz="1600" dirty="0"/>
              <a:t> Notes in Computer Science), S. 538–552.</a:t>
            </a:r>
          </a:p>
          <a:p>
            <a:r>
              <a:rPr lang="de-DE" sz="1600" dirty="0"/>
              <a:t>Di Wu; Pigou, Lionel; </a:t>
            </a:r>
            <a:r>
              <a:rPr lang="de-DE" sz="1600" dirty="0" err="1"/>
              <a:t>Kindermans</a:t>
            </a:r>
            <a:r>
              <a:rPr lang="de-DE" sz="1600" dirty="0"/>
              <a:t>, Pieter-Jan; Le, Nam Do-Hoang; Shao, Ling; </a:t>
            </a:r>
            <a:r>
              <a:rPr lang="de-DE" sz="1600" dirty="0" err="1"/>
              <a:t>Dambre</a:t>
            </a:r>
            <a:r>
              <a:rPr lang="de-DE" sz="1600" dirty="0"/>
              <a:t>, Joni; </a:t>
            </a:r>
            <a:r>
              <a:rPr lang="de-DE" sz="1600" dirty="0" err="1"/>
              <a:t>Odobez</a:t>
            </a:r>
            <a:r>
              <a:rPr lang="de-DE" sz="1600" dirty="0"/>
              <a:t>, Jean-Marc (2016): Deep Dynamic </a:t>
            </a:r>
            <a:r>
              <a:rPr lang="de-DE" sz="1600" dirty="0" err="1"/>
              <a:t>Neural</a:t>
            </a:r>
            <a:r>
              <a:rPr lang="de-DE" sz="1600" dirty="0"/>
              <a:t> Networks </a:t>
            </a:r>
            <a:r>
              <a:rPr lang="de-DE" sz="1600" dirty="0" err="1"/>
              <a:t>for</a:t>
            </a:r>
            <a:r>
              <a:rPr lang="de-DE" sz="1600" dirty="0"/>
              <a:t> Multimodal </a:t>
            </a:r>
            <a:r>
              <a:rPr lang="de-DE" sz="1600" dirty="0" err="1"/>
              <a:t>Gesture</a:t>
            </a:r>
            <a:r>
              <a:rPr lang="de-DE" sz="1600" dirty="0"/>
              <a:t> Segmentation and Recognition. In: IEEE </a:t>
            </a:r>
            <a:r>
              <a:rPr lang="de-DE" sz="1600" dirty="0" err="1"/>
              <a:t>transactions</a:t>
            </a:r>
            <a:r>
              <a:rPr lang="de-DE" sz="1600" dirty="0"/>
              <a:t> on </a:t>
            </a:r>
            <a:r>
              <a:rPr lang="de-DE" sz="1600" dirty="0" err="1"/>
              <a:t>pattern</a:t>
            </a:r>
            <a:r>
              <a:rPr lang="de-DE" sz="1600" dirty="0"/>
              <a:t> </a:t>
            </a:r>
            <a:r>
              <a:rPr lang="de-DE" sz="1600" dirty="0" err="1"/>
              <a:t>analysis</a:t>
            </a:r>
            <a:r>
              <a:rPr lang="de-DE" sz="1600" dirty="0"/>
              <a:t> and </a:t>
            </a:r>
            <a:r>
              <a:rPr lang="de-DE" sz="1600" dirty="0" err="1"/>
              <a:t>machine</a:t>
            </a:r>
            <a:r>
              <a:rPr lang="de-DE" sz="1600" dirty="0"/>
              <a:t> </a:t>
            </a:r>
            <a:r>
              <a:rPr lang="de-DE" sz="1600" dirty="0" err="1"/>
              <a:t>intelligence</a:t>
            </a:r>
            <a:r>
              <a:rPr lang="de-DE" sz="1600" dirty="0"/>
              <a:t> 38 (8), S. 1583–1597. DOI: 10.1109/TPAMI.2016.2537340.</a:t>
            </a:r>
          </a:p>
          <a:p>
            <a:r>
              <a:rPr lang="de-DE" sz="1600" dirty="0" err="1"/>
              <a:t>Devineau</a:t>
            </a:r>
            <a:r>
              <a:rPr lang="de-DE" sz="1600" dirty="0"/>
              <a:t>, Guillaume; </a:t>
            </a:r>
            <a:r>
              <a:rPr lang="de-DE" sz="1600" dirty="0" err="1"/>
              <a:t>Moutarde</a:t>
            </a:r>
            <a:r>
              <a:rPr lang="de-DE" sz="1600" dirty="0"/>
              <a:t>, Fabien; Xi, Wang; Yang, Jie (2018): Deep Learning </a:t>
            </a:r>
            <a:r>
              <a:rPr lang="de-DE" sz="1600" dirty="0" err="1"/>
              <a:t>for</a:t>
            </a:r>
            <a:r>
              <a:rPr lang="de-DE" sz="1600" dirty="0"/>
              <a:t> Hand </a:t>
            </a:r>
            <a:r>
              <a:rPr lang="de-DE" sz="1600" dirty="0" err="1"/>
              <a:t>Gesture</a:t>
            </a:r>
            <a:r>
              <a:rPr lang="de-DE" sz="1600" dirty="0"/>
              <a:t> Recognition on </a:t>
            </a:r>
            <a:r>
              <a:rPr lang="de-DE" sz="1600" dirty="0" err="1"/>
              <a:t>Skeletal</a:t>
            </a:r>
            <a:r>
              <a:rPr lang="de-DE" sz="1600" dirty="0"/>
              <a:t> Data. In: 13th IEEE International Conference on </a:t>
            </a:r>
            <a:r>
              <a:rPr lang="de-DE" sz="1600" dirty="0" err="1"/>
              <a:t>Automatic</a:t>
            </a:r>
            <a:r>
              <a:rPr lang="de-DE" sz="1600" dirty="0"/>
              <a:t> Face and </a:t>
            </a:r>
            <a:r>
              <a:rPr lang="de-DE" sz="1600" dirty="0" err="1"/>
              <a:t>Gesture</a:t>
            </a:r>
            <a:r>
              <a:rPr lang="de-DE" sz="1600" dirty="0"/>
              <a:t> Recognition. FG 2018 : 15-19 May 2018, </a:t>
            </a:r>
            <a:r>
              <a:rPr lang="de-DE" sz="1600" dirty="0" err="1"/>
              <a:t>Xi'an</a:t>
            </a:r>
            <a:r>
              <a:rPr lang="de-DE" sz="1600" dirty="0"/>
              <a:t>, China : </a:t>
            </a:r>
            <a:r>
              <a:rPr lang="de-DE" sz="1600" dirty="0" err="1"/>
              <a:t>proceedings</a:t>
            </a:r>
            <a:r>
              <a:rPr lang="de-DE" sz="1600" dirty="0"/>
              <a:t>. 2018 13th IEEE International Conference on </a:t>
            </a:r>
            <a:r>
              <a:rPr lang="de-DE" sz="1600" dirty="0" err="1"/>
              <a:t>Automatic</a:t>
            </a:r>
            <a:r>
              <a:rPr lang="de-DE" sz="1600" dirty="0"/>
              <a:t> Face &amp; </a:t>
            </a:r>
            <a:r>
              <a:rPr lang="de-DE" sz="1600" dirty="0" err="1"/>
              <a:t>Gesture</a:t>
            </a:r>
            <a:r>
              <a:rPr lang="de-DE" sz="1600" dirty="0"/>
              <a:t> Recognition (FG 2018). </a:t>
            </a:r>
            <a:r>
              <a:rPr lang="de-DE" sz="1600" dirty="0" err="1"/>
              <a:t>Xi'an</a:t>
            </a:r>
            <a:r>
              <a:rPr lang="de-DE" sz="1600" dirty="0"/>
              <a:t>, 5/15/2018 - 5/19/2018. IEEE International Conference on </a:t>
            </a:r>
            <a:r>
              <a:rPr lang="de-DE" sz="1600" dirty="0" err="1"/>
              <a:t>Automatic</a:t>
            </a:r>
            <a:r>
              <a:rPr lang="de-DE" sz="1600" dirty="0"/>
              <a:t> Face and </a:t>
            </a:r>
            <a:r>
              <a:rPr lang="de-DE" sz="1600" dirty="0" err="1"/>
              <a:t>Gesture</a:t>
            </a:r>
            <a:r>
              <a:rPr lang="de-DE" sz="1600" dirty="0"/>
              <a:t> Recognition; 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FG. </a:t>
            </a:r>
            <a:r>
              <a:rPr lang="de-DE" sz="1600" dirty="0" err="1"/>
              <a:t>Piscataway</a:t>
            </a:r>
            <a:r>
              <a:rPr lang="de-DE" sz="1600" dirty="0"/>
              <a:t>, NJ: IEEE, S. 106–113.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254582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Malik, </a:t>
            </a:r>
            <a:r>
              <a:rPr lang="de-DE" sz="1600" dirty="0" err="1"/>
              <a:t>Jameel</a:t>
            </a:r>
            <a:r>
              <a:rPr lang="de-DE" sz="1600" dirty="0"/>
              <a:t>; </a:t>
            </a:r>
            <a:r>
              <a:rPr lang="de-DE" sz="1600" dirty="0" err="1"/>
              <a:t>Elhayek</a:t>
            </a:r>
            <a:r>
              <a:rPr lang="de-DE" sz="1600" dirty="0"/>
              <a:t>, Ahmed; </a:t>
            </a:r>
            <a:r>
              <a:rPr lang="de-DE" sz="1600" dirty="0" err="1"/>
              <a:t>Nunnari</a:t>
            </a:r>
            <a:r>
              <a:rPr lang="de-DE" sz="1600" dirty="0"/>
              <a:t>, Fabrizio; Varanasi, Kiran; </a:t>
            </a:r>
            <a:r>
              <a:rPr lang="de-DE" sz="1600" dirty="0" err="1"/>
              <a:t>Tamaddon</a:t>
            </a:r>
            <a:r>
              <a:rPr lang="de-DE" sz="1600" dirty="0"/>
              <a:t>, </a:t>
            </a:r>
            <a:r>
              <a:rPr lang="de-DE" sz="1600" dirty="0" err="1"/>
              <a:t>Kiarash</a:t>
            </a:r>
            <a:r>
              <a:rPr lang="de-DE" sz="1600" dirty="0"/>
              <a:t>; </a:t>
            </a:r>
            <a:r>
              <a:rPr lang="de-DE" sz="1600" dirty="0" err="1"/>
              <a:t>Heloir</a:t>
            </a:r>
            <a:r>
              <a:rPr lang="de-DE" sz="1600" dirty="0"/>
              <a:t>, Alexis; Stricker, Didier (2018): </a:t>
            </a:r>
            <a:r>
              <a:rPr lang="de-DE" sz="1600" dirty="0" err="1"/>
              <a:t>DeepHPS</a:t>
            </a:r>
            <a:r>
              <a:rPr lang="de-DE" sz="1600" dirty="0"/>
              <a:t>: End-</a:t>
            </a:r>
            <a:r>
              <a:rPr lang="de-DE" sz="1600" dirty="0" err="1"/>
              <a:t>to</a:t>
            </a:r>
            <a:r>
              <a:rPr lang="de-DE" sz="1600" dirty="0"/>
              <a:t>-end </a:t>
            </a:r>
            <a:r>
              <a:rPr lang="de-DE" sz="1600" dirty="0" err="1"/>
              <a:t>Estimation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3D Hand Pose and Shape </a:t>
            </a:r>
            <a:r>
              <a:rPr lang="de-DE" sz="1600" dirty="0" err="1"/>
              <a:t>by</a:t>
            </a:r>
            <a:r>
              <a:rPr lang="de-DE" sz="1600" dirty="0"/>
              <a:t> Learning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Synthetic</a:t>
            </a:r>
            <a:r>
              <a:rPr lang="de-DE" sz="1600" dirty="0"/>
              <a:t> Depth. Online verfügbar unter http://arxiv.org/pdf/1808.09208v1.</a:t>
            </a:r>
          </a:p>
          <a:p>
            <a:r>
              <a:rPr lang="de-DE" sz="1600" dirty="0"/>
              <a:t>Yuan, </a:t>
            </a:r>
            <a:r>
              <a:rPr lang="de-DE" sz="1600" dirty="0" err="1"/>
              <a:t>Shanxin</a:t>
            </a:r>
            <a:r>
              <a:rPr lang="de-DE" sz="1600" dirty="0"/>
              <a:t>; Garcia-Hernando, Guillermo; Stenger, Bjorn; Moon, </a:t>
            </a:r>
            <a:r>
              <a:rPr lang="de-DE" sz="1600" dirty="0" err="1"/>
              <a:t>Gyeongsik</a:t>
            </a:r>
            <a:r>
              <a:rPr lang="de-DE" sz="1600" dirty="0"/>
              <a:t>; Chang, Ju Yong; Lee, </a:t>
            </a:r>
            <a:r>
              <a:rPr lang="de-DE" sz="1600" dirty="0" err="1"/>
              <a:t>Kyoung</a:t>
            </a:r>
            <a:r>
              <a:rPr lang="de-DE" sz="1600" dirty="0"/>
              <a:t> Mu et al. (2017): Depth-</a:t>
            </a:r>
            <a:r>
              <a:rPr lang="de-DE" sz="1600" dirty="0" err="1"/>
              <a:t>Based</a:t>
            </a:r>
            <a:r>
              <a:rPr lang="de-DE" sz="1600" dirty="0"/>
              <a:t> 3D Hand Pose </a:t>
            </a:r>
            <a:r>
              <a:rPr lang="de-DE" sz="1600" dirty="0" err="1"/>
              <a:t>Estimation</a:t>
            </a:r>
            <a:r>
              <a:rPr lang="de-DE" sz="1600" dirty="0"/>
              <a:t>: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Current</a:t>
            </a:r>
            <a:r>
              <a:rPr lang="de-DE" sz="1600" dirty="0"/>
              <a:t> Achievements </a:t>
            </a:r>
            <a:r>
              <a:rPr lang="de-DE" sz="1600" dirty="0" err="1"/>
              <a:t>to</a:t>
            </a:r>
            <a:r>
              <a:rPr lang="de-DE" sz="1600" dirty="0"/>
              <a:t> Future Goals. Online verfügbar unter http://arxiv.org/pdf/1712.03917v2.</a:t>
            </a:r>
          </a:p>
          <a:p>
            <a:r>
              <a:rPr lang="de-DE" sz="1600" dirty="0"/>
              <a:t>Wu, Chih-Hung; Chen, Wei-Lun; Lin, Chang Hong (2016): Depth-</a:t>
            </a:r>
            <a:r>
              <a:rPr lang="de-DE" sz="1600" dirty="0" err="1"/>
              <a:t>based</a:t>
            </a:r>
            <a:r>
              <a:rPr lang="de-DE" sz="1600" dirty="0"/>
              <a:t> </a:t>
            </a:r>
            <a:r>
              <a:rPr lang="de-DE" sz="1600" dirty="0" err="1"/>
              <a:t>hand</a:t>
            </a:r>
            <a:r>
              <a:rPr lang="de-DE" sz="1600" dirty="0"/>
              <a:t> </a:t>
            </a:r>
            <a:r>
              <a:rPr lang="de-DE" sz="1600" dirty="0" err="1"/>
              <a:t>gesture</a:t>
            </a:r>
            <a:r>
              <a:rPr lang="de-DE" sz="1600" dirty="0"/>
              <a:t> </a:t>
            </a:r>
            <a:r>
              <a:rPr lang="de-DE" sz="1600" dirty="0" err="1"/>
              <a:t>recognition</a:t>
            </a:r>
            <a:r>
              <a:rPr lang="de-DE" sz="1600" dirty="0"/>
              <a:t>. In: </a:t>
            </a:r>
            <a:r>
              <a:rPr lang="de-DE" sz="1600" dirty="0" err="1"/>
              <a:t>Multimed</a:t>
            </a:r>
            <a:r>
              <a:rPr lang="de-DE" sz="1600" dirty="0"/>
              <a:t> Tools </a:t>
            </a:r>
            <a:r>
              <a:rPr lang="de-DE" sz="1600" dirty="0" err="1"/>
              <a:t>Appl</a:t>
            </a:r>
            <a:r>
              <a:rPr lang="de-DE" sz="1600" dirty="0"/>
              <a:t> 75 (12), S. 7065–7086. DOI: 10.1007/s11042-015-2632-3.</a:t>
            </a:r>
          </a:p>
          <a:p>
            <a:r>
              <a:rPr lang="de-DE" sz="1600" dirty="0" err="1"/>
              <a:t>Supančič</a:t>
            </a:r>
            <a:r>
              <a:rPr lang="de-DE" sz="1600" dirty="0"/>
              <a:t>, James Steven; </a:t>
            </a:r>
            <a:r>
              <a:rPr lang="de-DE" sz="1600" dirty="0" err="1"/>
              <a:t>Rogez</a:t>
            </a:r>
            <a:r>
              <a:rPr lang="de-DE" sz="1600" dirty="0"/>
              <a:t>, Grégory; Yang, Yi; </a:t>
            </a:r>
            <a:r>
              <a:rPr lang="de-DE" sz="1600" dirty="0" err="1"/>
              <a:t>Shotton</a:t>
            </a:r>
            <a:r>
              <a:rPr lang="de-DE" sz="1600" dirty="0"/>
              <a:t>, Jamie; </a:t>
            </a:r>
            <a:r>
              <a:rPr lang="de-DE" sz="1600" dirty="0" err="1"/>
              <a:t>Ramanan</a:t>
            </a:r>
            <a:r>
              <a:rPr lang="de-DE" sz="1600" dirty="0"/>
              <a:t>, Deva (2018): Depth-</a:t>
            </a:r>
            <a:r>
              <a:rPr lang="de-DE" sz="1600" dirty="0" err="1"/>
              <a:t>Based</a:t>
            </a:r>
            <a:r>
              <a:rPr lang="de-DE" sz="1600" dirty="0"/>
              <a:t> Hand Pose </a:t>
            </a:r>
            <a:r>
              <a:rPr lang="de-DE" sz="1600" dirty="0" err="1"/>
              <a:t>Estimation</a:t>
            </a:r>
            <a:r>
              <a:rPr lang="de-DE" sz="1600" dirty="0"/>
              <a:t>: Methods, Data, and </a:t>
            </a:r>
            <a:r>
              <a:rPr lang="de-DE" sz="1600" dirty="0" err="1"/>
              <a:t>Challenges</a:t>
            </a:r>
            <a:r>
              <a:rPr lang="de-DE" sz="1600" dirty="0"/>
              <a:t>. In: </a:t>
            </a:r>
            <a:r>
              <a:rPr lang="de-DE" sz="1600" dirty="0" err="1"/>
              <a:t>Int</a:t>
            </a:r>
            <a:r>
              <a:rPr lang="de-DE" sz="1600" dirty="0"/>
              <a:t> J </a:t>
            </a:r>
            <a:r>
              <a:rPr lang="de-DE" sz="1600" dirty="0" err="1"/>
              <a:t>Comput</a:t>
            </a:r>
            <a:r>
              <a:rPr lang="de-DE" sz="1600" dirty="0"/>
              <a:t> </a:t>
            </a:r>
            <a:r>
              <a:rPr lang="de-DE" sz="1600" dirty="0" err="1"/>
              <a:t>Vis</a:t>
            </a:r>
            <a:r>
              <a:rPr lang="de-DE" sz="1600" dirty="0"/>
              <a:t> 126 (11), S. 1180–1198. DOI: 10.1007/s11263-018-1081-7.</a:t>
            </a:r>
          </a:p>
          <a:p>
            <a:r>
              <a:rPr lang="de-DE" sz="1600" dirty="0" err="1"/>
              <a:t>Melax</a:t>
            </a:r>
            <a:r>
              <a:rPr lang="de-DE" sz="1600" dirty="0"/>
              <a:t>, Stan; </a:t>
            </a:r>
            <a:r>
              <a:rPr lang="de-DE" sz="1600" dirty="0" err="1"/>
              <a:t>Keselman</a:t>
            </a:r>
            <a:r>
              <a:rPr lang="de-DE" sz="1600" dirty="0"/>
              <a:t>, Leonid; </a:t>
            </a:r>
            <a:r>
              <a:rPr lang="de-DE" sz="1600" dirty="0" err="1"/>
              <a:t>Orsten</a:t>
            </a:r>
            <a:r>
              <a:rPr lang="de-DE" sz="1600" dirty="0"/>
              <a:t>, Sterling (2017): Dynamics </a:t>
            </a:r>
            <a:r>
              <a:rPr lang="de-DE" sz="1600" dirty="0" err="1"/>
              <a:t>Based</a:t>
            </a:r>
            <a:r>
              <a:rPr lang="de-DE" sz="1600" dirty="0"/>
              <a:t> 3D </a:t>
            </a:r>
            <a:r>
              <a:rPr lang="de-DE" sz="1600" dirty="0" err="1"/>
              <a:t>Skeletal</a:t>
            </a:r>
            <a:r>
              <a:rPr lang="de-DE" sz="1600" dirty="0"/>
              <a:t> Hand Tracking. Online verfügbar unter http://arxiv.org/pdf/1705.07640v1.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255344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 err="1"/>
              <a:t>Oikonomidis</a:t>
            </a:r>
            <a:r>
              <a:rPr lang="de-DE" sz="1600" dirty="0"/>
              <a:t>, </a:t>
            </a:r>
            <a:r>
              <a:rPr lang="de-DE" sz="1600" dirty="0" err="1"/>
              <a:t>Iason</a:t>
            </a:r>
            <a:r>
              <a:rPr lang="de-DE" sz="1600" dirty="0"/>
              <a:t>; </a:t>
            </a:r>
            <a:r>
              <a:rPr lang="de-DE" sz="1600" dirty="0" err="1"/>
              <a:t>Kyriazis</a:t>
            </a:r>
            <a:r>
              <a:rPr lang="de-DE" sz="1600" dirty="0"/>
              <a:t>, Nikolaos; </a:t>
            </a:r>
            <a:r>
              <a:rPr lang="de-DE" sz="1600" dirty="0" err="1"/>
              <a:t>Argyros</a:t>
            </a:r>
            <a:r>
              <a:rPr lang="de-DE" sz="1600" dirty="0"/>
              <a:t>, Antonis (2011): </a:t>
            </a:r>
            <a:r>
              <a:rPr lang="de-DE" sz="1600" dirty="0" err="1"/>
              <a:t>Efficient</a:t>
            </a:r>
            <a:r>
              <a:rPr lang="de-DE" sz="1600" dirty="0"/>
              <a:t> model-</a:t>
            </a:r>
            <a:r>
              <a:rPr lang="de-DE" sz="1600" dirty="0" err="1"/>
              <a:t>based</a:t>
            </a:r>
            <a:r>
              <a:rPr lang="de-DE" sz="1600" dirty="0"/>
              <a:t> 3D </a:t>
            </a:r>
            <a:r>
              <a:rPr lang="de-DE" sz="1600" dirty="0" err="1"/>
              <a:t>tracking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hand</a:t>
            </a:r>
            <a:r>
              <a:rPr lang="de-DE" sz="1600" dirty="0"/>
              <a:t> </a:t>
            </a:r>
            <a:r>
              <a:rPr lang="de-DE" sz="1600" dirty="0" err="1"/>
              <a:t>articulations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Kinect. In: Jesse </a:t>
            </a:r>
            <a:r>
              <a:rPr lang="de-DE" sz="1600" dirty="0" err="1"/>
              <a:t>Hoey</a:t>
            </a:r>
            <a:r>
              <a:rPr lang="de-DE" sz="1600" dirty="0"/>
              <a:t> (</a:t>
            </a:r>
            <a:r>
              <a:rPr lang="de-DE" sz="1600" dirty="0" err="1"/>
              <a:t>Hg</a:t>
            </a:r>
            <a:r>
              <a:rPr lang="de-DE" sz="1600" dirty="0"/>
              <a:t>.):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 2011. BMVC 2011, </a:t>
            </a:r>
            <a:r>
              <a:rPr lang="de-DE" sz="1600" dirty="0" err="1"/>
              <a:t>the</a:t>
            </a:r>
            <a:r>
              <a:rPr lang="de-DE" sz="1600" dirty="0"/>
              <a:t> 22nd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Conference, University </a:t>
            </a:r>
            <a:r>
              <a:rPr lang="de-DE" sz="1600" dirty="0" err="1"/>
              <a:t>of</a:t>
            </a:r>
            <a:r>
              <a:rPr lang="de-DE" sz="1600" dirty="0"/>
              <a:t> Dundee, 29 August-2 September 2011.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 2011. Dundee.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Conference; BMVC. Durham: BMVA Press, 101.1-101.11.</a:t>
            </a:r>
          </a:p>
          <a:p>
            <a:r>
              <a:rPr lang="de-DE" sz="1600" dirty="0"/>
              <a:t>Kang, Sing Bing; </a:t>
            </a:r>
            <a:r>
              <a:rPr lang="de-DE" sz="1600" dirty="0" err="1"/>
              <a:t>Szeliski</a:t>
            </a:r>
            <a:r>
              <a:rPr lang="de-DE" sz="1600" dirty="0"/>
              <a:t>, Richard: </a:t>
            </a:r>
            <a:r>
              <a:rPr lang="de-DE" sz="1600" dirty="0" err="1"/>
              <a:t>Extracting</a:t>
            </a:r>
            <a:r>
              <a:rPr lang="de-DE" sz="1600" dirty="0"/>
              <a:t> View-</a:t>
            </a:r>
            <a:r>
              <a:rPr lang="de-DE" sz="1600" dirty="0" err="1"/>
              <a:t>Dependent</a:t>
            </a:r>
            <a:r>
              <a:rPr lang="de-DE" sz="1600" dirty="0"/>
              <a:t> Depth Maps </a:t>
            </a:r>
            <a:r>
              <a:rPr lang="de-DE" sz="1600" dirty="0" err="1"/>
              <a:t>from</a:t>
            </a:r>
            <a:r>
              <a:rPr lang="de-DE" sz="1600" dirty="0"/>
              <a:t> a Collection </a:t>
            </a:r>
            <a:r>
              <a:rPr lang="de-DE" sz="1600" dirty="0" err="1"/>
              <a:t>of</a:t>
            </a:r>
            <a:r>
              <a:rPr lang="de-DE" sz="1600" dirty="0"/>
              <a:t> Images.</a:t>
            </a:r>
          </a:p>
          <a:p>
            <a:r>
              <a:rPr lang="de-DE" sz="1600" dirty="0"/>
              <a:t>Garcia-Hernando, Guillermo; Yuan, </a:t>
            </a:r>
            <a:r>
              <a:rPr lang="de-DE" sz="1600" dirty="0" err="1"/>
              <a:t>Shanxin</a:t>
            </a:r>
            <a:r>
              <a:rPr lang="de-DE" sz="1600" dirty="0"/>
              <a:t>; </a:t>
            </a:r>
            <a:r>
              <a:rPr lang="de-DE" sz="1600" dirty="0" err="1"/>
              <a:t>Baek</a:t>
            </a:r>
            <a:r>
              <a:rPr lang="de-DE" sz="1600" dirty="0"/>
              <a:t>, </a:t>
            </a:r>
            <a:r>
              <a:rPr lang="de-DE" sz="1600" dirty="0" err="1"/>
              <a:t>Seungryul</a:t>
            </a:r>
            <a:r>
              <a:rPr lang="de-DE" sz="1600" dirty="0"/>
              <a:t>; Kim, </a:t>
            </a:r>
            <a:r>
              <a:rPr lang="de-DE" sz="1600" dirty="0" err="1"/>
              <a:t>Tae-Kyun</a:t>
            </a:r>
            <a:r>
              <a:rPr lang="de-DE" sz="1600" dirty="0"/>
              <a:t> (2017): First-Person Hand Action Benchmark </a:t>
            </a:r>
            <a:r>
              <a:rPr lang="de-DE" sz="1600" dirty="0" err="1"/>
              <a:t>with</a:t>
            </a:r>
            <a:r>
              <a:rPr lang="de-DE" sz="1600" dirty="0"/>
              <a:t> RGB-D Videos and 3D Hand Pose </a:t>
            </a:r>
            <a:r>
              <a:rPr lang="de-DE" sz="1600" dirty="0" err="1"/>
              <a:t>Annotations</a:t>
            </a:r>
            <a:r>
              <a:rPr lang="de-DE" sz="1600" dirty="0"/>
              <a:t>. Online verfügbar unter http://arxiv.org/pdf/1704.02463v2.</a:t>
            </a:r>
          </a:p>
          <a:p>
            <a:r>
              <a:rPr lang="de-DE" sz="1600" dirty="0" err="1"/>
              <a:t>Ohn</a:t>
            </a:r>
            <a:r>
              <a:rPr lang="de-DE" sz="1600" dirty="0"/>
              <a:t>-Bar, </a:t>
            </a:r>
            <a:r>
              <a:rPr lang="de-DE" sz="1600" dirty="0" err="1"/>
              <a:t>Eshed</a:t>
            </a:r>
            <a:r>
              <a:rPr lang="de-DE" sz="1600" dirty="0"/>
              <a:t>; </a:t>
            </a:r>
            <a:r>
              <a:rPr lang="de-DE" sz="1600" dirty="0" err="1"/>
              <a:t>Trivedi</a:t>
            </a:r>
            <a:r>
              <a:rPr lang="de-DE" sz="1600" dirty="0"/>
              <a:t>, Mohan </a:t>
            </a:r>
            <a:r>
              <a:rPr lang="de-DE" sz="1600" dirty="0" err="1"/>
              <a:t>Manubhai</a:t>
            </a:r>
            <a:r>
              <a:rPr lang="de-DE" sz="1600" dirty="0"/>
              <a:t> (2014): Hand </a:t>
            </a:r>
            <a:r>
              <a:rPr lang="de-DE" sz="1600" dirty="0" err="1"/>
              <a:t>Gesture</a:t>
            </a:r>
            <a:r>
              <a:rPr lang="de-DE" sz="1600" dirty="0"/>
              <a:t> Recognition in Real Time </a:t>
            </a:r>
            <a:r>
              <a:rPr lang="de-DE" sz="1600" dirty="0" err="1"/>
              <a:t>for</a:t>
            </a:r>
            <a:r>
              <a:rPr lang="de-DE" sz="1600" dirty="0"/>
              <a:t> Automotive Interfaces: A Multimodal Vision-</a:t>
            </a:r>
            <a:r>
              <a:rPr lang="de-DE" sz="1600" dirty="0" err="1"/>
              <a:t>Based</a:t>
            </a:r>
            <a:r>
              <a:rPr lang="de-DE" sz="1600" dirty="0"/>
              <a:t> Approach and Evaluations. In: IEEE Trans. </a:t>
            </a:r>
            <a:r>
              <a:rPr lang="de-DE" sz="1600" dirty="0" err="1"/>
              <a:t>Intell</a:t>
            </a:r>
            <a:r>
              <a:rPr lang="de-DE" sz="1600" dirty="0"/>
              <a:t>. Transport. Syst. 15 (6), S. 2368–2377. DOI: 10.1109/TITS.2014.2337331.</a:t>
            </a:r>
          </a:p>
          <a:p>
            <a:r>
              <a:rPr lang="de-DE" sz="1600" dirty="0"/>
              <a:t>Simon, Tomas; Joo, </a:t>
            </a:r>
            <a:r>
              <a:rPr lang="de-DE" sz="1600" dirty="0" err="1"/>
              <a:t>Hanbyul</a:t>
            </a:r>
            <a:r>
              <a:rPr lang="de-DE" sz="1600" dirty="0"/>
              <a:t>; Matthews, Iain; Sheikh, Yaser (2017): Hand </a:t>
            </a:r>
            <a:r>
              <a:rPr lang="de-DE" sz="1600" dirty="0" err="1"/>
              <a:t>Keypoint</a:t>
            </a:r>
            <a:r>
              <a:rPr lang="de-DE" sz="1600" dirty="0"/>
              <a:t> </a:t>
            </a:r>
            <a:r>
              <a:rPr lang="de-DE" sz="1600" dirty="0" err="1"/>
              <a:t>Detection</a:t>
            </a:r>
            <a:r>
              <a:rPr lang="de-DE" sz="1600" dirty="0"/>
              <a:t> in Single Images </a:t>
            </a:r>
            <a:r>
              <a:rPr lang="de-DE" sz="1600" dirty="0" err="1"/>
              <a:t>using</a:t>
            </a:r>
            <a:r>
              <a:rPr lang="de-DE" sz="1600" dirty="0"/>
              <a:t> Multiview Bootstrapping. Online verfügbar unter http://arxiv.org/pdf/1704.07809v1.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84592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Keskin, Cem; </a:t>
            </a:r>
            <a:r>
              <a:rPr lang="de-DE" sz="1600" dirty="0" err="1"/>
              <a:t>Kıraç</a:t>
            </a:r>
            <a:r>
              <a:rPr lang="de-DE" sz="1600" dirty="0"/>
              <a:t>, Furkan; Kara, Yunus Emre; </a:t>
            </a:r>
            <a:r>
              <a:rPr lang="de-DE" sz="1600" dirty="0" err="1"/>
              <a:t>Akarun</a:t>
            </a:r>
            <a:r>
              <a:rPr lang="de-DE" sz="1600" dirty="0"/>
              <a:t>, Lale (2012): Hand Pose </a:t>
            </a:r>
            <a:r>
              <a:rPr lang="de-DE" sz="1600" dirty="0" err="1"/>
              <a:t>Estimation</a:t>
            </a:r>
            <a:r>
              <a:rPr lang="de-DE" sz="1600" dirty="0"/>
              <a:t> and Hand Shape Classification </a:t>
            </a:r>
            <a:r>
              <a:rPr lang="de-DE" sz="1600" dirty="0" err="1"/>
              <a:t>Using</a:t>
            </a:r>
            <a:r>
              <a:rPr lang="de-DE" sz="1600" dirty="0"/>
              <a:t> Multi-</a:t>
            </a:r>
            <a:r>
              <a:rPr lang="de-DE" sz="1600" dirty="0" err="1"/>
              <a:t>layered</a:t>
            </a:r>
            <a:r>
              <a:rPr lang="de-DE" sz="1600" dirty="0"/>
              <a:t> </a:t>
            </a:r>
            <a:r>
              <a:rPr lang="de-DE" sz="1600" dirty="0" err="1"/>
              <a:t>Randomized</a:t>
            </a:r>
            <a:r>
              <a:rPr lang="de-DE" sz="1600" dirty="0"/>
              <a:t> </a:t>
            </a:r>
            <a:r>
              <a:rPr lang="de-DE" sz="1600" dirty="0" err="1"/>
              <a:t>Decision</a:t>
            </a:r>
            <a:r>
              <a:rPr lang="de-DE" sz="1600" dirty="0"/>
              <a:t> Forests. In: Andrew Fitzgibbon, Svetlana </a:t>
            </a:r>
            <a:r>
              <a:rPr lang="de-DE" sz="1600" dirty="0" err="1"/>
              <a:t>Lazebnik</a:t>
            </a:r>
            <a:r>
              <a:rPr lang="de-DE" sz="1600" dirty="0"/>
              <a:t>, Pietro </a:t>
            </a:r>
            <a:r>
              <a:rPr lang="de-DE" sz="1600" dirty="0" err="1"/>
              <a:t>Perona</a:t>
            </a:r>
            <a:r>
              <a:rPr lang="de-DE" sz="1600" dirty="0"/>
              <a:t>, Yoichi Sato und Cordelia Schmid (</a:t>
            </a:r>
            <a:r>
              <a:rPr lang="de-DE" sz="1600" dirty="0" err="1"/>
              <a:t>Hg</a:t>
            </a:r>
            <a:r>
              <a:rPr lang="de-DE" sz="1600" dirty="0"/>
              <a:t>.): Computer </a:t>
            </a:r>
            <a:r>
              <a:rPr lang="de-DE" sz="1600" dirty="0" err="1"/>
              <a:t>vision</a:t>
            </a:r>
            <a:r>
              <a:rPr lang="de-DE" sz="1600" dirty="0"/>
              <a:t> - ECCV 2012. 12th European Conference on Computer Vision, Florence, </a:t>
            </a:r>
            <a:r>
              <a:rPr lang="de-DE" sz="1600" dirty="0" err="1"/>
              <a:t>Italy</a:t>
            </a:r>
            <a:r>
              <a:rPr lang="de-DE" sz="1600" dirty="0"/>
              <a:t>, </a:t>
            </a:r>
            <a:r>
              <a:rPr lang="de-DE" sz="1600" dirty="0" err="1"/>
              <a:t>October</a:t>
            </a:r>
            <a:r>
              <a:rPr lang="de-DE" sz="1600" dirty="0"/>
              <a:t> 7 - 13, 2012 ; </a:t>
            </a:r>
            <a:r>
              <a:rPr lang="de-DE" sz="1600" dirty="0" err="1"/>
              <a:t>proceedings</a:t>
            </a:r>
            <a:r>
              <a:rPr lang="de-DE" sz="1600" dirty="0"/>
              <a:t>, </a:t>
            </a:r>
            <a:r>
              <a:rPr lang="de-DE" sz="1600" dirty="0" err="1"/>
              <a:t>part</a:t>
            </a:r>
            <a:r>
              <a:rPr lang="de-DE" sz="1600" dirty="0"/>
              <a:t> VI, Bd. 7577. Berlin: Springer (</a:t>
            </a:r>
            <a:r>
              <a:rPr lang="de-DE" sz="1600" dirty="0" err="1"/>
              <a:t>Lecture</a:t>
            </a:r>
            <a:r>
              <a:rPr lang="de-DE" sz="1600" dirty="0"/>
              <a:t> Notes in Computer Science, 7577), S. 852–863.</a:t>
            </a:r>
          </a:p>
          <a:p>
            <a:r>
              <a:rPr lang="de-DE" sz="1600" dirty="0" err="1"/>
              <a:t>Hampali</a:t>
            </a:r>
            <a:r>
              <a:rPr lang="de-DE" sz="1600" dirty="0"/>
              <a:t>, </a:t>
            </a:r>
            <a:r>
              <a:rPr lang="de-DE" sz="1600" dirty="0" err="1"/>
              <a:t>Shreyas</a:t>
            </a:r>
            <a:r>
              <a:rPr lang="de-DE" sz="1600" dirty="0"/>
              <a:t>; </a:t>
            </a:r>
            <a:r>
              <a:rPr lang="de-DE" sz="1600" dirty="0" err="1"/>
              <a:t>Oberweger</a:t>
            </a:r>
            <a:r>
              <a:rPr lang="de-DE" sz="1600" dirty="0"/>
              <a:t>, Markus; Rad, Mahdi; </a:t>
            </a:r>
            <a:r>
              <a:rPr lang="de-DE" sz="1600" dirty="0" err="1"/>
              <a:t>Lepetit</a:t>
            </a:r>
            <a:r>
              <a:rPr lang="de-DE" sz="1600" dirty="0"/>
              <a:t>, Vincent (2019): HO-3D: A Multi-User, Multi-</a:t>
            </a:r>
            <a:r>
              <a:rPr lang="de-DE" sz="1600" dirty="0" err="1"/>
              <a:t>Object</a:t>
            </a:r>
            <a:r>
              <a:rPr lang="de-DE" sz="1600" dirty="0"/>
              <a:t> Dataset </a:t>
            </a:r>
            <a:r>
              <a:rPr lang="de-DE" sz="1600" dirty="0" err="1"/>
              <a:t>for</a:t>
            </a:r>
            <a:r>
              <a:rPr lang="de-DE" sz="1600" dirty="0"/>
              <a:t> Joint 3D Hand-</a:t>
            </a:r>
            <a:r>
              <a:rPr lang="de-DE" sz="1600" dirty="0" err="1"/>
              <a:t>Object</a:t>
            </a:r>
            <a:r>
              <a:rPr lang="de-DE" sz="1600" dirty="0"/>
              <a:t> Pose </a:t>
            </a:r>
            <a:r>
              <a:rPr lang="de-DE" sz="1600" dirty="0" err="1"/>
              <a:t>Estimation</a:t>
            </a:r>
            <a:r>
              <a:rPr lang="de-DE" sz="1600" dirty="0"/>
              <a:t>. Online verfügbar unter http://arxiv.org/pdf/1907.01481v1.</a:t>
            </a:r>
          </a:p>
          <a:p>
            <a:r>
              <a:rPr lang="de-DE" sz="1600" dirty="0" err="1"/>
              <a:t>Poier</a:t>
            </a:r>
            <a:r>
              <a:rPr lang="de-DE" sz="1600" dirty="0"/>
              <a:t>, Georg; </a:t>
            </a:r>
            <a:r>
              <a:rPr lang="de-DE" sz="1600" dirty="0" err="1"/>
              <a:t>Roditakis</a:t>
            </a:r>
            <a:r>
              <a:rPr lang="de-DE" sz="1600" dirty="0"/>
              <a:t>, Konstantinos; Schulter, Samuel; Michel, Damien; Bischof, Horst; </a:t>
            </a:r>
            <a:r>
              <a:rPr lang="de-DE" sz="1600" dirty="0" err="1"/>
              <a:t>Argyros</a:t>
            </a:r>
            <a:r>
              <a:rPr lang="de-DE" sz="1600" dirty="0"/>
              <a:t>, Antonis A. (2015): Hybrid </a:t>
            </a:r>
            <a:r>
              <a:rPr lang="de-DE" sz="1600" dirty="0" err="1"/>
              <a:t>One</a:t>
            </a:r>
            <a:r>
              <a:rPr lang="de-DE" sz="1600" dirty="0"/>
              <a:t>-Shot 3D Hand Pose </a:t>
            </a:r>
            <a:r>
              <a:rPr lang="de-DE" sz="1600" dirty="0" err="1"/>
              <a:t>Estimation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Exploiting</a:t>
            </a:r>
            <a:r>
              <a:rPr lang="de-DE" sz="1600" dirty="0"/>
              <a:t> </a:t>
            </a:r>
            <a:r>
              <a:rPr lang="de-DE" sz="1600" dirty="0" err="1"/>
              <a:t>Uncertainties</a:t>
            </a:r>
            <a:r>
              <a:rPr lang="de-DE" sz="1600" dirty="0"/>
              <a:t>. In: </a:t>
            </a:r>
            <a:r>
              <a:rPr lang="de-DE" sz="1600" dirty="0" err="1"/>
              <a:t>Xianghua</a:t>
            </a:r>
            <a:r>
              <a:rPr lang="de-DE" sz="1600" dirty="0"/>
              <a:t> Xie, Mark W. Jones und Gary K. L. Tam (</a:t>
            </a:r>
            <a:r>
              <a:rPr lang="de-DE" sz="1600" dirty="0" err="1"/>
              <a:t>Hg</a:t>
            </a:r>
            <a:r>
              <a:rPr lang="de-DE" sz="1600" dirty="0"/>
              <a:t>.):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 2015. BMVC 2015, 7-10 September, Swansea, UK.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 2015. Swansea.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Conference; BMVC. Durham: BMVA Press, 182.1-182.14.</a:t>
            </a:r>
          </a:p>
          <a:p>
            <a:r>
              <a:rPr lang="de-DE" sz="1600" dirty="0"/>
              <a:t>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IEEE Computer Society; IEEE Conference on Computer Vision and Pattern Recognition; CVPR (2013): IEEE Conference on Computer Vision and Pattern Recognition (CVPR), 2013. 23 - 28 June 2013, Portland, Oregon, USA ; </a:t>
            </a:r>
            <a:r>
              <a:rPr lang="de-DE" sz="1600" dirty="0" err="1"/>
              <a:t>proceedings</a:t>
            </a:r>
            <a:r>
              <a:rPr lang="de-DE" sz="1600" dirty="0"/>
              <a:t>. 2013 IEEE Conference on Computer Vision and Pattern Recognition (CVPR). Portland, OR, USA, 6/23/2013 - 6/28/2013. </a:t>
            </a:r>
            <a:r>
              <a:rPr lang="de-DE" sz="1600" dirty="0" err="1"/>
              <a:t>Piscataway</a:t>
            </a:r>
            <a:r>
              <a:rPr lang="de-DE" sz="1600" dirty="0"/>
              <a:t>, NJ: IEEE.</a:t>
            </a:r>
          </a:p>
          <a:p>
            <a:r>
              <a:rPr lang="de-DE" sz="1600" dirty="0" err="1"/>
              <a:t>Szeliski</a:t>
            </a:r>
            <a:r>
              <a:rPr lang="de-DE" sz="1600" dirty="0"/>
              <a:t>, Richard (2006): Image </a:t>
            </a:r>
            <a:r>
              <a:rPr lang="de-DE" sz="1600" dirty="0" err="1"/>
              <a:t>alignment</a:t>
            </a:r>
            <a:r>
              <a:rPr lang="de-DE" sz="1600" dirty="0"/>
              <a:t> and </a:t>
            </a:r>
            <a:r>
              <a:rPr lang="de-DE" sz="1600" dirty="0" err="1"/>
              <a:t>stitching</a:t>
            </a:r>
            <a:r>
              <a:rPr lang="de-DE" sz="1600" dirty="0"/>
              <a:t>. A Tutorial. </a:t>
            </a:r>
            <a:r>
              <a:rPr lang="de-DE" sz="1600" dirty="0" err="1"/>
              <a:t>Hanover</a:t>
            </a:r>
            <a:r>
              <a:rPr lang="de-DE" sz="1600" dirty="0"/>
              <a:t> </a:t>
            </a:r>
            <a:r>
              <a:rPr lang="de-DE" sz="1600" dirty="0" err="1"/>
              <a:t>Mass</a:t>
            </a:r>
            <a:r>
              <a:rPr lang="de-DE" sz="1600" dirty="0"/>
              <a:t>. u.a.: </a:t>
            </a:r>
            <a:r>
              <a:rPr lang="de-DE" sz="1600" dirty="0" err="1"/>
              <a:t>Now</a:t>
            </a:r>
            <a:r>
              <a:rPr lang="de-DE" sz="1600" dirty="0"/>
              <a:t> </a:t>
            </a:r>
            <a:r>
              <a:rPr lang="de-DE" sz="1600" dirty="0" err="1"/>
              <a:t>Publ</a:t>
            </a:r>
            <a:r>
              <a:rPr lang="de-DE" sz="1600" dirty="0"/>
              <a:t> (Foundations and </a:t>
            </a:r>
            <a:r>
              <a:rPr lang="de-DE" sz="1600" dirty="0" err="1"/>
              <a:t>trends</a:t>
            </a:r>
            <a:r>
              <a:rPr lang="de-DE" sz="1600" dirty="0"/>
              <a:t> in </a:t>
            </a:r>
            <a:r>
              <a:rPr lang="de-DE" sz="1600" dirty="0" err="1"/>
              <a:t>computer</a:t>
            </a:r>
            <a:r>
              <a:rPr lang="de-DE" sz="1600" dirty="0"/>
              <a:t> </a:t>
            </a:r>
            <a:r>
              <a:rPr lang="de-DE" sz="1600" dirty="0" err="1"/>
              <a:t>graphics</a:t>
            </a:r>
            <a:r>
              <a:rPr lang="de-DE" sz="1600" dirty="0"/>
              <a:t> and </a:t>
            </a:r>
            <a:r>
              <a:rPr lang="de-DE" sz="1600" dirty="0" err="1"/>
              <a:t>vision</a:t>
            </a:r>
            <a:r>
              <a:rPr lang="de-DE" sz="1600" dirty="0"/>
              <a:t>, 2,1).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506485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/>
              <a:t>Sridhar</a:t>
            </a:r>
            <a:r>
              <a:rPr lang="de-DE" sz="1600" dirty="0"/>
              <a:t>, </a:t>
            </a:r>
            <a:r>
              <a:rPr lang="de-DE" sz="1600" dirty="0" err="1"/>
              <a:t>Srinath</a:t>
            </a:r>
            <a:r>
              <a:rPr lang="de-DE" sz="1600" dirty="0"/>
              <a:t>; </a:t>
            </a:r>
            <a:r>
              <a:rPr lang="de-DE" sz="1600" dirty="0" err="1"/>
              <a:t>Oulasvirta</a:t>
            </a:r>
            <a:r>
              <a:rPr lang="de-DE" sz="1600" dirty="0"/>
              <a:t>, Antti; </a:t>
            </a:r>
            <a:r>
              <a:rPr lang="de-DE" sz="1600" dirty="0" err="1"/>
              <a:t>Theobalt</a:t>
            </a:r>
            <a:r>
              <a:rPr lang="de-DE" sz="1600" dirty="0"/>
              <a:t>, Christian (2013): Interactive </a:t>
            </a:r>
            <a:r>
              <a:rPr lang="de-DE" sz="1600" dirty="0" err="1"/>
              <a:t>Markerless</a:t>
            </a:r>
            <a:r>
              <a:rPr lang="de-DE" sz="1600" dirty="0"/>
              <a:t> </a:t>
            </a:r>
            <a:r>
              <a:rPr lang="de-DE" sz="1600" dirty="0" err="1"/>
              <a:t>Articulated</a:t>
            </a:r>
            <a:r>
              <a:rPr lang="de-DE" sz="1600" dirty="0"/>
              <a:t> Hand Motion Tracking </a:t>
            </a:r>
            <a:r>
              <a:rPr lang="de-DE" sz="1600" dirty="0" err="1"/>
              <a:t>using</a:t>
            </a:r>
            <a:r>
              <a:rPr lang="de-DE" sz="1600" dirty="0"/>
              <a:t> RGB and Depth Data. In: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IEEE International Conference on Computer Vision (ICCV). Online verfügbar unter http://handtracker.mpi-inf.mpg.de/projects/handtracker_iccv2013/.</a:t>
            </a:r>
          </a:p>
          <a:p>
            <a:r>
              <a:rPr lang="de-DE" sz="1600" dirty="0"/>
              <a:t>Fei-Fei, Li: Knowledge </a:t>
            </a:r>
            <a:r>
              <a:rPr lang="de-DE" sz="1600" dirty="0" err="1"/>
              <a:t>transfer</a:t>
            </a:r>
            <a:r>
              <a:rPr lang="de-DE" sz="1600" dirty="0"/>
              <a:t> in </a:t>
            </a:r>
            <a:r>
              <a:rPr lang="de-DE" sz="1600" dirty="0" err="1"/>
              <a:t>learning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recognize</a:t>
            </a:r>
            <a:r>
              <a:rPr lang="de-DE" sz="1600" dirty="0"/>
              <a:t> </a:t>
            </a:r>
            <a:r>
              <a:rPr lang="de-DE" sz="1600" dirty="0" err="1"/>
              <a:t>visual</a:t>
            </a:r>
            <a:r>
              <a:rPr lang="de-DE" sz="1600" dirty="0"/>
              <a:t> </a:t>
            </a:r>
            <a:r>
              <a:rPr lang="de-DE" sz="1600" dirty="0" err="1"/>
              <a:t>objects</a:t>
            </a:r>
            <a:r>
              <a:rPr lang="de-DE" sz="1600" dirty="0"/>
              <a:t> </a:t>
            </a:r>
            <a:r>
              <a:rPr lang="de-DE" sz="1600" dirty="0" err="1"/>
              <a:t>classes</a:t>
            </a:r>
            <a:r>
              <a:rPr lang="de-DE" sz="1600" dirty="0"/>
              <a:t>.</a:t>
            </a:r>
          </a:p>
          <a:p>
            <a:r>
              <a:rPr lang="de-DE" sz="1600" dirty="0"/>
              <a:t>Zimmermann, Christian; Brox, Thomas (2017): Learning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Estimate</a:t>
            </a:r>
            <a:r>
              <a:rPr lang="de-DE" sz="1600" dirty="0"/>
              <a:t> 3D Hand Pose </a:t>
            </a:r>
            <a:r>
              <a:rPr lang="de-DE" sz="1600" dirty="0" err="1"/>
              <a:t>from</a:t>
            </a:r>
            <a:r>
              <a:rPr lang="de-DE" sz="1600" dirty="0"/>
              <a:t> Single RGB Images. Online verfügbar unter http://arxiv.org/pdf/1705.01389v3.</a:t>
            </a:r>
          </a:p>
          <a:p>
            <a:r>
              <a:rPr lang="de-DE" sz="1600" dirty="0"/>
              <a:t>Liu, </a:t>
            </a:r>
            <a:r>
              <a:rPr lang="de-DE" sz="1600" dirty="0" err="1"/>
              <a:t>Qiong</a:t>
            </a:r>
            <a:r>
              <a:rPr lang="de-DE" sz="1600" dirty="0"/>
              <a:t>; Lienhart, Rainer; Wang, </a:t>
            </a:r>
            <a:r>
              <a:rPr lang="de-DE" sz="1600" dirty="0" err="1"/>
              <a:t>Haohong</a:t>
            </a:r>
            <a:r>
              <a:rPr lang="de-DE" sz="1600" dirty="0"/>
              <a:t>; Chen, Sheng-Wei "Kuan-Ta"; Boll, Susanne; Chen, Phoebe et al. (</a:t>
            </a:r>
            <a:r>
              <a:rPr lang="de-DE" sz="1600" dirty="0" err="1"/>
              <a:t>Hg</a:t>
            </a:r>
            <a:r>
              <a:rPr lang="de-DE" sz="1600" dirty="0"/>
              <a:t>.) (2017): MM'17.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2017 ACM Multimedia Conference : </a:t>
            </a:r>
            <a:r>
              <a:rPr lang="de-DE" sz="1600" dirty="0" err="1"/>
              <a:t>October</a:t>
            </a:r>
            <a:r>
              <a:rPr lang="de-DE" sz="1600" dirty="0"/>
              <a:t> 23-27, 2017, Amsterdam,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Netherlands</a:t>
            </a:r>
            <a:r>
              <a:rPr lang="de-DE" sz="1600" dirty="0"/>
              <a:t>. Unter Mitarbeit von </a:t>
            </a:r>
            <a:r>
              <a:rPr lang="de-DE" sz="1600" dirty="0" err="1"/>
              <a:t>Qiong</a:t>
            </a:r>
            <a:r>
              <a:rPr lang="de-DE" sz="1600" dirty="0"/>
              <a:t> Liu, Rainer Lienhart und </a:t>
            </a:r>
            <a:r>
              <a:rPr lang="de-DE" sz="1600" dirty="0" err="1"/>
              <a:t>Haohong</a:t>
            </a:r>
            <a:r>
              <a:rPr lang="de-DE" sz="1600" dirty="0"/>
              <a:t> Wang. </a:t>
            </a:r>
            <a:r>
              <a:rPr lang="de-DE" sz="1600" dirty="0" err="1"/>
              <a:t>the</a:t>
            </a:r>
            <a:r>
              <a:rPr lang="de-DE" sz="1600" dirty="0"/>
              <a:t> 2017 ACM. Mountain View, California, USA, 10/23/2017 - 10/27/2017. ACM Multimedia Conference; </a:t>
            </a:r>
            <a:r>
              <a:rPr lang="de-DE" sz="1600" dirty="0" err="1"/>
              <a:t>Association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Computing Machinery; ACM Multimedia; MM. New York, NY, USA: ACM </a:t>
            </a:r>
            <a:r>
              <a:rPr lang="de-DE" sz="1600" dirty="0" err="1"/>
              <a:t>Association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Computing Machinery.</a:t>
            </a:r>
          </a:p>
          <a:p>
            <a:r>
              <a:rPr lang="de-DE" sz="1600" dirty="0"/>
              <a:t>Lin, John; Wu, Ying; Huang, T. S. (2000): Modeling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constraints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human </a:t>
            </a:r>
            <a:r>
              <a:rPr lang="de-DE" sz="1600" dirty="0" err="1"/>
              <a:t>hand</a:t>
            </a:r>
            <a:r>
              <a:rPr lang="de-DE" sz="1600" dirty="0"/>
              <a:t> </a:t>
            </a:r>
            <a:r>
              <a:rPr lang="de-DE" sz="1600" dirty="0" err="1"/>
              <a:t>motion</a:t>
            </a:r>
            <a:r>
              <a:rPr lang="de-DE" sz="1600" dirty="0"/>
              <a:t>. In: Proceedings, Workshop on Human Motion. 7-8 </a:t>
            </a:r>
            <a:r>
              <a:rPr lang="de-DE" sz="1600" dirty="0" err="1"/>
              <a:t>December</a:t>
            </a:r>
            <a:r>
              <a:rPr lang="de-DE" sz="1600" dirty="0"/>
              <a:t> 2000, Austin, Texas. Workshop on Human Motion. Los </a:t>
            </a:r>
            <a:r>
              <a:rPr lang="de-DE" sz="1600" dirty="0" err="1"/>
              <a:t>Alamitos</a:t>
            </a:r>
            <a:r>
              <a:rPr lang="de-DE" sz="1600" dirty="0"/>
              <a:t>, CA, USA, 7-8 </a:t>
            </a:r>
            <a:r>
              <a:rPr lang="de-DE" sz="1600" dirty="0" err="1"/>
              <a:t>Dec</a:t>
            </a:r>
            <a:r>
              <a:rPr lang="de-DE" sz="1600" dirty="0"/>
              <a:t>. 2000. Workshop on Human Motion; IEEE Computer Society. Los </a:t>
            </a:r>
            <a:r>
              <a:rPr lang="de-DE" sz="1600" dirty="0" err="1"/>
              <a:t>Alamitos</a:t>
            </a:r>
            <a:r>
              <a:rPr lang="de-DE" sz="1600" dirty="0"/>
              <a:t>, </a:t>
            </a:r>
            <a:r>
              <a:rPr lang="de-DE" sz="1600" dirty="0" err="1"/>
              <a:t>Calif</a:t>
            </a:r>
            <a:r>
              <a:rPr lang="de-DE" sz="1600" dirty="0"/>
              <a:t>: IEEE Computer Society, S. 121–126.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16250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7B69B-5059-4A45-A0E5-549F1117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Intel Realsense D435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CADD5A8-0088-4F53-A6B3-924F785606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distances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Min-Z: ~10cm</a:t>
            </a:r>
          </a:p>
          <a:p>
            <a:pPr lvl="1"/>
            <a:r>
              <a:rPr lang="de-DE" dirty="0"/>
              <a:t>Max-Z: 10m</a:t>
            </a:r>
          </a:p>
          <a:p>
            <a:pPr lvl="1"/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=&gt; 30cm – 1m in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car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should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be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ok</a:t>
            </a:r>
          </a:p>
          <a:p>
            <a:r>
              <a:rPr lang="de-DE" dirty="0"/>
              <a:t>Depth: </a:t>
            </a:r>
          </a:p>
          <a:p>
            <a:pPr lvl="1"/>
            <a:r>
              <a:rPr lang="de-DE" dirty="0"/>
              <a:t>Res: 1280 x 720@90fps</a:t>
            </a:r>
          </a:p>
          <a:p>
            <a:pPr lvl="1"/>
            <a:r>
              <a:rPr lang="de-DE" dirty="0"/>
              <a:t>FOV: 87°±3° x 58°±1° x 95°±3°</a:t>
            </a:r>
          </a:p>
          <a:p>
            <a:r>
              <a:rPr lang="de-DE" dirty="0"/>
              <a:t>RGB: </a:t>
            </a:r>
          </a:p>
          <a:p>
            <a:pPr lvl="1"/>
            <a:r>
              <a:rPr lang="de-DE" dirty="0"/>
              <a:t>Res: 1920x1080@30fps	</a:t>
            </a:r>
          </a:p>
          <a:p>
            <a:pPr lvl="1"/>
            <a:r>
              <a:rPr lang="de-DE" dirty="0"/>
              <a:t>FOV: 69.4° x 42.5° x 77° (+/- 3°)</a:t>
            </a:r>
          </a:p>
          <a:p>
            <a:pPr lvl="1"/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=&gt;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Projection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needed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!*</a:t>
            </a:r>
          </a:p>
        </p:txBody>
      </p:sp>
      <p:pic>
        <p:nvPicPr>
          <p:cNvPr id="8" name="Picture 2" descr="Depth camera D435 - Front view">
            <a:extLst>
              <a:ext uri="{FF2B5EF4-FFF2-40B4-BE49-F238E27FC236}">
                <a16:creationId xmlns:a16="http://schemas.microsoft.com/office/drawing/2014/main" id="{716D74B0-6916-4DBD-AAA5-FAFCC763378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6013" y="2434173"/>
            <a:ext cx="5468937" cy="242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75DB8B-2B40-40A7-9366-24588BA948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  <p:sp>
        <p:nvSpPr>
          <p:cNvPr id="3" name="Geschweifte Klammer links 2">
            <a:extLst>
              <a:ext uri="{FF2B5EF4-FFF2-40B4-BE49-F238E27FC236}">
                <a16:creationId xmlns:a16="http://schemas.microsoft.com/office/drawing/2014/main" id="{FF4E5870-014E-4B38-BA7A-9160A469F53E}"/>
              </a:ext>
            </a:extLst>
          </p:cNvPr>
          <p:cNvSpPr/>
          <p:nvPr/>
        </p:nvSpPr>
        <p:spPr>
          <a:xfrm flipH="1">
            <a:off x="5588431" y="3406744"/>
            <a:ext cx="288032" cy="936104"/>
          </a:xfrm>
          <a:prstGeom prst="leftBrace">
            <a:avLst>
              <a:gd name="adj1" fmla="val 8333"/>
              <a:gd name="adj2" fmla="val 517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C92FB02B-1FDD-4F46-8791-2AA4188B579C}"/>
              </a:ext>
            </a:extLst>
          </p:cNvPr>
          <p:cNvSpPr/>
          <p:nvPr/>
        </p:nvSpPr>
        <p:spPr>
          <a:xfrm flipH="1">
            <a:off x="5591944" y="4941168"/>
            <a:ext cx="288032" cy="936104"/>
          </a:xfrm>
          <a:prstGeom prst="leftBrace">
            <a:avLst>
              <a:gd name="adj1" fmla="val 8333"/>
              <a:gd name="adj2" fmla="val 517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81188047-9406-41A9-9FCC-CFCFC36886F6}"/>
              </a:ext>
            </a:extLst>
          </p:cNvPr>
          <p:cNvCxnSpPr>
            <a:cxnSpLocks/>
            <a:stCxn id="7" idx="1"/>
            <a:endCxn id="3" idx="1"/>
          </p:cNvCxnSpPr>
          <p:nvPr/>
        </p:nvCxnSpPr>
        <p:spPr>
          <a:xfrm flipH="1" flipV="1">
            <a:off x="5876463" y="3891571"/>
            <a:ext cx="3513" cy="1534424"/>
          </a:xfrm>
          <a:prstGeom prst="bentConnector3">
            <a:avLst>
              <a:gd name="adj1" fmla="val -6507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97804E1-F980-4E64-A8B4-9886FE71904D}"/>
              </a:ext>
            </a:extLst>
          </p:cNvPr>
          <p:cNvSpPr txBox="1"/>
          <p:nvPr/>
        </p:nvSpPr>
        <p:spPr>
          <a:xfrm rot="16200000">
            <a:off x="5659564" y="447411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Projection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35E0B77-7AC2-4729-82AC-59A6800C3AB5}"/>
              </a:ext>
            </a:extLst>
          </p:cNvPr>
          <p:cNvSpPr txBox="1"/>
          <p:nvPr/>
        </p:nvSpPr>
        <p:spPr>
          <a:xfrm>
            <a:off x="6460103" y="5975875"/>
            <a:ext cx="5615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de-DE" sz="800" dirty="0"/>
              <a:t>* </a:t>
            </a:r>
            <a:r>
              <a:rPr lang="de-DE" sz="800" dirty="0">
                <a:hlinkClick r:id="rId3"/>
              </a:rPr>
              <a:t>https://github.com/IntelRealSense/librealsense/tree/development/examples/align</a:t>
            </a:r>
            <a:endParaRPr lang="de-DE" sz="800" dirty="0"/>
          </a:p>
          <a:p>
            <a:pPr lvl="1"/>
            <a:r>
              <a:rPr lang="de-DE" sz="800" dirty="0"/>
              <a:t>  </a:t>
            </a:r>
            <a:r>
              <a:rPr lang="de-DE" sz="800" dirty="0">
                <a:hlinkClick r:id="rId4"/>
              </a:rPr>
              <a:t>https://github.com/IntelRealSense/librealsense/blob/master/wrappers/python/examples/align-depth2color.py</a:t>
            </a:r>
            <a:endParaRPr lang="de-DE" sz="800" dirty="0"/>
          </a:p>
          <a:p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284203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Patrona, Fotini; </a:t>
            </a:r>
            <a:r>
              <a:rPr lang="de-DE" sz="1600" dirty="0" err="1"/>
              <a:t>Chatzitofis</a:t>
            </a:r>
            <a:r>
              <a:rPr lang="de-DE" sz="1600" dirty="0"/>
              <a:t>, </a:t>
            </a:r>
            <a:r>
              <a:rPr lang="de-DE" sz="1600" dirty="0" err="1"/>
              <a:t>Anargyros</a:t>
            </a:r>
            <a:r>
              <a:rPr lang="de-DE" sz="1600" dirty="0"/>
              <a:t>; </a:t>
            </a:r>
            <a:r>
              <a:rPr lang="de-DE" sz="1600" dirty="0" err="1"/>
              <a:t>Zarpalas</a:t>
            </a:r>
            <a:r>
              <a:rPr lang="de-DE" sz="1600" dirty="0"/>
              <a:t>, Dimitrios; Daras, Petros (2018): Motion </a:t>
            </a:r>
            <a:r>
              <a:rPr lang="de-DE" sz="1600" dirty="0" err="1"/>
              <a:t>analysis</a:t>
            </a:r>
            <a:r>
              <a:rPr lang="de-DE" sz="1600" dirty="0"/>
              <a:t>: Action </a:t>
            </a:r>
            <a:r>
              <a:rPr lang="de-DE" sz="1600" dirty="0" err="1"/>
              <a:t>detection</a:t>
            </a:r>
            <a:r>
              <a:rPr lang="de-DE" sz="1600" dirty="0"/>
              <a:t>, </a:t>
            </a:r>
            <a:r>
              <a:rPr lang="de-DE" sz="1600" dirty="0" err="1"/>
              <a:t>recognition</a:t>
            </a:r>
            <a:r>
              <a:rPr lang="de-DE" sz="1600" dirty="0"/>
              <a:t> and </a:t>
            </a:r>
            <a:r>
              <a:rPr lang="de-DE" sz="1600" dirty="0" err="1"/>
              <a:t>evaluation</a:t>
            </a:r>
            <a:r>
              <a:rPr lang="de-DE" sz="1600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</a:t>
            </a:r>
            <a:r>
              <a:rPr lang="de-DE" sz="1600" dirty="0" err="1"/>
              <a:t>motion</a:t>
            </a:r>
            <a:r>
              <a:rPr lang="de-DE" sz="1600" dirty="0"/>
              <a:t> </a:t>
            </a:r>
            <a:r>
              <a:rPr lang="de-DE" sz="1600" dirty="0" err="1"/>
              <a:t>capture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. In: Pattern Recognition 76, S. 612–622. DOI: 10.1016/j.patcog.2017.12.007.</a:t>
            </a:r>
          </a:p>
          <a:p>
            <a:r>
              <a:rPr lang="de-DE" sz="1600" dirty="0" err="1"/>
              <a:t>Maddison</a:t>
            </a:r>
            <a:r>
              <a:rPr lang="de-DE" sz="1600" dirty="0"/>
              <a:t>, Chris J.; Huang, Aja; </a:t>
            </a:r>
            <a:r>
              <a:rPr lang="de-DE" sz="1600" dirty="0" err="1"/>
              <a:t>Sutskever</a:t>
            </a:r>
            <a:r>
              <a:rPr lang="de-DE" sz="1600" dirty="0"/>
              <a:t>, Ilya; </a:t>
            </a:r>
            <a:r>
              <a:rPr lang="de-DE" sz="1600" dirty="0" err="1"/>
              <a:t>Silver</a:t>
            </a:r>
            <a:r>
              <a:rPr lang="de-DE" sz="1600" dirty="0"/>
              <a:t>, David (2014): Move Evaluation in Go </a:t>
            </a:r>
            <a:r>
              <a:rPr lang="de-DE" sz="1600" dirty="0" err="1"/>
              <a:t>Using</a:t>
            </a:r>
            <a:r>
              <a:rPr lang="de-DE" sz="1600" dirty="0"/>
              <a:t> Deep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Networks. Online verfügbar unter http://arxiv.org/pdf/1412.6564v2.</a:t>
            </a:r>
          </a:p>
          <a:p>
            <a:r>
              <a:rPr lang="de-DE" sz="1600" dirty="0"/>
              <a:t>Stark, Michael: On </a:t>
            </a:r>
            <a:r>
              <a:rPr lang="de-DE" sz="1600" dirty="0" err="1"/>
              <a:t>knowledge</a:t>
            </a:r>
            <a:r>
              <a:rPr lang="de-DE" sz="1600" dirty="0"/>
              <a:t> </a:t>
            </a:r>
            <a:r>
              <a:rPr lang="de-DE" sz="1600" dirty="0" err="1"/>
              <a:t>transfer</a:t>
            </a:r>
            <a:r>
              <a:rPr lang="de-DE" sz="1600" dirty="0"/>
              <a:t> in </a:t>
            </a:r>
            <a:r>
              <a:rPr lang="de-DE" sz="1600" dirty="0" err="1"/>
              <a:t>object</a:t>
            </a:r>
            <a:r>
              <a:rPr lang="de-DE" sz="1600" dirty="0"/>
              <a:t> </a:t>
            </a:r>
            <a:r>
              <a:rPr lang="de-DE" sz="1600" dirty="0" err="1"/>
              <a:t>class</a:t>
            </a:r>
            <a:r>
              <a:rPr lang="de-DE" sz="1600" dirty="0"/>
              <a:t> </a:t>
            </a:r>
            <a:r>
              <a:rPr lang="de-DE" sz="1600" dirty="0" err="1"/>
              <a:t>recognition</a:t>
            </a:r>
            <a:r>
              <a:rPr lang="de-DE" sz="1600" dirty="0"/>
              <a:t>. Darmstadt, Techn. Univ., </a:t>
            </a:r>
            <a:r>
              <a:rPr lang="de-DE" sz="1600" dirty="0" err="1"/>
              <a:t>Diss</a:t>
            </a:r>
            <a:r>
              <a:rPr lang="de-DE" sz="1600" dirty="0"/>
              <a:t>., 2010.</a:t>
            </a:r>
          </a:p>
          <a:p>
            <a:r>
              <a:rPr lang="de-DE" sz="1600" dirty="0" err="1"/>
              <a:t>Molchanov</a:t>
            </a:r>
            <a:r>
              <a:rPr lang="de-DE" sz="1600" dirty="0"/>
              <a:t>, Pavlo; Yang, </a:t>
            </a:r>
            <a:r>
              <a:rPr lang="de-DE" sz="1600" dirty="0" err="1"/>
              <a:t>Xiaodong</a:t>
            </a:r>
            <a:r>
              <a:rPr lang="de-DE" sz="1600" dirty="0"/>
              <a:t>; Gupta, </a:t>
            </a:r>
            <a:r>
              <a:rPr lang="de-DE" sz="1600" dirty="0" err="1"/>
              <a:t>Shalini</a:t>
            </a:r>
            <a:r>
              <a:rPr lang="de-DE" sz="1600" dirty="0"/>
              <a:t>; Kim, </a:t>
            </a:r>
            <a:r>
              <a:rPr lang="de-DE" sz="1600" dirty="0" err="1"/>
              <a:t>Kihwan</a:t>
            </a:r>
            <a:r>
              <a:rPr lang="de-DE" sz="1600" dirty="0"/>
              <a:t>; </a:t>
            </a:r>
            <a:r>
              <a:rPr lang="de-DE" sz="1600" dirty="0" err="1"/>
              <a:t>Tyree</a:t>
            </a:r>
            <a:r>
              <a:rPr lang="de-DE" sz="1600" dirty="0"/>
              <a:t>, Stephen; Kautz, Jan (2016 - 2016): Online </a:t>
            </a:r>
            <a:r>
              <a:rPr lang="de-DE" sz="1600" dirty="0" err="1"/>
              <a:t>Detection</a:t>
            </a:r>
            <a:r>
              <a:rPr lang="de-DE" sz="1600" dirty="0"/>
              <a:t> and Classification </a:t>
            </a:r>
            <a:r>
              <a:rPr lang="de-DE" sz="1600" dirty="0" err="1"/>
              <a:t>of</a:t>
            </a:r>
            <a:r>
              <a:rPr lang="de-DE" sz="1600" dirty="0"/>
              <a:t> Dynamic Hand </a:t>
            </a:r>
            <a:r>
              <a:rPr lang="de-DE" sz="1600" dirty="0" err="1"/>
              <a:t>Gestures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Recurrent</a:t>
            </a:r>
            <a:r>
              <a:rPr lang="de-DE" sz="1600" dirty="0"/>
              <a:t> 3D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Networks. In: 2016 IEEE Conference on Computer Vision and Pattern Recognition (CVPR). 2016 IEEE Conference on Computer Vision and Pattern Recognition (CVPR). Las Vegas, NV, USA, 27.06.2016 - 30.06.2016: IEEE, S. 4207–4215.</a:t>
            </a:r>
          </a:p>
          <a:p>
            <a:r>
              <a:rPr lang="de-DE" sz="1600" dirty="0"/>
              <a:t>Li, Cheng; </a:t>
            </a:r>
            <a:r>
              <a:rPr lang="de-DE" sz="1600" dirty="0" err="1"/>
              <a:t>Kitani</a:t>
            </a:r>
            <a:r>
              <a:rPr lang="de-DE" sz="1600" dirty="0"/>
              <a:t>, Kris M. (2013): Pixel-Level Hand </a:t>
            </a:r>
            <a:r>
              <a:rPr lang="de-DE" sz="1600" dirty="0" err="1"/>
              <a:t>Detection</a:t>
            </a:r>
            <a:r>
              <a:rPr lang="de-DE" sz="1600" dirty="0"/>
              <a:t> in Ego-</a:t>
            </a:r>
            <a:r>
              <a:rPr lang="de-DE" sz="1600" dirty="0" err="1"/>
              <a:t>centric</a:t>
            </a:r>
            <a:r>
              <a:rPr lang="de-DE" sz="1600" dirty="0"/>
              <a:t> Videos. In: IEEE Conference on Computer Vision and Pattern Recognition (CVPR), 2013. 23 - 28 June 2013, Portland, Oregon, USA ; </a:t>
            </a:r>
            <a:r>
              <a:rPr lang="de-DE" sz="1600" dirty="0" err="1"/>
              <a:t>proceedings</a:t>
            </a:r>
            <a:r>
              <a:rPr lang="de-DE" sz="1600" dirty="0"/>
              <a:t>. 2013 IEEE Conference on Computer Vision and Pattern Recognition (CVPR). Portland, OR, USA, 6/23/2013 - 6/28/2013. 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IEEE Computer Society; IEEE Conference on Computer Vision and Pattern Recognition; CVPR. </a:t>
            </a:r>
            <a:r>
              <a:rPr lang="de-DE" sz="1600" dirty="0" err="1"/>
              <a:t>Piscataway</a:t>
            </a:r>
            <a:r>
              <a:rPr lang="de-DE" sz="1600" dirty="0"/>
              <a:t>, NJ: IEEE, S. 3570–3577.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111619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Proceedings IEEE Virtual Reality 2001 (2001). IEEE Virtual Reality 2001. Yokohama, Japan, 13-17 March 2001: IEEE </a:t>
            </a:r>
            <a:r>
              <a:rPr lang="de-DE" sz="1600" dirty="0" err="1"/>
              <a:t>Comput</a:t>
            </a:r>
            <a:r>
              <a:rPr lang="de-DE" sz="1600" dirty="0"/>
              <a:t>. </a:t>
            </a:r>
            <a:r>
              <a:rPr lang="de-DE" sz="1600" dirty="0" err="1"/>
              <a:t>Soc</a:t>
            </a:r>
            <a:r>
              <a:rPr lang="de-DE" sz="1600" dirty="0"/>
              <a:t>.</a:t>
            </a:r>
          </a:p>
          <a:p>
            <a:r>
              <a:rPr lang="de-DE" sz="1600" dirty="0"/>
              <a:t>Proceedings IEEE Virtual Reality 2001 (2001). IEEE Virtual Reality 2001. Yokohama, Japan, 13-17 March 2001: IEEE </a:t>
            </a:r>
            <a:r>
              <a:rPr lang="de-DE" sz="1600" dirty="0" err="1"/>
              <a:t>Comput</a:t>
            </a:r>
            <a:r>
              <a:rPr lang="de-DE" sz="1600" dirty="0"/>
              <a:t>. </a:t>
            </a:r>
            <a:r>
              <a:rPr lang="de-DE" sz="1600" dirty="0" err="1"/>
              <a:t>Soc</a:t>
            </a:r>
            <a:r>
              <a:rPr lang="de-DE" sz="1600" dirty="0"/>
              <a:t>.</a:t>
            </a:r>
          </a:p>
          <a:p>
            <a:r>
              <a:rPr lang="de-DE" sz="1600" dirty="0" err="1"/>
              <a:t>Unknown</a:t>
            </a:r>
            <a:r>
              <a:rPr lang="de-DE" sz="1600" dirty="0"/>
              <a:t> (</a:t>
            </a:r>
            <a:r>
              <a:rPr lang="de-DE" sz="1600" dirty="0" err="1"/>
              <a:t>Hg</a:t>
            </a:r>
            <a:r>
              <a:rPr lang="de-DE" sz="1600" dirty="0"/>
              <a:t>.) (2018):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2018 International Conference on </a:t>
            </a:r>
            <a:r>
              <a:rPr lang="de-DE" sz="1600" dirty="0" err="1"/>
              <a:t>Machine</a:t>
            </a:r>
            <a:r>
              <a:rPr lang="de-DE" sz="1600" dirty="0"/>
              <a:t> Learning and </a:t>
            </a:r>
            <a:r>
              <a:rPr lang="de-DE" sz="1600" dirty="0" err="1"/>
              <a:t>Machine</a:t>
            </a:r>
            <a:r>
              <a:rPr lang="de-DE" sz="1600" dirty="0"/>
              <a:t> </a:t>
            </a:r>
            <a:r>
              <a:rPr lang="de-DE" sz="1600" dirty="0" err="1"/>
              <a:t>Intelligence</a:t>
            </a:r>
            <a:r>
              <a:rPr lang="de-DE" sz="1600" dirty="0"/>
              <a:t> - MLMI2018. </a:t>
            </a:r>
            <a:r>
              <a:rPr lang="de-DE" sz="1600" dirty="0" err="1"/>
              <a:t>the</a:t>
            </a:r>
            <a:r>
              <a:rPr lang="de-DE" sz="1600" dirty="0"/>
              <a:t> 2018 International Conference. Ha </a:t>
            </a:r>
            <a:r>
              <a:rPr lang="de-DE" sz="1600" dirty="0" err="1"/>
              <a:t>Noi</a:t>
            </a:r>
            <a:r>
              <a:rPr lang="de-DE" sz="1600" dirty="0"/>
              <a:t>, </a:t>
            </a:r>
            <a:r>
              <a:rPr lang="de-DE" sz="1600" dirty="0" err="1"/>
              <a:t>Viet</a:t>
            </a:r>
            <a:r>
              <a:rPr lang="de-DE" sz="1600" dirty="0"/>
              <a:t> Nam, 28.09.2018 - 30.09.2018. New York, New York, USA: ACM Press.</a:t>
            </a:r>
          </a:p>
          <a:p>
            <a:r>
              <a:rPr lang="de-DE" sz="1600" dirty="0"/>
              <a:t>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5th international </a:t>
            </a:r>
            <a:r>
              <a:rPr lang="de-DE" sz="1600" dirty="0" err="1"/>
              <a:t>conference</a:t>
            </a:r>
            <a:r>
              <a:rPr lang="de-DE" sz="1600" dirty="0"/>
              <a:t> on </a:t>
            </a:r>
            <a:r>
              <a:rPr lang="de-DE" sz="1600" dirty="0" err="1"/>
              <a:t>devlopment</a:t>
            </a:r>
            <a:r>
              <a:rPr lang="de-DE" sz="1600" dirty="0"/>
              <a:t> and </a:t>
            </a:r>
            <a:r>
              <a:rPr lang="de-DE" sz="1600" dirty="0" err="1"/>
              <a:t>learning</a:t>
            </a:r>
            <a:r>
              <a:rPr lang="de-DE" sz="1600" dirty="0"/>
              <a:t> ICDL 2006. Indiana University, Bloomington, IN : May 31 - June 3rd, 2006 (2006). [Bloomington, </a:t>
            </a:r>
            <a:r>
              <a:rPr lang="de-DE" sz="1600" dirty="0" err="1"/>
              <a:t>Ind</a:t>
            </a:r>
            <a:r>
              <a:rPr lang="de-DE" sz="1600" dirty="0"/>
              <a:t>.]: Department </a:t>
            </a:r>
            <a:r>
              <a:rPr lang="de-DE" sz="1600" dirty="0" err="1"/>
              <a:t>of</a:t>
            </a:r>
            <a:r>
              <a:rPr lang="de-DE" sz="1600" dirty="0"/>
              <a:t> Psychological and Brain Sciences, Indiana University.</a:t>
            </a:r>
          </a:p>
          <a:p>
            <a:r>
              <a:rPr lang="de-DE" sz="1600" dirty="0" err="1"/>
              <a:t>Hoey</a:t>
            </a:r>
            <a:r>
              <a:rPr lang="de-DE" sz="1600" dirty="0"/>
              <a:t>, Jesse (</a:t>
            </a:r>
            <a:r>
              <a:rPr lang="de-DE" sz="1600" dirty="0" err="1"/>
              <a:t>Hg</a:t>
            </a:r>
            <a:r>
              <a:rPr lang="de-DE" sz="1600" dirty="0"/>
              <a:t>.) (2011):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 2011. BMVC 2011, </a:t>
            </a:r>
            <a:r>
              <a:rPr lang="de-DE" sz="1600" dirty="0" err="1"/>
              <a:t>the</a:t>
            </a:r>
            <a:r>
              <a:rPr lang="de-DE" sz="1600" dirty="0"/>
              <a:t> 22nd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Conference, University </a:t>
            </a:r>
            <a:r>
              <a:rPr lang="de-DE" sz="1600" dirty="0" err="1"/>
              <a:t>of</a:t>
            </a:r>
            <a:r>
              <a:rPr lang="de-DE" sz="1600" dirty="0"/>
              <a:t> Dundee, 29 August-2 September 2011.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 2011. Dundee.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Conference; BMVC. Durham: BMVA Press.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965316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Xie, </a:t>
            </a:r>
            <a:r>
              <a:rPr lang="de-DE" sz="1600" dirty="0" err="1"/>
              <a:t>Xianghua</a:t>
            </a:r>
            <a:r>
              <a:rPr lang="de-DE" sz="1600" dirty="0"/>
              <a:t>; Jones, Mark W.; Tam, Gary K. L. (</a:t>
            </a:r>
            <a:r>
              <a:rPr lang="de-DE" sz="1600" dirty="0" err="1"/>
              <a:t>Hg</a:t>
            </a:r>
            <a:r>
              <a:rPr lang="de-DE" sz="1600" dirty="0"/>
              <a:t>.) (2015):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 2015. BMVC 2015, 7-10 September, Swansea, UK.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 2015. Swansea.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Conference; BMVC. Durham: BMVA Press.</a:t>
            </a:r>
          </a:p>
          <a:p>
            <a:r>
              <a:rPr lang="de-DE" sz="1600" dirty="0"/>
              <a:t>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IEEE International Conference on Computer Vision (ICCV) (2013).</a:t>
            </a:r>
          </a:p>
          <a:p>
            <a:r>
              <a:rPr lang="de-DE" sz="1600" dirty="0"/>
              <a:t>Workshop on Human Motion; IEEE Computer Society (2000): Proceedings, Workshop on Human Motion. 7-8 </a:t>
            </a:r>
            <a:r>
              <a:rPr lang="de-DE" sz="1600" dirty="0" err="1"/>
              <a:t>December</a:t>
            </a:r>
            <a:r>
              <a:rPr lang="de-DE" sz="1600" dirty="0"/>
              <a:t> 2000, Austin, Texas. Workshop on Human Motion. Los </a:t>
            </a:r>
            <a:r>
              <a:rPr lang="de-DE" sz="1600" dirty="0" err="1"/>
              <a:t>Alamitos</a:t>
            </a:r>
            <a:r>
              <a:rPr lang="de-DE" sz="1600" dirty="0"/>
              <a:t>, CA, USA, 7-8 </a:t>
            </a:r>
            <a:r>
              <a:rPr lang="de-DE" sz="1600" dirty="0" err="1"/>
              <a:t>Dec</a:t>
            </a:r>
            <a:r>
              <a:rPr lang="de-DE" sz="1600" dirty="0"/>
              <a:t>. 2000. Los </a:t>
            </a:r>
            <a:r>
              <a:rPr lang="de-DE" sz="1600" dirty="0" err="1"/>
              <a:t>Alamitos</a:t>
            </a:r>
            <a:r>
              <a:rPr lang="de-DE" sz="1600" dirty="0"/>
              <a:t>, </a:t>
            </a:r>
            <a:r>
              <a:rPr lang="de-DE" sz="1600" dirty="0" err="1"/>
              <a:t>Calif</a:t>
            </a:r>
            <a:r>
              <a:rPr lang="de-DE" sz="1600" dirty="0"/>
              <a:t>: IEEE Computer Society.</a:t>
            </a:r>
          </a:p>
          <a:p>
            <a:r>
              <a:rPr lang="de-DE" sz="1600" dirty="0"/>
              <a:t>Ge, </a:t>
            </a:r>
            <a:r>
              <a:rPr lang="de-DE" sz="1600" dirty="0" err="1"/>
              <a:t>Liuhao</a:t>
            </a:r>
            <a:r>
              <a:rPr lang="de-DE" sz="1600" dirty="0"/>
              <a:t>; Liang, Hui; Yuan, </a:t>
            </a:r>
            <a:r>
              <a:rPr lang="de-DE" sz="1600" dirty="0" err="1"/>
              <a:t>Junsong</a:t>
            </a:r>
            <a:r>
              <a:rPr lang="de-DE" sz="1600" dirty="0"/>
              <a:t>; </a:t>
            </a:r>
            <a:r>
              <a:rPr lang="de-DE" sz="1600" dirty="0" err="1"/>
              <a:t>Thalmann</a:t>
            </a:r>
            <a:r>
              <a:rPr lang="de-DE" sz="1600" dirty="0"/>
              <a:t>, Daniel (2019): Real-Time 3D Hand Pose </a:t>
            </a:r>
            <a:r>
              <a:rPr lang="de-DE" sz="1600" dirty="0" err="1"/>
              <a:t>Estimation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3D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Networks. In: IEEE </a:t>
            </a:r>
            <a:r>
              <a:rPr lang="de-DE" sz="1600" dirty="0" err="1"/>
              <a:t>transactions</a:t>
            </a:r>
            <a:r>
              <a:rPr lang="de-DE" sz="1600" dirty="0"/>
              <a:t> on </a:t>
            </a:r>
            <a:r>
              <a:rPr lang="de-DE" sz="1600" dirty="0" err="1"/>
              <a:t>pattern</a:t>
            </a:r>
            <a:r>
              <a:rPr lang="de-DE" sz="1600" dirty="0"/>
              <a:t> </a:t>
            </a:r>
            <a:r>
              <a:rPr lang="de-DE" sz="1600" dirty="0" err="1"/>
              <a:t>analysis</a:t>
            </a:r>
            <a:r>
              <a:rPr lang="de-DE" sz="1600" dirty="0"/>
              <a:t> and </a:t>
            </a:r>
            <a:r>
              <a:rPr lang="de-DE" sz="1600" dirty="0" err="1"/>
              <a:t>machine</a:t>
            </a:r>
            <a:r>
              <a:rPr lang="de-DE" sz="1600" dirty="0"/>
              <a:t> </a:t>
            </a:r>
            <a:r>
              <a:rPr lang="de-DE" sz="1600" dirty="0" err="1"/>
              <a:t>intelligence</a:t>
            </a:r>
            <a:r>
              <a:rPr lang="de-DE" sz="1600" dirty="0"/>
              <a:t> 41 (4), S. 956–970. DOI: 10.1109/TPAMI.2018.2827052.</a:t>
            </a:r>
          </a:p>
          <a:p>
            <a:r>
              <a:rPr lang="de-DE" sz="1600" dirty="0"/>
              <a:t>Tang, </a:t>
            </a:r>
            <a:r>
              <a:rPr lang="de-DE" sz="1600" dirty="0" err="1"/>
              <a:t>Danhang</a:t>
            </a:r>
            <a:r>
              <a:rPr lang="de-DE" sz="1600" dirty="0"/>
              <a:t>; </a:t>
            </a:r>
            <a:r>
              <a:rPr lang="de-DE" sz="1600" dirty="0" err="1"/>
              <a:t>Yu</a:t>
            </a:r>
            <a:r>
              <a:rPr lang="de-DE" sz="1600" dirty="0"/>
              <a:t>, </a:t>
            </a:r>
            <a:r>
              <a:rPr lang="de-DE" sz="1600" dirty="0" err="1"/>
              <a:t>Tsz</a:t>
            </a:r>
            <a:r>
              <a:rPr lang="de-DE" sz="1600" dirty="0"/>
              <a:t>-Ho; Kim, </a:t>
            </a:r>
            <a:r>
              <a:rPr lang="de-DE" sz="1600" dirty="0" err="1"/>
              <a:t>Tae-Kyun</a:t>
            </a:r>
            <a:r>
              <a:rPr lang="de-DE" sz="1600" dirty="0"/>
              <a:t> (2014): Real-Time </a:t>
            </a:r>
            <a:r>
              <a:rPr lang="de-DE" sz="1600" dirty="0" err="1"/>
              <a:t>Articulated</a:t>
            </a:r>
            <a:r>
              <a:rPr lang="de-DE" sz="1600" dirty="0"/>
              <a:t> Hand Pose </a:t>
            </a:r>
            <a:r>
              <a:rPr lang="de-DE" sz="1600" dirty="0" err="1"/>
              <a:t>Estimation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Semi-</a:t>
            </a:r>
            <a:r>
              <a:rPr lang="de-DE" sz="1600" dirty="0" err="1"/>
              <a:t>supervised</a:t>
            </a:r>
            <a:r>
              <a:rPr lang="de-DE" sz="1600" dirty="0"/>
              <a:t> </a:t>
            </a:r>
            <a:r>
              <a:rPr lang="de-DE" sz="1600" dirty="0" err="1"/>
              <a:t>Transductive</a:t>
            </a:r>
            <a:r>
              <a:rPr lang="de-DE" sz="1600" dirty="0"/>
              <a:t> Regression Forests. In: 2013 IEEE International Conference on Computer Vision. 1-8 </a:t>
            </a:r>
            <a:r>
              <a:rPr lang="de-DE" sz="1600" dirty="0" err="1"/>
              <a:t>December</a:t>
            </a:r>
            <a:r>
              <a:rPr lang="de-DE" sz="1600" dirty="0"/>
              <a:t> 2013. 2013 IEEE International Conference on Computer Vision (ICCV). Sydney, Australia, 12/1/2013 - 12/8/2013. New York: IEEE, S. 3224–3231.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060696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 err="1"/>
              <a:t>Tompson</a:t>
            </a:r>
            <a:r>
              <a:rPr lang="de-DE" sz="1600" dirty="0"/>
              <a:t>, Jonathan; Stein, Murphy; </a:t>
            </a:r>
            <a:r>
              <a:rPr lang="de-DE" sz="1600" dirty="0" err="1"/>
              <a:t>Lecun</a:t>
            </a:r>
            <a:r>
              <a:rPr lang="de-DE" sz="1600" dirty="0"/>
              <a:t>, Yann; </a:t>
            </a:r>
            <a:r>
              <a:rPr lang="de-DE" sz="1600" dirty="0" err="1"/>
              <a:t>Perlin</a:t>
            </a:r>
            <a:r>
              <a:rPr lang="de-DE" sz="1600" dirty="0"/>
              <a:t>, Ken (2014): Real-Time </a:t>
            </a:r>
            <a:r>
              <a:rPr lang="de-DE" sz="1600" dirty="0" err="1"/>
              <a:t>Continuous</a:t>
            </a:r>
            <a:r>
              <a:rPr lang="de-DE" sz="1600" dirty="0"/>
              <a:t> Pose Recovery </a:t>
            </a:r>
            <a:r>
              <a:rPr lang="de-DE" sz="1600" dirty="0" err="1"/>
              <a:t>of</a:t>
            </a:r>
            <a:r>
              <a:rPr lang="de-DE" sz="1600" dirty="0"/>
              <a:t> Human Hands </a:t>
            </a: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Convolutional</a:t>
            </a:r>
            <a:r>
              <a:rPr lang="de-DE" sz="1600" dirty="0"/>
              <a:t> Networks. In: ACM Trans. Graph. 33 (5), S. 1–10. DOI: 10.1145/2629500.</a:t>
            </a:r>
          </a:p>
          <a:p>
            <a:r>
              <a:rPr lang="de-DE" sz="1600" dirty="0" err="1"/>
              <a:t>Köpüklü</a:t>
            </a:r>
            <a:r>
              <a:rPr lang="de-DE" sz="1600" dirty="0"/>
              <a:t>, Okan; </a:t>
            </a:r>
            <a:r>
              <a:rPr lang="de-DE" sz="1600" dirty="0" err="1"/>
              <a:t>Gunduz</a:t>
            </a:r>
            <a:r>
              <a:rPr lang="de-DE" sz="1600" dirty="0"/>
              <a:t>, Ahmet; Kose, Neslihan; </a:t>
            </a:r>
            <a:r>
              <a:rPr lang="de-DE" sz="1600" dirty="0" err="1"/>
              <a:t>Rigoll</a:t>
            </a:r>
            <a:r>
              <a:rPr lang="de-DE" sz="1600" dirty="0"/>
              <a:t>, Gerhard (2019): Real-time Hand </a:t>
            </a:r>
            <a:r>
              <a:rPr lang="de-DE" sz="1600" dirty="0" err="1"/>
              <a:t>Gesture</a:t>
            </a:r>
            <a:r>
              <a:rPr lang="de-DE" sz="1600" dirty="0"/>
              <a:t> </a:t>
            </a:r>
            <a:r>
              <a:rPr lang="de-DE" sz="1600" dirty="0" err="1"/>
              <a:t>Detection</a:t>
            </a:r>
            <a:r>
              <a:rPr lang="de-DE" sz="1600" dirty="0"/>
              <a:t> and Classification </a:t>
            </a: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Networks. Online verfügbar unter http://arxiv.org/pdf/1901.10323v2.</a:t>
            </a:r>
          </a:p>
          <a:p>
            <a:r>
              <a:rPr lang="de-DE" sz="1600" dirty="0"/>
              <a:t>Lu, Bao-Liang; Zhang, </a:t>
            </a:r>
            <a:r>
              <a:rPr lang="de-DE" sz="1600" dirty="0" err="1"/>
              <a:t>Liqing</a:t>
            </a:r>
            <a:r>
              <a:rPr lang="de-DE" sz="1600" dirty="0"/>
              <a:t>; </a:t>
            </a:r>
            <a:r>
              <a:rPr lang="de-DE" sz="1600" dirty="0" err="1"/>
              <a:t>Kwok</a:t>
            </a:r>
            <a:r>
              <a:rPr lang="de-DE" sz="1600" dirty="0"/>
              <a:t>, James; Hafiz, Abdul Rahman; Amin, </a:t>
            </a:r>
            <a:r>
              <a:rPr lang="de-DE" sz="1600" dirty="0" err="1"/>
              <a:t>Md</a:t>
            </a:r>
            <a:r>
              <a:rPr lang="de-DE" sz="1600" dirty="0"/>
              <a:t>. </a:t>
            </a:r>
            <a:r>
              <a:rPr lang="de-DE" sz="1600" dirty="0" err="1"/>
              <a:t>Faijul</a:t>
            </a:r>
            <a:r>
              <a:rPr lang="de-DE" sz="1600" dirty="0"/>
              <a:t>; </a:t>
            </a:r>
            <a:r>
              <a:rPr lang="de-DE" sz="1600" dirty="0" err="1"/>
              <a:t>Murase</a:t>
            </a:r>
            <a:r>
              <a:rPr lang="de-DE" sz="1600" dirty="0"/>
              <a:t>, </a:t>
            </a:r>
            <a:r>
              <a:rPr lang="de-DE" sz="1600" dirty="0" err="1"/>
              <a:t>Kazuyuki</a:t>
            </a:r>
            <a:r>
              <a:rPr lang="de-DE" sz="1600" dirty="0"/>
              <a:t> (</a:t>
            </a:r>
            <a:r>
              <a:rPr lang="de-DE" sz="1600" dirty="0" err="1"/>
              <a:t>Hg</a:t>
            </a:r>
            <a:r>
              <a:rPr lang="de-DE" sz="1600" dirty="0"/>
              <a:t>.) (2011): Real-Time Hand </a:t>
            </a:r>
            <a:r>
              <a:rPr lang="de-DE" sz="1600" dirty="0" err="1"/>
              <a:t>Gesture</a:t>
            </a:r>
            <a:r>
              <a:rPr lang="de-DE" sz="1600" dirty="0"/>
              <a:t> Recognition </a:t>
            </a: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Complex-Valued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 (CVNN). </a:t>
            </a:r>
            <a:r>
              <a:rPr lang="de-DE" sz="1600" dirty="0" err="1"/>
              <a:t>Neural</a:t>
            </a:r>
            <a:r>
              <a:rPr lang="de-DE" sz="1600" dirty="0"/>
              <a:t> Information Processing. Berlin, Heidelberg: Springer Berlin Heidelberg.</a:t>
            </a:r>
          </a:p>
          <a:p>
            <a:r>
              <a:rPr lang="de-DE" sz="1600" dirty="0" err="1"/>
              <a:t>Shotton</a:t>
            </a:r>
            <a:r>
              <a:rPr lang="de-DE" sz="1600" dirty="0"/>
              <a:t>, Jamie; Fitzgibbon, Andrew; Blake, Andrew; </a:t>
            </a:r>
            <a:r>
              <a:rPr lang="de-DE" sz="1600" dirty="0" err="1"/>
              <a:t>Kipman</a:t>
            </a:r>
            <a:r>
              <a:rPr lang="de-DE" sz="1600" dirty="0"/>
              <a:t>, Alex; </a:t>
            </a:r>
            <a:r>
              <a:rPr lang="de-DE" sz="1600" dirty="0" err="1"/>
              <a:t>Finocchio</a:t>
            </a:r>
            <a:r>
              <a:rPr lang="de-DE" sz="1600" dirty="0"/>
              <a:t>, Mark; Moore, Bob; Sharp, Toby (2011): Real-Time Human Pose Recognition in Parts </a:t>
            </a:r>
            <a:r>
              <a:rPr lang="de-DE" sz="1600" dirty="0" err="1"/>
              <a:t>from</a:t>
            </a:r>
            <a:r>
              <a:rPr lang="de-DE" sz="1600" dirty="0"/>
              <a:t> a Single Depth Image. Online verfügbar unter https://www.microsoft.com/en-us/research/wp-content/uploads/2016/02/BodyPartRecognition.pdf.</a:t>
            </a:r>
          </a:p>
          <a:p>
            <a:r>
              <a:rPr lang="de-DE" sz="1600" dirty="0"/>
              <a:t>Sato, Y.; Saito, M.; </a:t>
            </a:r>
            <a:r>
              <a:rPr lang="de-DE" sz="1600" dirty="0" err="1"/>
              <a:t>Koike</a:t>
            </a:r>
            <a:r>
              <a:rPr lang="de-DE" sz="1600" dirty="0"/>
              <a:t>, H. (2001): Real-time </a:t>
            </a:r>
            <a:r>
              <a:rPr lang="de-DE" sz="1600" dirty="0" err="1"/>
              <a:t>input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3D </a:t>
            </a:r>
            <a:r>
              <a:rPr lang="de-DE" sz="1600" dirty="0" err="1"/>
              <a:t>pose</a:t>
            </a:r>
            <a:r>
              <a:rPr lang="de-DE" sz="1600" dirty="0"/>
              <a:t> and </a:t>
            </a:r>
            <a:r>
              <a:rPr lang="de-DE" sz="1600" dirty="0" err="1"/>
              <a:t>gestures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 </a:t>
            </a:r>
            <a:r>
              <a:rPr lang="de-DE" sz="1600" dirty="0" err="1"/>
              <a:t>user's</a:t>
            </a:r>
            <a:r>
              <a:rPr lang="de-DE" sz="1600" dirty="0"/>
              <a:t> </a:t>
            </a:r>
            <a:r>
              <a:rPr lang="de-DE" sz="1600" dirty="0" err="1"/>
              <a:t>hand</a:t>
            </a:r>
            <a:r>
              <a:rPr lang="de-DE" sz="1600" dirty="0"/>
              <a:t> and </a:t>
            </a:r>
            <a:r>
              <a:rPr lang="de-DE" sz="1600" dirty="0" err="1"/>
              <a:t>its</a:t>
            </a:r>
            <a:r>
              <a:rPr lang="de-DE" sz="1600" dirty="0"/>
              <a:t> </a:t>
            </a:r>
            <a:r>
              <a:rPr lang="de-DE" sz="1600" dirty="0" err="1"/>
              <a:t>applications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HCI. In: Proceedings IEEE Virtual Reality 2001. IEEE Virtual Reality 2001. Yokohama, Japan, 13-17 March 2001: IEEE </a:t>
            </a:r>
            <a:r>
              <a:rPr lang="de-DE" sz="1600" dirty="0" err="1"/>
              <a:t>Comput</a:t>
            </a:r>
            <a:r>
              <a:rPr lang="de-DE" sz="1600" dirty="0"/>
              <a:t>. </a:t>
            </a:r>
            <a:r>
              <a:rPr lang="de-DE" sz="1600" dirty="0" err="1"/>
              <a:t>Soc</a:t>
            </a:r>
            <a:r>
              <a:rPr lang="de-DE" sz="1600" dirty="0"/>
              <a:t>, S. 79–86.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825216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Uni Freiburg: </a:t>
            </a:r>
            <a:r>
              <a:rPr lang="de-DE" sz="1600" dirty="0" err="1"/>
              <a:t>Rendered</a:t>
            </a:r>
            <a:r>
              <a:rPr lang="de-DE" sz="1600" dirty="0"/>
              <a:t> </a:t>
            </a:r>
            <a:r>
              <a:rPr lang="de-DE" sz="1600" dirty="0" err="1"/>
              <a:t>Handpose</a:t>
            </a:r>
            <a:r>
              <a:rPr lang="de-DE" sz="1600" dirty="0"/>
              <a:t> Dataset: Uni Freiburg. Online verfügbar unter https://lmb.informatik.uni-freiburg.de/resources/datasets/RenderedHandposeDataset.en.html.</a:t>
            </a:r>
          </a:p>
          <a:p>
            <a:r>
              <a:rPr lang="de-DE" sz="1600" dirty="0"/>
              <a:t>Ge, </a:t>
            </a:r>
            <a:r>
              <a:rPr lang="de-DE" sz="1600" dirty="0" err="1"/>
              <a:t>Liuhao</a:t>
            </a:r>
            <a:r>
              <a:rPr lang="de-DE" sz="1600" dirty="0"/>
              <a:t>; Liang, Hui; Yuan, </a:t>
            </a:r>
            <a:r>
              <a:rPr lang="de-DE" sz="1600" dirty="0" err="1"/>
              <a:t>Junsong</a:t>
            </a:r>
            <a:r>
              <a:rPr lang="de-DE" sz="1600" dirty="0"/>
              <a:t>; </a:t>
            </a:r>
            <a:r>
              <a:rPr lang="de-DE" sz="1600" dirty="0" err="1"/>
              <a:t>Thalmann</a:t>
            </a:r>
            <a:r>
              <a:rPr lang="de-DE" sz="1600" dirty="0"/>
              <a:t>, Daniel (2016): Robust 3D Hand Pose </a:t>
            </a:r>
            <a:r>
              <a:rPr lang="de-DE" sz="1600" dirty="0" err="1"/>
              <a:t>Estimation</a:t>
            </a:r>
            <a:r>
              <a:rPr lang="de-DE" sz="1600" dirty="0"/>
              <a:t> in Single Depth Images: </a:t>
            </a:r>
            <a:r>
              <a:rPr lang="de-DE" sz="1600" dirty="0" err="1"/>
              <a:t>from</a:t>
            </a:r>
            <a:r>
              <a:rPr lang="de-DE" sz="1600" dirty="0"/>
              <a:t> Single-View CNN </a:t>
            </a:r>
            <a:r>
              <a:rPr lang="de-DE" sz="1600" dirty="0" err="1"/>
              <a:t>to</a:t>
            </a:r>
            <a:r>
              <a:rPr lang="de-DE" sz="1600" dirty="0"/>
              <a:t> Multi-View CNNs. Online verfügbar unter http://arxiv.org/pdf/1606.07253v3.</a:t>
            </a:r>
          </a:p>
          <a:p>
            <a:r>
              <a:rPr lang="de-DE" sz="1600" dirty="0"/>
              <a:t>Malik, </a:t>
            </a:r>
            <a:r>
              <a:rPr lang="de-DE" sz="1600" dirty="0" err="1"/>
              <a:t>Jameel</a:t>
            </a:r>
            <a:r>
              <a:rPr lang="de-DE" sz="1600" dirty="0"/>
              <a:t>; </a:t>
            </a:r>
            <a:r>
              <a:rPr lang="de-DE" sz="1600" dirty="0" err="1"/>
              <a:t>Elhayek</a:t>
            </a:r>
            <a:r>
              <a:rPr lang="de-DE" sz="1600" dirty="0"/>
              <a:t>, Ahmed; Stricker, Didier (2017): </a:t>
            </a:r>
            <a:r>
              <a:rPr lang="de-DE" sz="1600" dirty="0" err="1"/>
              <a:t>Simultaneous</a:t>
            </a:r>
            <a:r>
              <a:rPr lang="de-DE" sz="1600" dirty="0"/>
              <a:t> Hand Pose and Skeleton </a:t>
            </a:r>
            <a:r>
              <a:rPr lang="de-DE" sz="1600" dirty="0" err="1"/>
              <a:t>Bone-Lengths</a:t>
            </a:r>
            <a:r>
              <a:rPr lang="de-DE" sz="1600" dirty="0"/>
              <a:t> </a:t>
            </a:r>
            <a:r>
              <a:rPr lang="de-DE" sz="1600" dirty="0" err="1"/>
              <a:t>Estimation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a Single Depth Image. Online verfügbar unter http://arxiv.org/pdf/1712.03121v1.</a:t>
            </a:r>
          </a:p>
          <a:p>
            <a:r>
              <a:rPr lang="de-DE" sz="1600" dirty="0"/>
              <a:t>Li, Yong; He, </a:t>
            </a:r>
            <a:r>
              <a:rPr lang="de-DE" sz="1600" dirty="0" err="1"/>
              <a:t>Zihang</a:t>
            </a:r>
            <a:r>
              <a:rPr lang="de-DE" sz="1600" dirty="0"/>
              <a:t>; </a:t>
            </a:r>
            <a:r>
              <a:rPr lang="de-DE" sz="1600" dirty="0" err="1"/>
              <a:t>Ye</a:t>
            </a:r>
            <a:r>
              <a:rPr lang="de-DE" sz="1600" dirty="0"/>
              <a:t>, Xiang; He, </a:t>
            </a:r>
            <a:r>
              <a:rPr lang="de-DE" sz="1600" dirty="0" err="1"/>
              <a:t>Zuguo</a:t>
            </a:r>
            <a:r>
              <a:rPr lang="de-DE" sz="1600" dirty="0"/>
              <a:t>; Han, </a:t>
            </a:r>
            <a:r>
              <a:rPr lang="de-DE" sz="1600" dirty="0" err="1"/>
              <a:t>Kangrong</a:t>
            </a:r>
            <a:r>
              <a:rPr lang="de-DE" sz="1600" dirty="0"/>
              <a:t> (2019): </a:t>
            </a:r>
            <a:r>
              <a:rPr lang="de-DE" sz="1600" dirty="0" err="1"/>
              <a:t>Spatial</a:t>
            </a:r>
            <a:r>
              <a:rPr lang="de-DE" sz="1600" dirty="0"/>
              <a:t> temporal </a:t>
            </a:r>
            <a:r>
              <a:rPr lang="de-DE" sz="1600" dirty="0" err="1"/>
              <a:t>graph</a:t>
            </a:r>
            <a:r>
              <a:rPr lang="de-DE" sz="1600" dirty="0"/>
              <a:t>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networks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skeleton-based</a:t>
            </a:r>
            <a:r>
              <a:rPr lang="de-DE" sz="1600" dirty="0"/>
              <a:t> </a:t>
            </a:r>
            <a:r>
              <a:rPr lang="de-DE" sz="1600" dirty="0" err="1"/>
              <a:t>dynamic</a:t>
            </a:r>
            <a:r>
              <a:rPr lang="de-DE" sz="1600" dirty="0"/>
              <a:t> </a:t>
            </a:r>
            <a:r>
              <a:rPr lang="de-DE" sz="1600" dirty="0" err="1"/>
              <a:t>hand</a:t>
            </a:r>
            <a:r>
              <a:rPr lang="de-DE" sz="1600" dirty="0"/>
              <a:t> </a:t>
            </a:r>
            <a:r>
              <a:rPr lang="de-DE" sz="1600" dirty="0" err="1"/>
              <a:t>gesture</a:t>
            </a:r>
            <a:r>
              <a:rPr lang="de-DE" sz="1600" dirty="0"/>
              <a:t> </a:t>
            </a:r>
            <a:r>
              <a:rPr lang="de-DE" sz="1600" dirty="0" err="1"/>
              <a:t>recognition</a:t>
            </a:r>
            <a:r>
              <a:rPr lang="de-DE" sz="1600" dirty="0"/>
              <a:t>. In: J Image Video </a:t>
            </a:r>
            <a:r>
              <a:rPr lang="de-DE" sz="1600" dirty="0" err="1"/>
              <a:t>Proc</a:t>
            </a:r>
            <a:r>
              <a:rPr lang="de-DE" sz="1600" dirty="0"/>
              <a:t>. 2019 (1), S. 404. DOI: 10.1186/s13640-019-0476-x.</a:t>
            </a:r>
          </a:p>
          <a:p>
            <a:r>
              <a:rPr lang="de-DE" sz="1600" dirty="0"/>
              <a:t>Jones, Michael J.; </a:t>
            </a:r>
            <a:r>
              <a:rPr lang="de-DE" sz="1600" dirty="0" err="1"/>
              <a:t>Rehg</a:t>
            </a:r>
            <a:r>
              <a:rPr lang="de-DE" sz="1600" dirty="0"/>
              <a:t>, James M. (2002): Statistical Color Models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Application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Skin </a:t>
            </a:r>
            <a:r>
              <a:rPr lang="de-DE" sz="1600" dirty="0" err="1"/>
              <a:t>Detection</a:t>
            </a:r>
            <a:r>
              <a:rPr lang="de-DE" sz="1600" dirty="0"/>
              <a:t>. In: </a:t>
            </a:r>
            <a:r>
              <a:rPr lang="de-DE" sz="1600" dirty="0" err="1"/>
              <a:t>Int</a:t>
            </a:r>
            <a:r>
              <a:rPr lang="de-DE" sz="1600" dirty="0"/>
              <a:t> J </a:t>
            </a:r>
            <a:r>
              <a:rPr lang="de-DE" sz="1600" dirty="0" err="1"/>
              <a:t>Comput</a:t>
            </a:r>
            <a:r>
              <a:rPr lang="de-DE" sz="1600" dirty="0"/>
              <a:t> </a:t>
            </a:r>
            <a:r>
              <a:rPr lang="de-DE" sz="1600" dirty="0" err="1"/>
              <a:t>Vis</a:t>
            </a:r>
            <a:r>
              <a:rPr lang="de-DE" sz="1600" dirty="0"/>
              <a:t> 46 (1), S. 81–96. DOI: 10.1023/A:1013200319198.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635551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Scharstein, Daniel; </a:t>
            </a:r>
            <a:r>
              <a:rPr lang="de-DE" sz="1600" dirty="0" err="1"/>
              <a:t>Szeliski</a:t>
            </a:r>
            <a:r>
              <a:rPr lang="de-DE" sz="1600" dirty="0"/>
              <a:t>, Richard: Stereo </a:t>
            </a:r>
            <a:r>
              <a:rPr lang="de-DE" sz="1600" dirty="0" err="1"/>
              <a:t>Matching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Nonlinear</a:t>
            </a:r>
            <a:r>
              <a:rPr lang="de-DE" sz="1600" dirty="0"/>
              <a:t> Diffusion.</a:t>
            </a:r>
          </a:p>
          <a:p>
            <a:r>
              <a:rPr lang="de-DE" sz="1600" dirty="0"/>
              <a:t>Malik, </a:t>
            </a:r>
            <a:r>
              <a:rPr lang="de-DE" sz="1600" dirty="0" err="1"/>
              <a:t>Jameel</a:t>
            </a:r>
            <a:r>
              <a:rPr lang="de-DE" sz="1600" dirty="0"/>
              <a:t>; </a:t>
            </a:r>
            <a:r>
              <a:rPr lang="de-DE" sz="1600" dirty="0" err="1"/>
              <a:t>Elhayek</a:t>
            </a:r>
            <a:r>
              <a:rPr lang="de-DE" sz="1600" dirty="0"/>
              <a:t>, Ahmed; Stricker, Didier (2018): </a:t>
            </a:r>
            <a:r>
              <a:rPr lang="de-DE" sz="1600" dirty="0" err="1"/>
              <a:t>Structure</a:t>
            </a:r>
            <a:r>
              <a:rPr lang="de-DE" sz="1600" dirty="0"/>
              <a:t>-Aware 3D Hand Pose Regression </a:t>
            </a:r>
            <a:r>
              <a:rPr lang="de-DE" sz="1600" dirty="0" err="1"/>
              <a:t>from</a:t>
            </a:r>
            <a:r>
              <a:rPr lang="de-DE" sz="1600" dirty="0"/>
              <a:t> a Single Depth Image. In: Patrick </a:t>
            </a:r>
            <a:r>
              <a:rPr lang="de-DE" sz="1600" dirty="0" err="1"/>
              <a:t>Bourdot</a:t>
            </a:r>
            <a:r>
              <a:rPr lang="de-DE" sz="1600" dirty="0"/>
              <a:t>, Sue Cobb, Victoria </a:t>
            </a:r>
            <a:r>
              <a:rPr lang="de-DE" sz="1600" dirty="0" err="1"/>
              <a:t>Interrante</a:t>
            </a:r>
            <a:r>
              <a:rPr lang="de-DE" sz="1600" dirty="0"/>
              <a:t>, </a:t>
            </a:r>
            <a:r>
              <a:rPr lang="de-DE" sz="1600" dirty="0" err="1"/>
              <a:t>Hirokazu</a:t>
            </a:r>
            <a:r>
              <a:rPr lang="de-DE" sz="1600" dirty="0"/>
              <a:t> </a:t>
            </a:r>
            <a:r>
              <a:rPr lang="de-DE" sz="1600" dirty="0" err="1"/>
              <a:t>kato</a:t>
            </a:r>
            <a:r>
              <a:rPr lang="de-DE" sz="1600" dirty="0"/>
              <a:t> und Didier Stricker (</a:t>
            </a:r>
            <a:r>
              <a:rPr lang="de-DE" sz="1600" dirty="0" err="1"/>
              <a:t>Hg</a:t>
            </a:r>
            <a:r>
              <a:rPr lang="de-DE" sz="1600" dirty="0"/>
              <a:t>.): Virtual </a:t>
            </a:r>
            <a:r>
              <a:rPr lang="de-DE" sz="1600" dirty="0" err="1"/>
              <a:t>reality</a:t>
            </a:r>
            <a:r>
              <a:rPr lang="de-DE" sz="1600" dirty="0"/>
              <a:t> and </a:t>
            </a:r>
            <a:r>
              <a:rPr lang="de-DE" sz="1600" dirty="0" err="1"/>
              <a:t>augmented</a:t>
            </a:r>
            <a:r>
              <a:rPr lang="de-DE" sz="1600" dirty="0"/>
              <a:t> </a:t>
            </a:r>
            <a:r>
              <a:rPr lang="de-DE" sz="1600" dirty="0" err="1"/>
              <a:t>reality</a:t>
            </a:r>
            <a:r>
              <a:rPr lang="de-DE" sz="1600" dirty="0"/>
              <a:t>. 15th </a:t>
            </a:r>
            <a:r>
              <a:rPr lang="de-DE" sz="1600" dirty="0" err="1"/>
              <a:t>EuroVR</a:t>
            </a:r>
            <a:r>
              <a:rPr lang="de-DE" sz="1600" dirty="0"/>
              <a:t> International Conference, </a:t>
            </a:r>
            <a:r>
              <a:rPr lang="de-DE" sz="1600" dirty="0" err="1"/>
              <a:t>EuroVR</a:t>
            </a:r>
            <a:r>
              <a:rPr lang="de-DE" sz="1600" dirty="0"/>
              <a:t> 2018, London, UK, </a:t>
            </a:r>
            <a:r>
              <a:rPr lang="de-DE" sz="1600" dirty="0" err="1"/>
              <a:t>October</a:t>
            </a:r>
            <a:r>
              <a:rPr lang="de-DE" sz="1600" dirty="0"/>
              <a:t> 22–23, 2018 : </a:t>
            </a:r>
            <a:r>
              <a:rPr lang="de-DE" sz="1600" dirty="0" err="1"/>
              <a:t>proceedings</a:t>
            </a:r>
            <a:r>
              <a:rPr lang="de-DE" sz="1600" dirty="0"/>
              <a:t>, Bd. 11162. Cham: Springer (</a:t>
            </a:r>
            <a:r>
              <a:rPr lang="de-DE" sz="1600" dirty="0" err="1"/>
              <a:t>Lecture</a:t>
            </a:r>
            <a:r>
              <a:rPr lang="de-DE" sz="1600" dirty="0"/>
              <a:t> Notes in Computer Science, 11162), S. 3–17.</a:t>
            </a:r>
          </a:p>
          <a:p>
            <a:r>
              <a:rPr lang="de-DE" sz="1600" dirty="0"/>
              <a:t>Yuan, </a:t>
            </a:r>
            <a:r>
              <a:rPr lang="de-DE" sz="1600" dirty="0" err="1"/>
              <a:t>Shanxin</a:t>
            </a:r>
            <a:r>
              <a:rPr lang="de-DE" sz="1600" dirty="0"/>
              <a:t>; </a:t>
            </a:r>
            <a:r>
              <a:rPr lang="de-DE" sz="1600" dirty="0" err="1"/>
              <a:t>Ye</a:t>
            </a:r>
            <a:r>
              <a:rPr lang="de-DE" sz="1600" dirty="0"/>
              <a:t>, Qi; Garcia-Hernando, Guillermo; Kim, </a:t>
            </a:r>
            <a:r>
              <a:rPr lang="de-DE" sz="1600" dirty="0" err="1"/>
              <a:t>Tae-Kyun</a:t>
            </a:r>
            <a:r>
              <a:rPr lang="de-DE" sz="1600" dirty="0"/>
              <a:t> (2017): The 2017 Hands in </a:t>
            </a:r>
            <a:r>
              <a:rPr lang="de-DE" sz="1600" dirty="0" err="1"/>
              <a:t>the</a:t>
            </a:r>
            <a:r>
              <a:rPr lang="de-DE" sz="1600" dirty="0"/>
              <a:t> Million Challenge on 3D Hand Pose </a:t>
            </a:r>
            <a:r>
              <a:rPr lang="de-DE" sz="1600" dirty="0" err="1"/>
              <a:t>Estimation</a:t>
            </a:r>
            <a:r>
              <a:rPr lang="de-DE" sz="1600" dirty="0"/>
              <a:t>. Online verfügbar unter http://arxiv.org/pdf/1707.02237v1.</a:t>
            </a:r>
          </a:p>
          <a:p>
            <a:r>
              <a:rPr lang="de-DE" sz="1600" dirty="0" err="1"/>
              <a:t>Bourdot</a:t>
            </a:r>
            <a:r>
              <a:rPr lang="de-DE" sz="1600" dirty="0"/>
              <a:t>, Patrick; Cobb, Sue; </a:t>
            </a:r>
            <a:r>
              <a:rPr lang="de-DE" sz="1600" dirty="0" err="1"/>
              <a:t>Interrante</a:t>
            </a:r>
            <a:r>
              <a:rPr lang="de-DE" sz="1600" dirty="0"/>
              <a:t>, Victoria; </a:t>
            </a:r>
            <a:r>
              <a:rPr lang="de-DE" sz="1600" dirty="0" err="1"/>
              <a:t>kato</a:t>
            </a:r>
            <a:r>
              <a:rPr lang="de-DE" sz="1600" dirty="0"/>
              <a:t>, </a:t>
            </a:r>
            <a:r>
              <a:rPr lang="de-DE" sz="1600" dirty="0" err="1"/>
              <a:t>Hirokazu</a:t>
            </a:r>
            <a:r>
              <a:rPr lang="de-DE" sz="1600" dirty="0"/>
              <a:t>; Stricker, Didier (</a:t>
            </a:r>
            <a:r>
              <a:rPr lang="de-DE" sz="1600" dirty="0" err="1"/>
              <a:t>Hg</a:t>
            </a:r>
            <a:r>
              <a:rPr lang="de-DE" sz="1600" dirty="0"/>
              <a:t>.) (2018): Virtual </a:t>
            </a:r>
            <a:r>
              <a:rPr lang="de-DE" sz="1600" dirty="0" err="1"/>
              <a:t>reality</a:t>
            </a:r>
            <a:r>
              <a:rPr lang="de-DE" sz="1600" dirty="0"/>
              <a:t> and </a:t>
            </a:r>
            <a:r>
              <a:rPr lang="de-DE" sz="1600" dirty="0" err="1"/>
              <a:t>augmented</a:t>
            </a:r>
            <a:r>
              <a:rPr lang="de-DE" sz="1600" dirty="0"/>
              <a:t> </a:t>
            </a:r>
            <a:r>
              <a:rPr lang="de-DE" sz="1600" dirty="0" err="1"/>
              <a:t>reality</a:t>
            </a:r>
            <a:r>
              <a:rPr lang="de-DE" sz="1600" dirty="0"/>
              <a:t>. 15th </a:t>
            </a:r>
            <a:r>
              <a:rPr lang="de-DE" sz="1600" dirty="0" err="1"/>
              <a:t>EuroVR</a:t>
            </a:r>
            <a:r>
              <a:rPr lang="de-DE" sz="1600" dirty="0"/>
              <a:t> International Conference, </a:t>
            </a:r>
            <a:r>
              <a:rPr lang="de-DE" sz="1600" dirty="0" err="1"/>
              <a:t>EuroVR</a:t>
            </a:r>
            <a:r>
              <a:rPr lang="de-DE" sz="1600" dirty="0"/>
              <a:t> 2018, London, UK, </a:t>
            </a:r>
            <a:r>
              <a:rPr lang="de-DE" sz="1600" dirty="0" err="1"/>
              <a:t>October</a:t>
            </a:r>
            <a:r>
              <a:rPr lang="de-DE" sz="1600" dirty="0"/>
              <a:t> 22–23, 2018 : </a:t>
            </a:r>
            <a:r>
              <a:rPr lang="de-DE" sz="1600" dirty="0" err="1"/>
              <a:t>proceedings</a:t>
            </a:r>
            <a:r>
              <a:rPr lang="de-DE" sz="1600" dirty="0"/>
              <a:t>. Springer International Publishing AG; </a:t>
            </a:r>
            <a:r>
              <a:rPr lang="de-DE" sz="1600" dirty="0" err="1"/>
              <a:t>EuroVR</a:t>
            </a:r>
            <a:r>
              <a:rPr lang="de-DE" sz="1600" dirty="0"/>
              <a:t>. Cham: Springer (</a:t>
            </a:r>
            <a:r>
              <a:rPr lang="de-DE" sz="1600" dirty="0" err="1"/>
              <a:t>Lecture</a:t>
            </a:r>
            <a:r>
              <a:rPr lang="de-DE" sz="1600" dirty="0"/>
              <a:t> Notes in Computer Science, 11162).</a:t>
            </a:r>
          </a:p>
          <a:p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393752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Prof. Max Mustermann – Präsentationstitel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000"/>
              <a:t>Masterfolie </a:t>
            </a:r>
            <a:br>
              <a:rPr lang="de-DE" altLang="de-DE" sz="2000"/>
            </a:br>
            <a:r>
              <a:rPr lang="de-DE" altLang="de-DE" sz="2000"/>
              <a:t>(über: </a:t>
            </a:r>
            <a:r>
              <a:rPr lang="de-DE" altLang="de-DE" sz="2000" i="1"/>
              <a:t>Ansicht – Master – Folienmaster</a:t>
            </a:r>
            <a:r>
              <a:rPr lang="de-DE" altLang="de-DE" sz="2000"/>
              <a:t>)</a:t>
            </a:r>
            <a:endParaRPr lang="de-DE" altLang="de-DE" sz="2000" i="1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altLang="de-DE"/>
              <a:t>Die Masterfolie wird genutzt, um grundlegende Elemente der Präsentation festzulegen und ggf. zu ändern.</a:t>
            </a:r>
          </a:p>
          <a:p>
            <a:pPr>
              <a:lnSpc>
                <a:spcPct val="90000"/>
              </a:lnSpc>
            </a:pPr>
            <a:endParaRPr lang="de-DE" altLang="de-DE"/>
          </a:p>
          <a:p>
            <a:pPr>
              <a:lnSpc>
                <a:spcPct val="90000"/>
              </a:lnSpc>
            </a:pPr>
            <a:r>
              <a:rPr lang="de-DE" altLang="de-DE"/>
              <a:t>Folgende Elemente können Sie in der Normalansicht individuell eintragen:</a:t>
            </a:r>
          </a:p>
          <a:p>
            <a:pPr lvl="1">
              <a:lnSpc>
                <a:spcPct val="90000"/>
              </a:lnSpc>
            </a:pPr>
            <a:endParaRPr lang="de-DE" altLang="de-DE"/>
          </a:p>
          <a:p>
            <a:pPr lvl="1">
              <a:lnSpc>
                <a:spcPct val="90000"/>
              </a:lnSpc>
            </a:pPr>
            <a:r>
              <a:rPr lang="de-DE" altLang="de-DE"/>
              <a:t>Inhaltsbereich:</a:t>
            </a:r>
          </a:p>
          <a:p>
            <a:pPr lvl="2">
              <a:lnSpc>
                <a:spcPct val="90000"/>
              </a:lnSpc>
            </a:pPr>
            <a:r>
              <a:rPr lang="de-DE" altLang="de-DE" sz="1800"/>
              <a:t>Präsentationsüberschrift</a:t>
            </a:r>
          </a:p>
          <a:p>
            <a:pPr lvl="2">
              <a:lnSpc>
                <a:spcPct val="90000"/>
              </a:lnSpc>
            </a:pPr>
            <a:r>
              <a:rPr lang="de-DE" altLang="de-DE" sz="1800"/>
              <a:t>Unterüberschrift</a:t>
            </a:r>
          </a:p>
          <a:p>
            <a:pPr lvl="2">
              <a:lnSpc>
                <a:spcPct val="90000"/>
              </a:lnSpc>
            </a:pPr>
            <a:r>
              <a:rPr lang="de-DE" altLang="de-DE" sz="1800"/>
              <a:t>Fakultätsbezeichnung</a:t>
            </a:r>
          </a:p>
          <a:p>
            <a:pPr lvl="2">
              <a:lnSpc>
                <a:spcPct val="90000"/>
              </a:lnSpc>
            </a:pPr>
            <a:r>
              <a:rPr lang="de-DE" altLang="de-DE" sz="1800"/>
              <a:t>Bildaustausch (graue Lasche am rechten Folienrand – zum leichteren Austausch)</a:t>
            </a:r>
          </a:p>
          <a:p>
            <a:pPr>
              <a:lnSpc>
                <a:spcPct val="90000"/>
              </a:lnSpc>
              <a:buFontTx/>
              <a:buNone/>
            </a:pPr>
            <a:endParaRPr lang="de-DE" altLang="de-DE"/>
          </a:p>
          <a:p>
            <a:pPr lvl="1">
              <a:lnSpc>
                <a:spcPct val="90000"/>
              </a:lnSpc>
            </a:pPr>
            <a:r>
              <a:rPr lang="de-DE" altLang="de-DE"/>
              <a:t>Fußzeile (über: Ansicht – </a:t>
            </a:r>
            <a:r>
              <a:rPr lang="de-DE" altLang="de-DE" i="1"/>
              <a:t>Kopf- und Fußzeile</a:t>
            </a:r>
            <a:r>
              <a:rPr lang="de-DE" altLang="de-DE"/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Prof. Max Mustermann – Präsentationstitel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000"/>
              <a:t>Folientitel: Arial 24pt fett</a:t>
            </a:r>
            <a:br>
              <a:rPr lang="de-DE" altLang="de-DE" sz="2000"/>
            </a:br>
            <a:r>
              <a:rPr lang="de-DE" altLang="de-DE" sz="2000"/>
              <a:t>2-zeilig: Arial 20pt fett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6113" y="1198563"/>
            <a:ext cx="8248650" cy="489426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de-DE"/>
              <a:t>Fließtext: Arial 24pt regular</a:t>
            </a:r>
          </a:p>
          <a:p>
            <a:pPr>
              <a:lnSpc>
                <a:spcPct val="90000"/>
              </a:lnSpc>
            </a:pPr>
            <a:r>
              <a:rPr lang="de-DE" altLang="de-DE"/>
              <a:t>Fußzeile: Arial 9pt regular</a:t>
            </a:r>
          </a:p>
          <a:p>
            <a:pPr>
              <a:lnSpc>
                <a:spcPct val="90000"/>
              </a:lnSpc>
            </a:pPr>
            <a:r>
              <a:rPr lang="de-DE" altLang="de-DE"/>
              <a:t>Seitenzahl: Arial 9pt fett</a:t>
            </a:r>
          </a:p>
          <a:p>
            <a:pPr>
              <a:lnSpc>
                <a:spcPct val="90000"/>
              </a:lnSpc>
            </a:pPr>
            <a:endParaRPr lang="de-DE" altLang="de-DE"/>
          </a:p>
          <a:p>
            <a:pPr>
              <a:lnSpc>
                <a:spcPct val="90000"/>
              </a:lnSpc>
            </a:pPr>
            <a:r>
              <a:rPr lang="de-DE" altLang="de-DE"/>
              <a:t>Aufzählungspunkte, falls nicht auf Folie vorhanden:</a:t>
            </a:r>
          </a:p>
          <a:p>
            <a:pPr marL="827088" lvl="1">
              <a:lnSpc>
                <a:spcPct val="90000"/>
              </a:lnSpc>
            </a:pPr>
            <a:r>
              <a:rPr lang="de-DE" altLang="de-DE" i="1"/>
              <a:t>Format – Nummerierung- und Aufzählungszeichen – Bild – Importieren</a:t>
            </a:r>
          </a:p>
          <a:p>
            <a:pPr marL="827088" lvl="1">
              <a:lnSpc>
                <a:spcPct val="90000"/>
              </a:lnSpc>
            </a:pPr>
            <a:r>
              <a:rPr lang="de-DE" altLang="de-DE"/>
              <a:t>Die Datei</a:t>
            </a:r>
            <a:r>
              <a:rPr lang="de-DE" altLang="de-DE" i="1"/>
              <a:t> </a:t>
            </a:r>
            <a:r>
              <a:rPr lang="de-DE" altLang="de-DE">
                <a:solidFill>
                  <a:schemeClr val="accent1"/>
                </a:solidFill>
              </a:rPr>
              <a:t>„kit-point.png“</a:t>
            </a:r>
            <a:r>
              <a:rPr lang="de-DE" altLang="de-DE"/>
              <a:t> auswählen</a:t>
            </a:r>
          </a:p>
          <a:p>
            <a:pPr marL="827088" lvl="1">
              <a:lnSpc>
                <a:spcPct val="90000"/>
              </a:lnSpc>
            </a:pPr>
            <a:r>
              <a:rPr lang="de-DE" altLang="de-DE"/>
              <a:t>Größe: </a:t>
            </a:r>
            <a:r>
              <a:rPr lang="de-DE" altLang="de-DE">
                <a:solidFill>
                  <a:schemeClr val="accent1"/>
                </a:solidFill>
              </a:rPr>
              <a:t>„70% vom Text“</a:t>
            </a:r>
          </a:p>
          <a:p>
            <a:pPr marL="827088" lvl="1">
              <a:lnSpc>
                <a:spcPct val="90000"/>
              </a:lnSpc>
            </a:pPr>
            <a:endParaRPr lang="de-DE" altLang="de-DE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de-DE"/>
              <a:t>Farben:</a:t>
            </a:r>
          </a:p>
          <a:p>
            <a:pPr marL="827088" lvl="1">
              <a:lnSpc>
                <a:spcPct val="90000"/>
              </a:lnSpc>
            </a:pPr>
            <a:r>
              <a:rPr lang="de-DE" altLang="de-DE"/>
              <a:t>Sind bereits voreingestellt. Sie erhalten automatisch die KIT-Farbpalette</a:t>
            </a:r>
          </a:p>
          <a:p>
            <a:pPr>
              <a:lnSpc>
                <a:spcPct val="90000"/>
              </a:lnSpc>
            </a:pPr>
            <a:endParaRPr lang="de-DE" altLang="de-DE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Prof. Max Mustermann – Präsentationstitel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Generelle Hinweise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/>
              <a:t>Das Foliendesign sollte nicht geändert werden</a:t>
            </a:r>
          </a:p>
          <a:p>
            <a:r>
              <a:rPr lang="de-DE" altLang="de-DE"/>
              <a:t>Wenn Sie aus einem anderen Office-Programm Texte kopieren, wird Powerpoint die Formatierungen beibehalten. Hier müssen Sie die Texte evtl. neu formatieren.</a:t>
            </a:r>
          </a:p>
          <a:p>
            <a:r>
              <a:rPr lang="de-DE" altLang="de-DE"/>
              <a:t>Grundlegende Elemente wie diese im grauen KIT-Rahmen, das KIT-Logo oder die Platzhalter sollten in der Position nicht verändert oder gelöscht werden.</a:t>
            </a:r>
          </a:p>
          <a:p>
            <a:pPr>
              <a:buFontTx/>
              <a:buNone/>
            </a:pPr>
            <a:endParaRPr lang="de-DE" altLang="de-DE"/>
          </a:p>
          <a:p>
            <a:endParaRPr lang="de-DE" altLang="de-D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Prof. Max Mustermann – Präsentationstitel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Tipps zur Verwendung von Powerpoint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/>
              <a:t>Seitenaufbau</a:t>
            </a:r>
          </a:p>
          <a:p>
            <a:pPr lvl="1"/>
            <a:r>
              <a:rPr lang="de-DE" altLang="de-DE"/>
              <a:t>Text und Grafiken:</a:t>
            </a:r>
            <a:br>
              <a:rPr lang="de-DE" altLang="de-DE"/>
            </a:br>
            <a:r>
              <a:rPr lang="de-DE" altLang="de-DE"/>
              <a:t>Diese Elemente sollten gezielt und zurückhaltend eingesetzt werden. Empfohlen werden zehn Worte pro Zeile und fünf Zeilen pro Folie. </a:t>
            </a:r>
          </a:p>
          <a:p>
            <a:pPr lvl="1"/>
            <a:endParaRPr lang="de-DE" altLang="de-DE"/>
          </a:p>
          <a:p>
            <a:pPr lvl="1"/>
            <a:r>
              <a:rPr lang="de-DE" altLang="de-DE"/>
              <a:t>Zahlen und Daten</a:t>
            </a:r>
            <a:br>
              <a:rPr lang="de-DE" altLang="de-DE"/>
            </a:br>
            <a:r>
              <a:rPr lang="de-DE" altLang="de-DE"/>
              <a:t>Effektive PowerPoint-Präsentationen enthalten wenig Zahlen: ausführliche Daten können Sie nach der Präsentation auf Handouts verteilen.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11059-19A3-467E-B5F9-40E9EDAF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Two-step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140A0-4FBA-4DCD-835B-13464CC39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EB9E679-11A1-4344-AF55-25D0B033215F}"/>
              </a:ext>
            </a:extLst>
          </p:cNvPr>
          <p:cNvSpPr/>
          <p:nvPr/>
        </p:nvSpPr>
        <p:spPr>
          <a:xfrm>
            <a:off x="839416" y="1484784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Frame</a:t>
            </a:r>
          </a:p>
          <a:p>
            <a:pPr algn="ctr"/>
            <a:r>
              <a:rPr lang="de-DE" sz="1200" dirty="0"/>
              <a:t>RGB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427B023-E23D-422D-A634-890030BE4AB7}"/>
              </a:ext>
            </a:extLst>
          </p:cNvPr>
          <p:cNvSpPr/>
          <p:nvPr/>
        </p:nvSpPr>
        <p:spPr>
          <a:xfrm>
            <a:off x="839416" y="2421558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Frame</a:t>
            </a:r>
          </a:p>
          <a:p>
            <a:pPr algn="ctr"/>
            <a:r>
              <a:rPr lang="de-DE" sz="1200" dirty="0"/>
              <a:t>Depth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839675-3C3C-4EEF-9A9E-EDF915BCA239}"/>
              </a:ext>
            </a:extLst>
          </p:cNvPr>
          <p:cNvSpPr/>
          <p:nvPr/>
        </p:nvSpPr>
        <p:spPr>
          <a:xfrm>
            <a:off x="2483608" y="184549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CNN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67C2F54-CA81-4965-AAD4-96D5F155A64B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1775520" y="1844824"/>
            <a:ext cx="708088" cy="46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9C6480-9CAA-415C-AB14-6D3284B9590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1775520" y="2313546"/>
            <a:ext cx="708088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5730DB8-6F26-4458-B69C-2EDCF7AEB01D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3995776" y="2313546"/>
            <a:ext cx="58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72104E71-5E73-4711-AF3A-816D74A31856}"/>
              </a:ext>
            </a:extLst>
          </p:cNvPr>
          <p:cNvSpPr/>
          <p:nvPr/>
        </p:nvSpPr>
        <p:spPr>
          <a:xfrm>
            <a:off x="4583832" y="1743781"/>
            <a:ext cx="1224136" cy="113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Intermediate </a:t>
            </a:r>
            <a:r>
              <a:rPr lang="de-DE" sz="1200" dirty="0" err="1"/>
              <a:t>representation</a:t>
            </a:r>
            <a:endParaRPr lang="de-DE" sz="1200" dirty="0"/>
          </a:p>
          <a:p>
            <a:pPr algn="ctr"/>
            <a:r>
              <a:rPr lang="de-DE" sz="1200" dirty="0"/>
              <a:t>(„Skeleton“)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FB13154-CCEA-493D-A41B-1EAA539E7261}"/>
              </a:ext>
            </a:extLst>
          </p:cNvPr>
          <p:cNvCxnSpPr>
            <a:cxnSpLocks/>
            <a:stCxn id="17" idx="3"/>
            <a:endCxn id="38" idx="1"/>
          </p:cNvCxnSpPr>
          <p:nvPr/>
        </p:nvCxnSpPr>
        <p:spPr>
          <a:xfrm>
            <a:off x="5807968" y="2313546"/>
            <a:ext cx="864096" cy="119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BAB492F-4373-4AC7-AA39-95FD7230E593}"/>
              </a:ext>
            </a:extLst>
          </p:cNvPr>
          <p:cNvSpPr/>
          <p:nvPr/>
        </p:nvSpPr>
        <p:spPr>
          <a:xfrm>
            <a:off x="8256240" y="2937730"/>
            <a:ext cx="936104" cy="113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Classifier</a:t>
            </a:r>
            <a:endParaRPr lang="de-DE" sz="1200" dirty="0"/>
          </a:p>
          <a:p>
            <a:pPr algn="ctr"/>
            <a:r>
              <a:rPr lang="de-DE" sz="1200" dirty="0"/>
              <a:t>(LSTM?)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483333D-9D3C-408D-A8F7-AA44FE9757B4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9192344" y="2313547"/>
            <a:ext cx="1440160" cy="119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9262B32F-5D87-4E31-847C-3B7BB5D44A5B}"/>
              </a:ext>
            </a:extLst>
          </p:cNvPr>
          <p:cNvSpPr/>
          <p:nvPr/>
        </p:nvSpPr>
        <p:spPr>
          <a:xfrm>
            <a:off x="10632504" y="1743784"/>
            <a:ext cx="936104" cy="113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Gesture</a:t>
            </a:r>
            <a:endParaRPr lang="de-DE" sz="1200" dirty="0"/>
          </a:p>
          <a:p>
            <a:pPr algn="ctr"/>
            <a:r>
              <a:rPr lang="de-DE" sz="1200" dirty="0"/>
              <a:t>Class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94C97-18C5-4F98-8810-BE3479A4A362}"/>
              </a:ext>
            </a:extLst>
          </p:cNvPr>
          <p:cNvSpPr/>
          <p:nvPr/>
        </p:nvSpPr>
        <p:spPr>
          <a:xfrm>
            <a:off x="839416" y="3873456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Frame</a:t>
            </a:r>
          </a:p>
          <a:p>
            <a:pPr algn="ctr"/>
            <a:r>
              <a:rPr lang="de-DE" sz="1200" dirty="0"/>
              <a:t>RGB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BA6E962-E32B-4FD6-A114-FD56DC4D8198}"/>
              </a:ext>
            </a:extLst>
          </p:cNvPr>
          <p:cNvSpPr/>
          <p:nvPr/>
        </p:nvSpPr>
        <p:spPr>
          <a:xfrm>
            <a:off x="839416" y="4810230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Frame</a:t>
            </a:r>
          </a:p>
          <a:p>
            <a:pPr algn="ctr"/>
            <a:r>
              <a:rPr lang="de-DE" sz="1200" dirty="0"/>
              <a:t>Depth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90E1A3B-97E1-4C66-A87B-5345B336442F}"/>
              </a:ext>
            </a:extLst>
          </p:cNvPr>
          <p:cNvSpPr/>
          <p:nvPr/>
        </p:nvSpPr>
        <p:spPr>
          <a:xfrm>
            <a:off x="2483608" y="4234166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CNN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A8D2B73-D02D-47EE-951A-0AAB9BD74DD7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1775520" y="4233496"/>
            <a:ext cx="708088" cy="46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AF65222-EF5A-4A05-8967-E8132BB109D9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V="1">
            <a:off x="1775520" y="4702218"/>
            <a:ext cx="708088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76374C7-3107-4F11-847C-4C075E9EBC3D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3995776" y="4702218"/>
            <a:ext cx="58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FDF0BA31-60A8-4EF1-A45A-6D78A2C10A4F}"/>
              </a:ext>
            </a:extLst>
          </p:cNvPr>
          <p:cNvSpPr/>
          <p:nvPr/>
        </p:nvSpPr>
        <p:spPr>
          <a:xfrm>
            <a:off x="4583832" y="4132453"/>
            <a:ext cx="1224136" cy="113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Intermediate </a:t>
            </a:r>
            <a:r>
              <a:rPr lang="de-DE" sz="1200" dirty="0" err="1"/>
              <a:t>representation</a:t>
            </a:r>
            <a:endParaRPr lang="de-DE" sz="1200" dirty="0"/>
          </a:p>
          <a:p>
            <a:pPr algn="ctr"/>
            <a:r>
              <a:rPr lang="de-DE" sz="1200" dirty="0"/>
              <a:t>(„Skeleton“)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3904D776-7840-4185-BE64-28457B090CA5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flipV="1">
            <a:off x="5807968" y="3507492"/>
            <a:ext cx="864096" cy="119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eschweifte Klammer links 40">
            <a:extLst>
              <a:ext uri="{FF2B5EF4-FFF2-40B4-BE49-F238E27FC236}">
                <a16:creationId xmlns:a16="http://schemas.microsoft.com/office/drawing/2014/main" id="{0346D512-2196-46A9-AE7E-094BAD870CA7}"/>
              </a:ext>
            </a:extLst>
          </p:cNvPr>
          <p:cNvSpPr/>
          <p:nvPr/>
        </p:nvSpPr>
        <p:spPr>
          <a:xfrm>
            <a:off x="551384" y="1268760"/>
            <a:ext cx="216024" cy="1908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eschweifte Klammer links 41">
            <a:extLst>
              <a:ext uri="{FF2B5EF4-FFF2-40B4-BE49-F238E27FC236}">
                <a16:creationId xmlns:a16="http://schemas.microsoft.com/office/drawing/2014/main" id="{F5411260-9458-439F-A36E-7A48679705ED}"/>
              </a:ext>
            </a:extLst>
          </p:cNvPr>
          <p:cNvSpPr/>
          <p:nvPr/>
        </p:nvSpPr>
        <p:spPr>
          <a:xfrm>
            <a:off x="551384" y="3824376"/>
            <a:ext cx="216024" cy="1908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BF111DB-0C76-46CD-B5C8-EA334379D4AA}"/>
              </a:ext>
            </a:extLst>
          </p:cNvPr>
          <p:cNvSpPr txBox="1"/>
          <p:nvPr/>
        </p:nvSpPr>
        <p:spPr>
          <a:xfrm>
            <a:off x="210967" y="20385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5A8C4E2-B662-4678-BDB9-9DAE10AAF690}"/>
              </a:ext>
            </a:extLst>
          </p:cNvPr>
          <p:cNvSpPr txBox="1"/>
          <p:nvPr/>
        </p:nvSpPr>
        <p:spPr>
          <a:xfrm>
            <a:off x="115525" y="462556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t+n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FE0E3E8-6BE3-4E3B-B0CF-AA8069BD9D16}"/>
              </a:ext>
            </a:extLst>
          </p:cNvPr>
          <p:cNvSpPr txBox="1"/>
          <p:nvPr/>
        </p:nvSpPr>
        <p:spPr>
          <a:xfrm rot="5400000">
            <a:off x="1176373" y="33069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EB0AEF6-A136-449A-A30B-7FAC657E2C75}"/>
              </a:ext>
            </a:extLst>
          </p:cNvPr>
          <p:cNvSpPr/>
          <p:nvPr/>
        </p:nvSpPr>
        <p:spPr>
          <a:xfrm>
            <a:off x="10632504" y="4132453"/>
            <a:ext cx="936104" cy="113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No</a:t>
            </a:r>
            <a:r>
              <a:rPr lang="de-DE" sz="1200" dirty="0"/>
              <a:t> </a:t>
            </a:r>
            <a:r>
              <a:rPr lang="de-DE" sz="1200" dirty="0" err="1"/>
              <a:t>gesture</a:t>
            </a:r>
            <a:endParaRPr lang="de-DE" sz="1200" dirty="0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2453536-E8AC-438F-8D2E-C472A86A60AF}"/>
              </a:ext>
            </a:extLst>
          </p:cNvPr>
          <p:cNvCxnSpPr>
            <a:stCxn id="21" idx="3"/>
            <a:endCxn id="59" idx="1"/>
          </p:cNvCxnSpPr>
          <p:nvPr/>
        </p:nvCxnSpPr>
        <p:spPr>
          <a:xfrm>
            <a:off x="9192344" y="3507493"/>
            <a:ext cx="1440160" cy="11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eschweifte Klammer links 2">
            <a:extLst>
              <a:ext uri="{FF2B5EF4-FFF2-40B4-BE49-F238E27FC236}">
                <a16:creationId xmlns:a16="http://schemas.microsoft.com/office/drawing/2014/main" id="{7BB6DCB3-56A2-47BA-ABAA-609032DE8E40}"/>
              </a:ext>
            </a:extLst>
          </p:cNvPr>
          <p:cNvSpPr/>
          <p:nvPr/>
        </p:nvSpPr>
        <p:spPr>
          <a:xfrm rot="16200000">
            <a:off x="3048295" y="2967937"/>
            <a:ext cx="210458" cy="58851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0C66EF-7F70-46B1-8003-4EF294826312}"/>
              </a:ext>
            </a:extLst>
          </p:cNvPr>
          <p:cNvSpPr txBox="1"/>
          <p:nvPr/>
        </p:nvSpPr>
        <p:spPr>
          <a:xfrm>
            <a:off x="2240374" y="595807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Pose </a:t>
            </a:r>
            <a:r>
              <a:rPr lang="de-DE" dirty="0" err="1"/>
              <a:t>estimation</a:t>
            </a:r>
            <a:endParaRPr lang="de-DE" dirty="0"/>
          </a:p>
        </p:txBody>
      </p:sp>
      <p:sp>
        <p:nvSpPr>
          <p:cNvPr id="36" name="Geschweifte Klammer links 35">
            <a:extLst>
              <a:ext uri="{FF2B5EF4-FFF2-40B4-BE49-F238E27FC236}">
                <a16:creationId xmlns:a16="http://schemas.microsoft.com/office/drawing/2014/main" id="{D1398092-F591-413B-843D-2E1E3968EF68}"/>
              </a:ext>
            </a:extLst>
          </p:cNvPr>
          <p:cNvSpPr/>
          <p:nvPr/>
        </p:nvSpPr>
        <p:spPr>
          <a:xfrm rot="16200000">
            <a:off x="9869393" y="3904081"/>
            <a:ext cx="210458" cy="40128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E60E8C-0C46-46F5-A878-194C60530B7D}"/>
              </a:ext>
            </a:extLst>
          </p:cNvPr>
          <p:cNvSpPr txBox="1"/>
          <p:nvPr/>
        </p:nvSpPr>
        <p:spPr>
          <a:xfrm>
            <a:off x="8785835" y="595996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Gesture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D0F7538-EFFC-4617-86FE-74CC45AFA0FF}"/>
              </a:ext>
            </a:extLst>
          </p:cNvPr>
          <p:cNvSpPr/>
          <p:nvPr/>
        </p:nvSpPr>
        <p:spPr>
          <a:xfrm>
            <a:off x="6672064" y="2937729"/>
            <a:ext cx="936104" cy="113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Lowpass</a:t>
            </a:r>
            <a:endParaRPr lang="de-DE" sz="1200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C9FF446-976D-4A43-9B85-5B61CBBB547C}"/>
              </a:ext>
            </a:extLst>
          </p:cNvPr>
          <p:cNvCxnSpPr>
            <a:stCxn id="38" idx="3"/>
            <a:endCxn id="21" idx="1"/>
          </p:cNvCxnSpPr>
          <p:nvPr/>
        </p:nvCxnSpPr>
        <p:spPr>
          <a:xfrm>
            <a:off x="7608168" y="3507492"/>
            <a:ext cx="6480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11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A287D-6D4C-41C5-9D35-7D0A6C48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Pose </a:t>
            </a:r>
            <a:r>
              <a:rPr lang="de-DE" dirty="0" err="1"/>
              <a:t>Estimation</a:t>
            </a:r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F3CF1CCF-FDC0-490F-ABAB-9F3524EA1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001720"/>
              </p:ext>
            </p:extLst>
          </p:nvPr>
        </p:nvGraphicFramePr>
        <p:xfrm>
          <a:off x="522288" y="1198563"/>
          <a:ext cx="10902304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089">
                  <a:extLst>
                    <a:ext uri="{9D8B030D-6E8A-4147-A177-3AD203B41FA5}">
                      <a16:colId xmlns:a16="http://schemas.microsoft.com/office/drawing/2014/main" val="4152952352"/>
                    </a:ext>
                  </a:extLst>
                </a:gridCol>
                <a:gridCol w="5226891">
                  <a:extLst>
                    <a:ext uri="{9D8B030D-6E8A-4147-A177-3AD203B41FA5}">
                      <a16:colId xmlns:a16="http://schemas.microsoft.com/office/drawing/2014/main" val="2262737856"/>
                    </a:ext>
                  </a:extLst>
                </a:gridCol>
                <a:gridCol w="4619324">
                  <a:extLst>
                    <a:ext uri="{9D8B030D-6E8A-4147-A177-3AD203B41FA5}">
                      <a16:colId xmlns:a16="http://schemas.microsoft.com/office/drawing/2014/main" val="3590882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Estimate</a:t>
                      </a:r>
                      <a:r>
                        <a:rPr lang="de-DE" dirty="0"/>
                        <a:t> Joint </a:t>
                      </a:r>
                      <a:r>
                        <a:rPr lang="de-DE" sz="2400" dirty="0" err="1"/>
                        <a:t>angles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Estimate</a:t>
                      </a:r>
                      <a:r>
                        <a:rPr lang="de-DE" dirty="0"/>
                        <a:t> Joint </a:t>
                      </a:r>
                      <a:r>
                        <a:rPr lang="de-DE" sz="2400" dirty="0" err="1"/>
                        <a:t>position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3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How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86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Dimensional </a:t>
                      </a:r>
                      <a:r>
                        <a:rPr lang="de-DE" dirty="0" err="1"/>
                        <a:t>reduction</a:t>
                      </a:r>
                      <a:endParaRPr lang="de-DE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err="1"/>
                        <a:t>Easily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understandable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representation</a:t>
                      </a:r>
                      <a:endParaRPr lang="de-DE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Dimensional </a:t>
                      </a:r>
                      <a:r>
                        <a:rPr lang="de-DE" dirty="0" err="1"/>
                        <a:t>reduction</a:t>
                      </a:r>
                      <a:endParaRPr lang="de-D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Semi-</a:t>
                      </a:r>
                      <a:r>
                        <a:rPr lang="de-DE" dirty="0" err="1"/>
                        <a:t>Automatic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labeling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previous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work</a:t>
                      </a:r>
                      <a:r>
                        <a:rPr lang="de-DE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Angles</a:t>
                      </a:r>
                      <a:r>
                        <a:rPr lang="de-DE" dirty="0"/>
                        <a:t> still </a:t>
                      </a:r>
                      <a:r>
                        <a:rPr lang="de-DE" dirty="0" err="1"/>
                        <a:t>calculatable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1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lable? Manual </a:t>
                      </a:r>
                      <a:r>
                        <a:rPr lang="de-DE" dirty="0" err="1"/>
                        <a:t>labeling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almost</a:t>
                      </a:r>
                      <a:r>
                        <a:rPr lang="de-DE" dirty="0"/>
                        <a:t> impossible -&gt; </a:t>
                      </a:r>
                      <a:r>
                        <a:rPr lang="de-DE" dirty="0" err="1"/>
                        <a:t>Synthetic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How</a:t>
                      </a:r>
                      <a:r>
                        <a:rPr lang="de-DE" dirty="0"/>
                        <a:t> do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label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occluded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joints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378198"/>
                  </a:ext>
                </a:extLst>
              </a:tr>
            </a:tbl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91825A-C900-4196-AFBA-A2A27D6F8D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25622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5F3F8-898A-4CCE-86BA-83D7D7B3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Hand Pose </a:t>
            </a:r>
            <a:r>
              <a:rPr lang="de-DE" dirty="0" err="1"/>
              <a:t>Estimation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A2B003-C418-4A31-8279-F8945CACA8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  <p:graphicFrame>
        <p:nvGraphicFramePr>
          <p:cNvPr id="4" name="Tabelle 6">
            <a:extLst>
              <a:ext uri="{FF2B5EF4-FFF2-40B4-BE49-F238E27FC236}">
                <a16:creationId xmlns:a16="http://schemas.microsoft.com/office/drawing/2014/main" id="{9DE78945-BAAC-44CA-B404-ECC0DC4247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530969"/>
              </p:ext>
            </p:extLst>
          </p:nvPr>
        </p:nvGraphicFramePr>
        <p:xfrm>
          <a:off x="407368" y="1089645"/>
          <a:ext cx="10918459" cy="4678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15">
                  <a:extLst>
                    <a:ext uri="{9D8B030D-6E8A-4147-A177-3AD203B41FA5}">
                      <a16:colId xmlns:a16="http://schemas.microsoft.com/office/drawing/2014/main" val="4152952352"/>
                    </a:ext>
                  </a:extLst>
                </a:gridCol>
                <a:gridCol w="1766624">
                  <a:extLst>
                    <a:ext uri="{9D8B030D-6E8A-4147-A177-3AD203B41FA5}">
                      <a16:colId xmlns:a16="http://schemas.microsoft.com/office/drawing/2014/main" val="2262737856"/>
                    </a:ext>
                  </a:extLst>
                </a:gridCol>
                <a:gridCol w="1766624">
                  <a:extLst>
                    <a:ext uri="{9D8B030D-6E8A-4147-A177-3AD203B41FA5}">
                      <a16:colId xmlns:a16="http://schemas.microsoft.com/office/drawing/2014/main" val="3590882607"/>
                    </a:ext>
                  </a:extLst>
                </a:gridCol>
                <a:gridCol w="1766624">
                  <a:extLst>
                    <a:ext uri="{9D8B030D-6E8A-4147-A177-3AD203B41FA5}">
                      <a16:colId xmlns:a16="http://schemas.microsoft.com/office/drawing/2014/main" val="1671712233"/>
                    </a:ext>
                  </a:extLst>
                </a:gridCol>
                <a:gridCol w="1766624">
                  <a:extLst>
                    <a:ext uri="{9D8B030D-6E8A-4147-A177-3AD203B41FA5}">
                      <a16:colId xmlns:a16="http://schemas.microsoft.com/office/drawing/2014/main" val="2373298553"/>
                    </a:ext>
                  </a:extLst>
                </a:gridCol>
                <a:gridCol w="1766624">
                  <a:extLst>
                    <a:ext uri="{9D8B030D-6E8A-4147-A177-3AD203B41FA5}">
                      <a16:colId xmlns:a16="http://schemas.microsoft.com/office/drawing/2014/main" val="2317112607"/>
                    </a:ext>
                  </a:extLst>
                </a:gridCol>
                <a:gridCol w="1766624">
                  <a:extLst>
                    <a:ext uri="{9D8B030D-6E8A-4147-A177-3AD203B41FA5}">
                      <a16:colId xmlns:a16="http://schemas.microsoft.com/office/drawing/2014/main" val="4011254440"/>
                    </a:ext>
                  </a:extLst>
                </a:gridCol>
              </a:tblGrid>
              <a:tr h="496227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FHAD</a:t>
                      </a:r>
                    </a:p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BigHands</a:t>
                      </a:r>
                      <a:r>
                        <a:rPr lang="de-DE" sz="1200" dirty="0"/>
                        <a:t> 2/2m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cvpr15_MSRAHandGestureDB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FreiHAND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Imperial College 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NvGesture</a:t>
                      </a:r>
                      <a:endParaRPr lang="de-DE" sz="1200" dirty="0"/>
                    </a:p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36699"/>
                  </a:ext>
                </a:extLst>
              </a:tr>
              <a:tr h="1984907">
                <a:tc>
                  <a:txBody>
                    <a:bodyPr/>
                    <a:lstStyle/>
                    <a:p>
                      <a:r>
                        <a:rPr lang="de-DE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/>
                        <a:t>Skeleton </a:t>
                      </a:r>
                      <a:r>
                        <a:rPr lang="de-DE" sz="1200" dirty="0" err="1"/>
                        <a:t>annotations</a:t>
                      </a:r>
                      <a:r>
                        <a:rPr lang="de-DE" sz="1200" dirty="0"/>
                        <a:t> (</a:t>
                      </a:r>
                      <a:r>
                        <a:rPr lang="de-DE" sz="1200" dirty="0" err="1"/>
                        <a:t>joint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locations</a:t>
                      </a:r>
                      <a:r>
                        <a:rPr lang="de-DE" sz="12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/>
                        <a:t>RGBD</a:t>
                      </a:r>
                    </a:p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Relatively</a:t>
                      </a:r>
                      <a:r>
                        <a:rPr lang="de-DE" sz="1200" dirty="0"/>
                        <a:t> large </a:t>
                      </a:r>
                      <a:r>
                        <a:rPr lang="de-DE" sz="1200" dirty="0" err="1"/>
                        <a:t>dataset</a:t>
                      </a:r>
                      <a:endParaRPr lang="de-DE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Well </a:t>
                      </a:r>
                      <a:r>
                        <a:rPr lang="de-DE" sz="1200" dirty="0" err="1"/>
                        <a:t>curated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because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it</a:t>
                      </a:r>
                      <a:r>
                        <a:rPr lang="de-DE" sz="1200" dirty="0"/>
                        <a:t> was/</a:t>
                      </a:r>
                      <a:r>
                        <a:rPr lang="de-DE" sz="1200" dirty="0" err="1"/>
                        <a:t>is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used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competition</a:t>
                      </a:r>
                      <a:endParaRPr lang="de-DE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/>
                        <a:t>Skeleton </a:t>
                      </a:r>
                      <a:r>
                        <a:rPr lang="de-DE" sz="1200" dirty="0" err="1"/>
                        <a:t>annotations</a:t>
                      </a:r>
                      <a:r>
                        <a:rPr lang="de-DE" sz="1200" dirty="0"/>
                        <a:t> (</a:t>
                      </a:r>
                      <a:r>
                        <a:rPr lang="de-DE" sz="1200" dirty="0" err="1"/>
                        <a:t>joint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locations</a:t>
                      </a:r>
                      <a:r>
                        <a:rPr lang="de-DE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Relatively</a:t>
                      </a:r>
                      <a:r>
                        <a:rPr lang="de-DE" sz="1200" dirty="0"/>
                        <a:t> large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Many </a:t>
                      </a:r>
                      <a:r>
                        <a:rPr lang="de-DE" sz="1200" dirty="0" err="1"/>
                        <a:t>subjects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16400"/>
                  </a:ext>
                </a:extLst>
              </a:tr>
              <a:tr h="2197575">
                <a:tc>
                  <a:txBody>
                    <a:bodyPr/>
                    <a:lstStyle/>
                    <a:p>
                      <a:r>
                        <a:rPr lang="de-DE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Sensors + </a:t>
                      </a:r>
                      <a:r>
                        <a:rPr lang="de-DE" sz="1200" dirty="0" err="1"/>
                        <a:t>tape</a:t>
                      </a:r>
                      <a:r>
                        <a:rPr lang="de-DE" sz="1200" dirty="0"/>
                        <a:t> on </a:t>
                      </a:r>
                      <a:r>
                        <a:rPr lang="de-DE" sz="1200" dirty="0" err="1"/>
                        <a:t>hands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make</a:t>
                      </a:r>
                      <a:r>
                        <a:rPr lang="de-DE" sz="1200" dirty="0"/>
                        <a:t> RGB </a:t>
                      </a:r>
                      <a:r>
                        <a:rPr lang="de-DE" sz="1200" dirty="0" err="1"/>
                        <a:t>images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risky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work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with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 err="1"/>
                        <a:t>No</a:t>
                      </a:r>
                      <a:r>
                        <a:rPr lang="de-DE" sz="1200" dirty="0"/>
                        <a:t> RGB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 err="1"/>
                        <a:t>No</a:t>
                      </a:r>
                      <a:r>
                        <a:rPr lang="de-DE" sz="1200" dirty="0"/>
                        <a:t> RGB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Low </a:t>
                      </a:r>
                      <a:r>
                        <a:rPr lang="de-DE" sz="1200" dirty="0" err="1"/>
                        <a:t>contrast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No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pose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labels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378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68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223E6-4C38-460C-A1E7-097C7679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augmentation</a:t>
            </a:r>
            <a:r>
              <a:rPr lang="de-DE" dirty="0"/>
              <a:t> </a:t>
            </a:r>
            <a:r>
              <a:rPr lang="fr-FR" dirty="0"/>
              <a:t>(</a:t>
            </a:r>
            <a:r>
              <a:rPr lang="fr-FR" dirty="0" err="1"/>
              <a:t>Núñez</a:t>
            </a:r>
            <a:r>
              <a:rPr lang="fr-FR" dirty="0"/>
              <a:t> et al. 2018, S.84)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D61927-8D74-4FE8-8D5D-5062F932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possibilities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Scale</a:t>
            </a:r>
            <a:endParaRPr lang="de-DE" dirty="0"/>
          </a:p>
          <a:p>
            <a:pPr lvl="1"/>
            <a:r>
              <a:rPr lang="de-DE" dirty="0"/>
              <a:t>Shift</a:t>
            </a:r>
          </a:p>
          <a:p>
            <a:pPr lvl="1"/>
            <a:r>
              <a:rPr lang="de-DE" dirty="0"/>
              <a:t>Time </a:t>
            </a:r>
            <a:r>
              <a:rPr lang="de-DE" dirty="0" err="1"/>
              <a:t>interpolation</a:t>
            </a:r>
            <a:r>
              <a:rPr lang="de-DE" dirty="0"/>
              <a:t> (Hard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Noise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2AF560-16F7-47EF-9EBA-AA3F01F22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6664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26241-C0F6-4B88-8739-65056D26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/>
              <a:t>execution</a:t>
            </a:r>
            <a:r>
              <a:rPr lang="de-DE" dirty="0"/>
              <a:t> time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1DF471-27C7-48CB-B8B7-C3F5303DC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Many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&gt;30ms </a:t>
            </a:r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preprocessing</a:t>
            </a:r>
            <a:r>
              <a:rPr lang="de-DE" dirty="0"/>
              <a:t> (</a:t>
            </a:r>
            <a:r>
              <a:rPr lang="de-DE" dirty="0" err="1"/>
              <a:t>hand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Tradeoff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betwen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precision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>
                <a:sym typeface="Wingdings" panose="05000000000000000000" pitchFamily="2" charset="2"/>
              </a:rPr>
              <a:t>speed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81473C-3C0B-4BD2-93EE-C283A29276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04971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3BD7A-50A2-4127-BCFC-7386693A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-Shot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8EA25B-71BD-48A9-A7A5-26C2BBA4D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New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augmentation</a:t>
            </a:r>
            <a:r>
              <a:rPr lang="fr-FR" dirty="0"/>
              <a:t> (</a:t>
            </a:r>
            <a:r>
              <a:rPr lang="fr-FR" dirty="0" err="1"/>
              <a:t>Núñez</a:t>
            </a:r>
            <a:r>
              <a:rPr lang="fr-FR" dirty="0"/>
              <a:t> et al. 2018, S.84)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092093-CFA2-4134-BC11-1256920A9B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12649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Núñez, Juan C.; </a:t>
            </a:r>
            <a:r>
              <a:rPr lang="de-DE" sz="1600" dirty="0" err="1"/>
              <a:t>Cabido</a:t>
            </a:r>
            <a:r>
              <a:rPr lang="de-DE" sz="1600" dirty="0"/>
              <a:t>, Raúl; </a:t>
            </a:r>
            <a:r>
              <a:rPr lang="de-DE" sz="1600" dirty="0" err="1"/>
              <a:t>Pantrigo</a:t>
            </a:r>
            <a:r>
              <a:rPr lang="de-DE" sz="1600" dirty="0"/>
              <a:t>, Juan J.; </a:t>
            </a:r>
            <a:r>
              <a:rPr lang="de-DE" sz="1600" dirty="0" err="1"/>
              <a:t>Montemayor</a:t>
            </a:r>
            <a:r>
              <a:rPr lang="de-DE" sz="1600" dirty="0"/>
              <a:t>, Antonio S.; Vélez, José F. (2018):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 and Long Short-Term Memory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skeleton-based</a:t>
            </a:r>
            <a:r>
              <a:rPr lang="de-DE" sz="1600" dirty="0"/>
              <a:t> human </a:t>
            </a:r>
            <a:r>
              <a:rPr lang="de-DE" sz="1600" dirty="0" err="1"/>
              <a:t>activity</a:t>
            </a:r>
            <a:r>
              <a:rPr lang="de-DE" sz="1600" dirty="0"/>
              <a:t> and </a:t>
            </a:r>
            <a:r>
              <a:rPr lang="de-DE" sz="1600" dirty="0" err="1"/>
              <a:t>hand</a:t>
            </a:r>
            <a:r>
              <a:rPr lang="de-DE" sz="1600" dirty="0"/>
              <a:t> </a:t>
            </a:r>
            <a:r>
              <a:rPr lang="de-DE" sz="1600" dirty="0" err="1"/>
              <a:t>gesture</a:t>
            </a:r>
            <a:r>
              <a:rPr lang="de-DE" sz="1600" dirty="0"/>
              <a:t> </a:t>
            </a:r>
            <a:r>
              <a:rPr lang="de-DE" sz="1600" dirty="0" err="1"/>
              <a:t>recognition</a:t>
            </a:r>
            <a:r>
              <a:rPr lang="de-DE" sz="1600" dirty="0"/>
              <a:t>. In: Pattern Recognition 76, S. 80–94. DOI: 10.1016/j.patcog.2017.10.033.</a:t>
            </a:r>
          </a:p>
          <a:p>
            <a:r>
              <a:rPr lang="de-DE" sz="1600" dirty="0"/>
              <a:t>IEEE International Conference on </a:t>
            </a:r>
            <a:r>
              <a:rPr lang="de-DE" sz="1600" dirty="0" err="1"/>
              <a:t>Automatic</a:t>
            </a:r>
            <a:r>
              <a:rPr lang="de-DE" sz="1600" dirty="0"/>
              <a:t> Face and </a:t>
            </a:r>
            <a:r>
              <a:rPr lang="de-DE" sz="1600" dirty="0" err="1"/>
              <a:t>Gesture</a:t>
            </a:r>
            <a:r>
              <a:rPr lang="de-DE" sz="1600" dirty="0"/>
              <a:t> Recognition; 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FG (2018): 13th IEEE International Conference on </a:t>
            </a:r>
            <a:r>
              <a:rPr lang="de-DE" sz="1600" dirty="0" err="1"/>
              <a:t>Automatic</a:t>
            </a:r>
            <a:r>
              <a:rPr lang="de-DE" sz="1600" dirty="0"/>
              <a:t> Face and </a:t>
            </a:r>
            <a:r>
              <a:rPr lang="de-DE" sz="1600" dirty="0" err="1"/>
              <a:t>Gesture</a:t>
            </a:r>
            <a:r>
              <a:rPr lang="de-DE" sz="1600" dirty="0"/>
              <a:t> Recognition. FG 2018 : 15-19 May 2018, </a:t>
            </a:r>
            <a:r>
              <a:rPr lang="de-DE" sz="1600" dirty="0" err="1"/>
              <a:t>Xi'an</a:t>
            </a:r>
            <a:r>
              <a:rPr lang="de-DE" sz="1600" dirty="0"/>
              <a:t>, China : </a:t>
            </a:r>
            <a:r>
              <a:rPr lang="de-DE" sz="1600" dirty="0" err="1"/>
              <a:t>proceedings</a:t>
            </a:r>
            <a:r>
              <a:rPr lang="de-DE" sz="1600" dirty="0"/>
              <a:t>. 2018 13th IEEE International Conference on </a:t>
            </a:r>
            <a:r>
              <a:rPr lang="de-DE" sz="1600" dirty="0" err="1"/>
              <a:t>Automatic</a:t>
            </a:r>
            <a:r>
              <a:rPr lang="de-DE" sz="1600" dirty="0"/>
              <a:t> Face &amp; </a:t>
            </a:r>
            <a:r>
              <a:rPr lang="de-DE" sz="1600" dirty="0" err="1"/>
              <a:t>Gesture</a:t>
            </a:r>
            <a:r>
              <a:rPr lang="de-DE" sz="1600" dirty="0"/>
              <a:t> Recognition (FG 2018). </a:t>
            </a:r>
            <a:r>
              <a:rPr lang="de-DE" sz="1600" dirty="0" err="1"/>
              <a:t>Xi'an</a:t>
            </a:r>
            <a:r>
              <a:rPr lang="de-DE" sz="1600" dirty="0"/>
              <a:t>, 5/15/2018 - 5/19/2018. </a:t>
            </a:r>
            <a:r>
              <a:rPr lang="de-DE" sz="1600" dirty="0" err="1"/>
              <a:t>Piscataway</a:t>
            </a:r>
            <a:r>
              <a:rPr lang="de-DE" sz="1600" dirty="0"/>
              <a:t>, NJ: IEEE.</a:t>
            </a:r>
          </a:p>
          <a:p>
            <a:r>
              <a:rPr lang="de-DE" sz="1600" dirty="0"/>
              <a:t>2013 IEEE International Conference on Computer Vision. 1-8 </a:t>
            </a:r>
            <a:r>
              <a:rPr lang="de-DE" sz="1600" dirty="0" err="1"/>
              <a:t>December</a:t>
            </a:r>
            <a:r>
              <a:rPr lang="de-DE" sz="1600" dirty="0"/>
              <a:t> 2013 (2014). 2013 IEEE International Conference on Computer Vision (ICCV). Sydney, Australia, 12/1/2013 - 12/8/2013. New York: IEEE.</a:t>
            </a:r>
          </a:p>
          <a:p>
            <a:r>
              <a:rPr lang="de-DE" sz="1600" dirty="0"/>
              <a:t>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IEEE Conference on Computer Vision and Pattern Recognition; CVPR (2015): 2015 IEEE Conference on Computer Vision and Pattern Recognition (CVPR). - 12 June 2015, Boston, MA. 2015 IEEE Conference on Computer Vision and Pattern Recognition (CVPR). Boston, MA, USA, 6/7/2015 - 6/12/2015. </a:t>
            </a:r>
            <a:r>
              <a:rPr lang="de-DE" sz="1600" dirty="0" err="1"/>
              <a:t>Piscataway</a:t>
            </a:r>
            <a:r>
              <a:rPr lang="de-DE" sz="1600" dirty="0"/>
              <a:t>, NJ: IEEE.</a:t>
            </a:r>
          </a:p>
          <a:p>
            <a:r>
              <a:rPr lang="de-DE" sz="1600" dirty="0"/>
              <a:t>2016 IEEE Conference on Computer Vision and Pattern Recognition (CVPR) (2016 - 2016). 2016 IEEE Conference on Computer Vision and Pattern Recognition (CVPR). Las Vegas, NV, USA, 27.06.2016 - 30.06.2016: IEEE.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898532672"/>
      </p:ext>
    </p:extLst>
  </p:cSld>
  <p:clrMapOvr>
    <a:masterClrMapping/>
  </p:clrMapOvr>
</p:sld>
</file>

<file path=ppt/theme/theme1.xml><?xml version="1.0" encoding="utf-8"?>
<a:theme xmlns:a="http://schemas.openxmlformats.org/drawingml/2006/main" name="ITIV_0009-DAMA-Vortrag_deutsch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0E343594-F5AB-44C1-B7D6-878A4534394C}" vid="{B4305C1A-4CB4-4DE5-AFE1-83A16BA8C60C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10206C88E23B8478CE1EA3A225D2C48" ma:contentTypeVersion="0" ma:contentTypeDescription="Ein neues Dokument erstellen." ma:contentTypeScope="" ma:versionID="34c288937a7c6faab96e3b1d5018c52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1126EB-643F-46E2-89EB-B6BE00D604F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33D79FA-3AC5-4494-8555-025F5DC37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0813AA-E244-4411-8C4B-3033EB648B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ITIV_0009-DAMA-Vortrag_deutsch_Breitbild</Template>
  <TotalTime>0</TotalTime>
  <Words>4616</Words>
  <Application>Microsoft Office PowerPoint</Application>
  <PresentationFormat>Breitbild</PresentationFormat>
  <Paragraphs>253</Paragraphs>
  <Slides>29</Slides>
  <Notes>1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1" baseType="lpstr">
      <vt:lpstr>Arial</vt:lpstr>
      <vt:lpstr>ITIV_0009-DAMA-Vortrag_deutsch</vt:lpstr>
      <vt:lpstr>Masterarbeit Notizen </vt:lpstr>
      <vt:lpstr>Intel Realsense D435</vt:lpstr>
      <vt:lpstr>Two-step sequence</vt:lpstr>
      <vt:lpstr>Pose Estimation</vt:lpstr>
      <vt:lpstr>Datasets Hand Pose Estimation</vt:lpstr>
      <vt:lpstr>Data augmentation (Núñez et al. 2018, S.84)</vt:lpstr>
      <vt:lpstr>Problem: execution time</vt:lpstr>
      <vt:lpstr>One-Shot training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Masterfolie  (über: Ansicht – Master – Folienmaster)</vt:lpstr>
      <vt:lpstr>Folientitel: Arial 24pt fett 2-zeilig: Arial 20pt fett</vt:lpstr>
      <vt:lpstr>Generelle Hinweise</vt:lpstr>
      <vt:lpstr>Tipps zur Verwendung von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Bachelor-/Masterarbeit </dc:title>
  <dc:creator>Simon Müller</dc:creator>
  <cp:lastModifiedBy>Simon Müller</cp:lastModifiedBy>
  <cp:revision>41</cp:revision>
  <dcterms:created xsi:type="dcterms:W3CDTF">2019-10-17T09:58:39Z</dcterms:created>
  <dcterms:modified xsi:type="dcterms:W3CDTF">2019-10-31T08:25:37Z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0x010100210206C88E23B8478CE1EA3A225D2C48</vt:lpwstr>
  </property>
</Properties>
</file>