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62" r:id="rId6"/>
    <p:sldId id="264" r:id="rId7"/>
    <p:sldId id="263" r:id="rId8"/>
    <p:sldId id="265" r:id="rId9"/>
    <p:sldId id="268" r:id="rId10"/>
    <p:sldId id="285" r:id="rId11"/>
    <p:sldId id="286" r:id="rId12"/>
    <p:sldId id="287" r:id="rId13"/>
    <p:sldId id="289" r:id="rId14"/>
    <p:sldId id="290" r:id="rId15"/>
    <p:sldId id="267" r:id="rId16"/>
    <p:sldId id="288" r:id="rId17"/>
    <p:sldId id="292" r:id="rId18"/>
    <p:sldId id="294" r:id="rId19"/>
    <p:sldId id="293" r:id="rId20"/>
    <p:sldId id="296" r:id="rId21"/>
    <p:sldId id="295" r:id="rId22"/>
    <p:sldId id="291" r:id="rId23"/>
    <p:sldId id="258" r:id="rId24"/>
    <p:sldId id="257" r:id="rId25"/>
    <p:sldId id="261" r:id="rId26"/>
    <p:sldId id="259" r:id="rId27"/>
  </p:sldIdLst>
  <p:sldSz cx="12192000" cy="6858000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08F0FE4-23D2-41D5-B18F-E98A73094F7F}">
          <p14:sldIdLst>
            <p14:sldId id="256"/>
            <p14:sldId id="262"/>
            <p14:sldId id="264"/>
          </p14:sldIdLst>
        </p14:section>
        <p14:section name="Hand pose estimation" id="{79CABD0C-229D-401D-9B2E-2854E98A2B65}">
          <p14:sldIdLst>
            <p14:sldId id="263"/>
            <p14:sldId id="265"/>
            <p14:sldId id="268"/>
            <p14:sldId id="285"/>
            <p14:sldId id="286"/>
            <p14:sldId id="287"/>
            <p14:sldId id="289"/>
            <p14:sldId id="290"/>
          </p14:sldIdLst>
        </p14:section>
        <p14:section name="Gesture classification" id="{30575539-7CB2-4E5D-ABE8-BBE68F19168C}">
          <p14:sldIdLst>
            <p14:sldId id="267"/>
          </p14:sldIdLst>
        </p14:section>
        <p14:section name="UI" id="{199F8AD6-EC3F-4D5F-8D42-B1CC63128E43}">
          <p14:sldIdLst>
            <p14:sldId id="288"/>
          </p14:sldIdLst>
        </p14:section>
        <p14:section name="Meeting 7.1.2020" id="{2D3107E4-DA51-493F-B854-457023268716}">
          <p14:sldIdLst>
            <p14:sldId id="292"/>
            <p14:sldId id="294"/>
            <p14:sldId id="293"/>
            <p14:sldId id="296"/>
            <p14:sldId id="295"/>
            <p14:sldId id="291"/>
          </p14:sldIdLst>
        </p14:section>
        <p14:section name="Etc" id="{29E05518-10AA-48CC-A60B-959056D31C9A}">
          <p14:sldIdLst>
            <p14:sldId id="258"/>
            <p14:sldId id="257"/>
            <p14:sldId id="261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AE6"/>
    <a:srgbClr val="5A6EB4"/>
    <a:srgbClr val="A00078"/>
    <a:srgbClr val="4CB5A7"/>
    <a:srgbClr val="009682"/>
    <a:srgbClr val="59D57F"/>
    <a:srgbClr val="2418B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212" autoAdjust="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25" d="100"/>
          <a:sy n="125" d="100"/>
        </p:scale>
        <p:origin x="3036" y="-5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629025" y="508000"/>
            <a:ext cx="2733675" cy="30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pic>
        <p:nvPicPr>
          <p:cNvPr id="9219" name="Picture 6" descr="KITlogo_RG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13" y="117475"/>
            <a:ext cx="1071562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Text Box 7"/>
          <p:cNvSpPr txBox="1">
            <a:spLocks noChangeArrowheads="1"/>
          </p:cNvSpPr>
          <p:nvPr/>
        </p:nvSpPr>
        <p:spPr bwMode="auto">
          <a:xfrm>
            <a:off x="536575" y="9264650"/>
            <a:ext cx="3076575" cy="8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</p:spTree>
    <p:extLst>
      <p:ext uri="{BB962C8B-B14F-4D97-AF65-F5344CB8AC3E}">
        <p14:creationId xmlns:p14="http://schemas.microsoft.com/office/powerpoint/2010/main" val="289550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F07FCA7-61D8-4357-9CC1-F7E4D1D3D826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6296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 Max Mustermann | Musterfakultät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07FCA7-61D8-4357-9CC1-F7E4D1D3D826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40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\\tiv130\d$\Büro\Designs\montage.jpg"/>
          <p:cNvPicPr>
            <a:picLocks noChangeAspect="1" noChangeArrowheads="1"/>
          </p:cNvPicPr>
          <p:nvPr userDrawn="1"/>
        </p:nvPicPr>
        <p:blipFill>
          <a:blip r:embed="rId2" cstate="print"/>
          <a:srcRect b="52279"/>
          <a:stretch>
            <a:fillRect/>
          </a:stretch>
        </p:blipFill>
        <p:spPr bwMode="auto">
          <a:xfrm>
            <a:off x="72658" y="3365376"/>
            <a:ext cx="11976004" cy="3214710"/>
          </a:xfrm>
          <a:prstGeom prst="rect">
            <a:avLst/>
          </a:prstGeom>
          <a:noFill/>
        </p:spPr>
      </p:pic>
      <p:pic>
        <p:nvPicPr>
          <p:cNvPr id="20" name="Picture 9" descr="II_rahmen_neu_titel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71"/>
            <a:ext cx="12192000" cy="687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ITIV-logo_color_small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587163" y="3228851"/>
            <a:ext cx="457608" cy="44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529167" y="6475414"/>
            <a:ext cx="4893733" cy="12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800" dirty="0"/>
              <a:t>KIT – Die Forschungsuniversität in der Helmholtz-Gemeinschaft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14352" y="3367088"/>
            <a:ext cx="604943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>
                <a:solidFill>
                  <a:schemeClr val="bg1"/>
                </a:solidFill>
              </a:rPr>
              <a:t>Institut für Technik der Informationsverarbeitung (ITIV)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9757834" y="6497639"/>
            <a:ext cx="230293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>
                <a:solidFill>
                  <a:schemeClr val="bg1"/>
                </a:solidFill>
              </a:rPr>
              <a:t>www.kit.edu</a:t>
            </a:r>
          </a:p>
        </p:txBody>
      </p:sp>
      <p:sp>
        <p:nvSpPr>
          <p:cNvPr id="10" name="AutoShape 19"/>
          <p:cNvSpPr>
            <a:spLocks noChangeArrowheads="1"/>
          </p:cNvSpPr>
          <p:nvPr/>
        </p:nvSpPr>
        <p:spPr bwMode="auto">
          <a:xfrm>
            <a:off x="681567" y="4508501"/>
            <a:ext cx="10847917" cy="1152525"/>
          </a:xfrm>
          <a:prstGeom prst="roundRect">
            <a:avLst>
              <a:gd name="adj" fmla="val 16667"/>
            </a:avLst>
          </a:prstGeom>
          <a:solidFill>
            <a:schemeClr val="bg1">
              <a:alpha val="5882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de-DE"/>
          </a:p>
        </p:txBody>
      </p:sp>
      <p:sp>
        <p:nvSpPr>
          <p:cNvPr id="14" name="Text Box 21"/>
          <p:cNvSpPr txBox="1">
            <a:spLocks noChangeArrowheads="1"/>
          </p:cNvSpPr>
          <p:nvPr userDrawn="1"/>
        </p:nvSpPr>
        <p:spPr bwMode="auto">
          <a:xfrm>
            <a:off x="514352" y="3366344"/>
            <a:ext cx="604943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en-US" sz="1000" noProof="0" dirty="0" err="1">
                <a:solidFill>
                  <a:schemeClr val="bg1"/>
                </a:solidFill>
              </a:rPr>
              <a:t>Institut</a:t>
            </a:r>
            <a:r>
              <a:rPr lang="en-US" sz="1000" baseline="0" noProof="0" dirty="0">
                <a:solidFill>
                  <a:schemeClr val="bg1"/>
                </a:solidFill>
              </a:rPr>
              <a:t> </a:t>
            </a:r>
            <a:r>
              <a:rPr lang="en-US" sz="1000" baseline="0" noProof="0" dirty="0" err="1">
                <a:solidFill>
                  <a:schemeClr val="bg1"/>
                </a:solidFill>
              </a:rPr>
              <a:t>für</a:t>
            </a:r>
            <a:r>
              <a:rPr lang="en-US" sz="1000" baseline="0" noProof="0" dirty="0">
                <a:solidFill>
                  <a:schemeClr val="bg1"/>
                </a:solidFill>
              </a:rPr>
              <a:t> </a:t>
            </a:r>
            <a:r>
              <a:rPr lang="en-US" sz="1000" baseline="0" noProof="0" dirty="0" err="1">
                <a:solidFill>
                  <a:schemeClr val="bg1"/>
                </a:solidFill>
              </a:rPr>
              <a:t>Technik</a:t>
            </a:r>
            <a:r>
              <a:rPr lang="en-US" sz="1000" baseline="0" noProof="0" dirty="0">
                <a:solidFill>
                  <a:schemeClr val="bg1"/>
                </a:solidFill>
              </a:rPr>
              <a:t> der </a:t>
            </a:r>
            <a:r>
              <a:rPr lang="en-US" sz="1000" baseline="0" noProof="0" dirty="0" err="1">
                <a:solidFill>
                  <a:schemeClr val="bg1"/>
                </a:solidFill>
              </a:rPr>
              <a:t>Informationsverarbeitung</a:t>
            </a:r>
            <a:r>
              <a:rPr lang="en-US" sz="1000" baseline="0" noProof="0" dirty="0">
                <a:solidFill>
                  <a:schemeClr val="bg1"/>
                </a:solidFill>
              </a:rPr>
              <a:t> (ITIV</a:t>
            </a:r>
            <a:r>
              <a:rPr lang="en-US" sz="1000" noProof="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7" name="Picture 14" descr="ITIV-logo_color_small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8566" y="368301"/>
            <a:ext cx="576000" cy="5926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5"/>
          <p:cNvSpPr>
            <a:spLocks noChangeArrowheads="1"/>
          </p:cNvSpPr>
          <p:nvPr userDrawn="1"/>
        </p:nvSpPr>
        <p:spPr bwMode="auto">
          <a:xfrm>
            <a:off x="5856817" y="1268414"/>
            <a:ext cx="6096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 b="1" dirty="0"/>
              <a:t>Institutsleitung</a:t>
            </a:r>
          </a:p>
          <a:p>
            <a:pPr algn="r" eaLnBrk="1" hangingPunct="1">
              <a:defRPr/>
            </a:pPr>
            <a:r>
              <a:rPr lang="de-DE" altLang="de-DE" sz="1400" dirty="0"/>
              <a:t>Prof. Dr.-Ing. Dr. h. c. J. Becker</a:t>
            </a:r>
          </a:p>
          <a:p>
            <a:pPr algn="r" eaLnBrk="1" hangingPunct="1">
              <a:defRPr/>
            </a:pPr>
            <a:r>
              <a:rPr lang="de-DE" altLang="de-DE" sz="1400" dirty="0"/>
              <a:t>Prof. Dr.-Ing. E. Sax</a:t>
            </a:r>
          </a:p>
          <a:p>
            <a:pPr algn="r" eaLnBrk="1" hangingPunct="1">
              <a:defRPr/>
            </a:pPr>
            <a:r>
              <a:rPr lang="de-DE" altLang="de-DE" sz="1400" dirty="0"/>
              <a:t>Prof. Dr. </a:t>
            </a:r>
            <a:r>
              <a:rPr lang="de-DE" altLang="de-DE" sz="1400" dirty="0" err="1"/>
              <a:t>rer</a:t>
            </a:r>
            <a:r>
              <a:rPr lang="de-DE" altLang="de-DE" sz="1400" dirty="0"/>
              <a:t>. nat. W. Stork </a:t>
            </a:r>
          </a:p>
          <a:p>
            <a:pPr algn="r" eaLnBrk="1" hangingPunct="1">
              <a:defRPr/>
            </a:pPr>
            <a:r>
              <a:rPr lang="de-DE" altLang="de-DE" sz="1400" b="1" dirty="0"/>
              <a:t>Betreuer</a:t>
            </a:r>
          </a:p>
        </p:txBody>
      </p:sp>
      <p:sp>
        <p:nvSpPr>
          <p:cNvPr id="19" name="Text Box 16"/>
          <p:cNvSpPr txBox="1">
            <a:spLocks noChangeArrowheads="1"/>
          </p:cNvSpPr>
          <p:nvPr userDrawn="1"/>
        </p:nvSpPr>
        <p:spPr bwMode="auto">
          <a:xfrm>
            <a:off x="8015818" y="414338"/>
            <a:ext cx="28892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400"/>
              <a:t>Institut für Technik der </a:t>
            </a:r>
          </a:p>
          <a:p>
            <a:pPr algn="r" eaLnBrk="1" hangingPunct="1">
              <a:defRPr/>
            </a:pPr>
            <a:r>
              <a:rPr lang="de-DE" altLang="de-DE" sz="1400"/>
              <a:t>Informationsverarbeitung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2" y="305522"/>
            <a:ext cx="1627446" cy="74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6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06664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79418" y="333375"/>
            <a:ext cx="2785533" cy="5759450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0700" y="333375"/>
            <a:ext cx="8155517" cy="5759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34278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84778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68616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2817" y="1198563"/>
            <a:ext cx="5469467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5484" y="1198563"/>
            <a:ext cx="5469467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25696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68297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86560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52728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02946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66720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II_rahmen_neu_folg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20701" y="333376"/>
            <a:ext cx="921596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Folientitel durch klicken hinzufügen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2818" y="1198563"/>
            <a:ext cx="11142133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Karlsruhe Institute of Technology (KIT).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4251" y="6454776"/>
            <a:ext cx="5568949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900"/>
            </a:lvl1pPr>
          </a:lstStyle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  <p:sp>
        <p:nvSpPr>
          <p:cNvPr id="1030" name="Text Box 10"/>
          <p:cNvSpPr txBox="1">
            <a:spLocks noChangeArrowheads="1"/>
          </p:cNvSpPr>
          <p:nvPr/>
        </p:nvSpPr>
        <p:spPr bwMode="auto">
          <a:xfrm>
            <a:off x="7835900" y="6453188"/>
            <a:ext cx="3829051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de-DE" altLang="de-DE" sz="900"/>
              <a:t>Institut für Technik der Informationsverarbeitung (ITIV)</a:t>
            </a:r>
          </a:p>
        </p:txBody>
      </p:sp>
      <p:sp>
        <p:nvSpPr>
          <p:cNvPr id="1031" name="Text Box 11"/>
          <p:cNvSpPr txBox="1">
            <a:spLocks noChangeArrowheads="1"/>
          </p:cNvSpPr>
          <p:nvPr/>
        </p:nvSpPr>
        <p:spPr bwMode="auto">
          <a:xfrm>
            <a:off x="334434" y="6453188"/>
            <a:ext cx="43391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6C722417-02DB-45B8-8751-8B2FADCBA28A}" type="slidenum">
              <a:rPr lang="de-DE" altLang="de-DE" sz="900" b="1" smtClean="0"/>
              <a:pPr eaLnBrk="1" hangingPunct="1">
                <a:spcBef>
                  <a:spcPct val="50000"/>
                </a:spcBef>
                <a:defRPr/>
              </a:pPr>
              <a:t>‹Nr.›</a:t>
            </a:fld>
            <a:endParaRPr lang="de-DE" altLang="de-DE" sz="900" b="1"/>
          </a:p>
        </p:txBody>
      </p:sp>
      <p:sp>
        <p:nvSpPr>
          <p:cNvPr id="10" name="Rectangle 15"/>
          <p:cNvSpPr>
            <a:spLocks noChangeArrowheads="1"/>
          </p:cNvSpPr>
          <p:nvPr userDrawn="1"/>
        </p:nvSpPr>
        <p:spPr bwMode="auto">
          <a:xfrm>
            <a:off x="911425" y="6463709"/>
            <a:ext cx="1157817" cy="11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SzPct val="70000"/>
              <a:buBlip>
                <a:blip r:embed="rId14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14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14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14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14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5A15688E-E47A-4E05-BBD2-D2525E0B5CA9}" type="datetime1">
              <a:rPr lang="de-DE" altLang="de-DE" sz="900"/>
              <a:pPr>
                <a:spcBef>
                  <a:spcPct val="0"/>
                </a:spcBef>
                <a:buSzTx/>
                <a:buFontTx/>
                <a:buNone/>
              </a:pPr>
              <a:t>06.01.2020</a:t>
            </a:fld>
            <a:endParaRPr lang="de-DE" altLang="de-DE" sz="900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479" y="333376"/>
            <a:ext cx="1256829" cy="57459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0000"/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RealSense/librealsense/tree/development/examples/align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IntelRealSense/librealsense/blob/master/wrappers/python/examples/align-depth2color.py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919289" y="1484314"/>
            <a:ext cx="4446587" cy="649287"/>
          </a:xfrm>
        </p:spPr>
        <p:txBody>
          <a:bodyPr/>
          <a:lstStyle/>
          <a:p>
            <a:r>
              <a:rPr lang="de-DE" altLang="de-DE" dirty="0"/>
              <a:t>Masterarbeit Notizen</a:t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920875" y="2349501"/>
            <a:ext cx="8370888" cy="404813"/>
          </a:xfrm>
        </p:spPr>
        <p:txBody>
          <a:bodyPr/>
          <a:lstStyle/>
          <a:p>
            <a:pPr marL="0" indent="0">
              <a:spcBef>
                <a:spcPct val="50000"/>
              </a:spcBef>
              <a:buSzTx/>
              <a:buNone/>
            </a:pPr>
            <a:r>
              <a:rPr lang="de-DE" altLang="de-DE" b="0" dirty="0" err="1">
                <a:solidFill>
                  <a:schemeClr val="tx1"/>
                </a:solidFill>
              </a:rPr>
              <a:t>cand</a:t>
            </a:r>
            <a:r>
              <a:rPr lang="de-DE" altLang="de-DE" b="0" dirty="0">
                <a:solidFill>
                  <a:schemeClr val="tx1"/>
                </a:solidFill>
              </a:rPr>
              <a:t>. </a:t>
            </a:r>
            <a:r>
              <a:rPr lang="de-DE" altLang="de-DE" b="0" dirty="0" err="1">
                <a:solidFill>
                  <a:schemeClr val="tx1"/>
                </a:solidFill>
              </a:rPr>
              <a:t>el</a:t>
            </a:r>
            <a:r>
              <a:rPr lang="de-DE" altLang="de-DE" b="0" dirty="0">
                <a:solidFill>
                  <a:schemeClr val="tx1"/>
                </a:solidFill>
              </a:rPr>
              <a:t>. </a:t>
            </a:r>
            <a:r>
              <a:rPr lang="de-DE" altLang="de-DE" dirty="0"/>
              <a:t>Simon Müller</a:t>
            </a:r>
            <a:endParaRPr lang="de-DE" altLang="de-DE" b="0" dirty="0">
              <a:solidFill>
                <a:schemeClr val="tx1"/>
              </a:solidFill>
            </a:endParaRPr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2046288" y="4329114"/>
            <a:ext cx="80645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spcBef>
                <a:spcPct val="0"/>
              </a:spcBef>
              <a:buSzTx/>
              <a:buFontTx/>
              <a:buNone/>
            </a:pPr>
            <a:r>
              <a:rPr lang="de-DE" altLang="de-DE" sz="2900" b="1" dirty="0">
                <a:solidFill>
                  <a:schemeClr val="tx2"/>
                </a:solidFill>
              </a:rPr>
              <a:t>Innovative selbstlernende Gestensteuerung im Automotivbereich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7008813" y="2349500"/>
            <a:ext cx="3465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de-DE" altLang="de-DE" sz="1400" dirty="0"/>
              <a:t>M.Sc. Simon Stock; M.Sc. Marco Stang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37C7C-3D16-4BFD-8548-749078D1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Pose </a:t>
            </a:r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err="1"/>
              <a:t>vis</a:t>
            </a:r>
            <a:r>
              <a:rPr lang="de-DE" dirty="0"/>
              <a:t> </a:t>
            </a:r>
            <a:r>
              <a:rPr lang="de-DE" dirty="0" err="1"/>
              <a:t>confidence</a:t>
            </a:r>
            <a:r>
              <a:rPr lang="de-DE" dirty="0"/>
              <a:t> </a:t>
            </a:r>
            <a:r>
              <a:rPr lang="de-DE" dirty="0" err="1"/>
              <a:t>maps</a:t>
            </a:r>
            <a:endParaRPr lang="de-DE" dirty="0"/>
          </a:p>
        </p:txBody>
      </p:sp>
      <p:pic>
        <p:nvPicPr>
          <p:cNvPr id="6" name="Inhaltsplatzhalter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D398A42-A66D-4E79-81E6-E69EAA57B0D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91" y="1201634"/>
            <a:ext cx="4888119" cy="4888119"/>
          </a:xfrm>
        </p:spPr>
      </p:pic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1EB38EF-F1B0-40DE-B89C-7F3707BC15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CNN </a:t>
            </a:r>
            <a:r>
              <a:rPr lang="de-DE" dirty="0" err="1"/>
              <a:t>generates</a:t>
            </a:r>
            <a:r>
              <a:rPr lang="de-DE" dirty="0"/>
              <a:t> 21 </a:t>
            </a:r>
            <a:r>
              <a:rPr lang="de-DE" dirty="0" err="1"/>
              <a:t>confidence</a:t>
            </a:r>
            <a:r>
              <a:rPr lang="de-DE" dirty="0"/>
              <a:t> </a:t>
            </a:r>
            <a:r>
              <a:rPr lang="de-DE" dirty="0" err="1"/>
              <a:t>maps</a:t>
            </a:r>
            <a:r>
              <a:rPr lang="de-DE" dirty="0"/>
              <a:t> /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maps</a:t>
            </a:r>
            <a:r>
              <a:rPr lang="de-DE" dirty="0"/>
              <a:t>, </a:t>
            </a:r>
            <a:r>
              <a:rPr lang="de-DE" dirty="0" err="1"/>
              <a:t>representing</a:t>
            </a:r>
            <a:r>
              <a:rPr lang="de-DE" dirty="0"/>
              <a:t> </a:t>
            </a:r>
            <a:r>
              <a:rPr lang="de-DE" dirty="0" err="1"/>
              <a:t>gaussian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maximum at </a:t>
            </a:r>
            <a:r>
              <a:rPr lang="de-DE" dirty="0" err="1"/>
              <a:t>joint</a:t>
            </a:r>
            <a:r>
              <a:rPr lang="de-DE" dirty="0"/>
              <a:t> </a:t>
            </a:r>
            <a:r>
              <a:rPr lang="de-DE" dirty="0" err="1"/>
              <a:t>location</a:t>
            </a:r>
            <a:endParaRPr lang="de-DE" dirty="0"/>
          </a:p>
          <a:p>
            <a:r>
              <a:rPr lang="de-DE" dirty="0"/>
              <a:t>2d </a:t>
            </a:r>
            <a:r>
              <a:rPr lang="de-DE" dirty="0" err="1"/>
              <a:t>joint</a:t>
            </a:r>
            <a:r>
              <a:rPr lang="de-DE" dirty="0"/>
              <a:t> </a:t>
            </a:r>
            <a:r>
              <a:rPr lang="de-DE" dirty="0" err="1"/>
              <a:t>locations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retrieved</a:t>
            </a:r>
            <a:r>
              <a:rPr lang="de-DE" dirty="0"/>
              <a:t> via 2d </a:t>
            </a:r>
            <a:r>
              <a:rPr lang="de-DE" dirty="0" err="1"/>
              <a:t>argmax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360B5C-6BCC-459A-9CC9-0623D4DCED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525173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795BEA-D5BD-43F6-B503-50C59F73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CNN Architecture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9204818-088F-4D84-B63F-DF3322B19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Direct</a:t>
            </a:r>
            <a:r>
              <a:rPr lang="de-DE" dirty="0"/>
              <a:t> 3d </a:t>
            </a:r>
            <a:r>
              <a:rPr lang="de-DE" dirty="0" err="1"/>
              <a:t>regression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6E20727-295E-4DC6-AA43-A62F7EF1B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Confidence </a:t>
            </a:r>
            <a:r>
              <a:rPr lang="de-DE" dirty="0" err="1"/>
              <a:t>maps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C88388-47F0-4FA0-8943-424909ED24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41AADAF-387D-4F18-9B3E-81B4D1AA49A6}"/>
              </a:ext>
            </a:extLst>
          </p:cNvPr>
          <p:cNvSpPr/>
          <p:nvPr/>
        </p:nvSpPr>
        <p:spPr>
          <a:xfrm>
            <a:off x="2066259" y="2420888"/>
            <a:ext cx="247359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Mobilenet</a:t>
            </a:r>
            <a:r>
              <a:rPr lang="de-DE" dirty="0"/>
              <a:t> V2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130744C-FFEA-4572-8588-03799789AFCF}"/>
              </a:ext>
            </a:extLst>
          </p:cNvPr>
          <p:cNvSpPr/>
          <p:nvPr/>
        </p:nvSpPr>
        <p:spPr>
          <a:xfrm>
            <a:off x="7651085" y="2420888"/>
            <a:ext cx="247359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Mobilenet</a:t>
            </a:r>
            <a:r>
              <a:rPr lang="de-DE" dirty="0"/>
              <a:t> V2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A08D262-9288-431F-B613-645998027D0A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3303058" y="2924944"/>
            <a:ext cx="3068" cy="469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C1C24694-2C99-48BD-9783-ED95753A88FE}"/>
              </a:ext>
            </a:extLst>
          </p:cNvPr>
          <p:cNvSpPr/>
          <p:nvPr/>
        </p:nvSpPr>
        <p:spPr>
          <a:xfrm>
            <a:off x="1649947" y="3394910"/>
            <a:ext cx="3312357" cy="388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Dense</a:t>
            </a:r>
            <a:r>
              <a:rPr lang="de-DE" dirty="0"/>
              <a:t> 2048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456F6D3-F2D5-4580-A319-6C4007870FBC}"/>
              </a:ext>
            </a:extLst>
          </p:cNvPr>
          <p:cNvSpPr/>
          <p:nvPr/>
        </p:nvSpPr>
        <p:spPr>
          <a:xfrm>
            <a:off x="1649946" y="4090662"/>
            <a:ext cx="3312357" cy="388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Dense</a:t>
            </a:r>
            <a:r>
              <a:rPr lang="de-DE" dirty="0"/>
              <a:t> 1024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41DAF53-DE08-4429-90F0-E34A0DC595E4}"/>
              </a:ext>
            </a:extLst>
          </p:cNvPr>
          <p:cNvCxnSpPr>
            <a:endCxn id="16" idx="0"/>
          </p:cNvCxnSpPr>
          <p:nvPr/>
        </p:nvCxnSpPr>
        <p:spPr>
          <a:xfrm>
            <a:off x="3306124" y="3772768"/>
            <a:ext cx="1" cy="31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89B7B497-EBCA-4F2B-9AE9-FBB5C08FE1F8}"/>
              </a:ext>
            </a:extLst>
          </p:cNvPr>
          <p:cNvSpPr/>
          <p:nvPr/>
        </p:nvSpPr>
        <p:spPr>
          <a:xfrm>
            <a:off x="1645794" y="4805856"/>
            <a:ext cx="3312357" cy="388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(Pose </a:t>
            </a:r>
            <a:r>
              <a:rPr lang="de-DE" dirty="0" err="1"/>
              <a:t>prior</a:t>
            </a:r>
            <a:r>
              <a:rPr lang="de-DE" dirty="0"/>
              <a:t> Bottleneck &lt; 3x21)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37179EF-8FDC-4911-84B2-E97225E80F00}"/>
              </a:ext>
            </a:extLst>
          </p:cNvPr>
          <p:cNvCxnSpPr>
            <a:stCxn id="16" idx="2"/>
          </p:cNvCxnSpPr>
          <p:nvPr/>
        </p:nvCxnSpPr>
        <p:spPr>
          <a:xfrm flipH="1">
            <a:off x="3301972" y="4478764"/>
            <a:ext cx="4153" cy="32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85DBE481-A7E2-4959-9BDB-21E4F24CA67A}"/>
              </a:ext>
            </a:extLst>
          </p:cNvPr>
          <p:cNvSpPr/>
          <p:nvPr/>
        </p:nvSpPr>
        <p:spPr>
          <a:xfrm>
            <a:off x="1645793" y="5561178"/>
            <a:ext cx="3312357" cy="388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Output  3x21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B5CD4211-5CCD-4FBD-B249-6BF738F41BB8}"/>
              </a:ext>
            </a:extLst>
          </p:cNvPr>
          <p:cNvCxnSpPr/>
          <p:nvPr/>
        </p:nvCxnSpPr>
        <p:spPr>
          <a:xfrm flipH="1">
            <a:off x="3301971" y="5220749"/>
            <a:ext cx="4153" cy="32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AA1938F-9E1E-4E16-8430-8B76A02D049D}"/>
              </a:ext>
            </a:extLst>
          </p:cNvPr>
          <p:cNvCxnSpPr>
            <a:cxnSpLocks/>
          </p:cNvCxnSpPr>
          <p:nvPr/>
        </p:nvCxnSpPr>
        <p:spPr>
          <a:xfrm>
            <a:off x="8929203" y="2755148"/>
            <a:ext cx="3068" cy="63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00C9CF1D-E058-466E-8B9B-10AE26B735BF}"/>
              </a:ext>
            </a:extLst>
          </p:cNvPr>
          <p:cNvSpPr/>
          <p:nvPr/>
        </p:nvSpPr>
        <p:spPr>
          <a:xfrm>
            <a:off x="7273024" y="3395519"/>
            <a:ext cx="3312357" cy="388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Upsample+Conv</a:t>
            </a:r>
            <a:r>
              <a:rPr lang="de-DE" dirty="0"/>
              <a:t> / </a:t>
            </a:r>
            <a:r>
              <a:rPr lang="de-DE" dirty="0" err="1"/>
              <a:t>Deconv</a:t>
            </a:r>
            <a:endParaRPr lang="de-DE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D37B54DF-CA52-4123-A80D-A6ADC9B6CB20}"/>
              </a:ext>
            </a:extLst>
          </p:cNvPr>
          <p:cNvSpPr/>
          <p:nvPr/>
        </p:nvSpPr>
        <p:spPr>
          <a:xfrm>
            <a:off x="7273023" y="4091271"/>
            <a:ext cx="3312357" cy="388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Upsample+Conv</a:t>
            </a:r>
            <a:r>
              <a:rPr lang="de-DE" dirty="0"/>
              <a:t> / </a:t>
            </a:r>
            <a:r>
              <a:rPr lang="de-DE" dirty="0" err="1"/>
              <a:t>Deconv</a:t>
            </a:r>
            <a:endParaRPr lang="de-DE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00D065C-0A05-4E3C-9D92-BFC01EF632E5}"/>
              </a:ext>
            </a:extLst>
          </p:cNvPr>
          <p:cNvCxnSpPr>
            <a:endCxn id="29" idx="0"/>
          </p:cNvCxnSpPr>
          <p:nvPr/>
        </p:nvCxnSpPr>
        <p:spPr>
          <a:xfrm>
            <a:off x="8929201" y="3773377"/>
            <a:ext cx="1" cy="317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A16AD48A-4AB8-4022-B65C-830DB2B7AE5D}"/>
              </a:ext>
            </a:extLst>
          </p:cNvPr>
          <p:cNvSpPr/>
          <p:nvPr/>
        </p:nvSpPr>
        <p:spPr>
          <a:xfrm>
            <a:off x="7268871" y="4806465"/>
            <a:ext cx="3312357" cy="388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Upsample+Conv</a:t>
            </a:r>
            <a:r>
              <a:rPr lang="de-DE" dirty="0"/>
              <a:t> / </a:t>
            </a:r>
            <a:r>
              <a:rPr lang="de-DE" dirty="0" err="1"/>
              <a:t>Deconv</a:t>
            </a:r>
            <a:endParaRPr lang="de-DE" dirty="0"/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00215671-55B0-4E02-B538-1DED35481185}"/>
              </a:ext>
            </a:extLst>
          </p:cNvPr>
          <p:cNvCxnSpPr>
            <a:stCxn id="29" idx="2"/>
          </p:cNvCxnSpPr>
          <p:nvPr/>
        </p:nvCxnSpPr>
        <p:spPr>
          <a:xfrm flipH="1">
            <a:off x="8925049" y="4479373"/>
            <a:ext cx="4153" cy="32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710D261E-9E4B-4A3A-A16E-FF5A0019DECE}"/>
              </a:ext>
            </a:extLst>
          </p:cNvPr>
          <p:cNvSpPr/>
          <p:nvPr/>
        </p:nvSpPr>
        <p:spPr>
          <a:xfrm>
            <a:off x="7268870" y="5561787"/>
            <a:ext cx="3312357" cy="388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Output  224x224x21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E96BF22-A3A8-4331-BF02-D11F7A8972F8}"/>
              </a:ext>
            </a:extLst>
          </p:cNvPr>
          <p:cNvSpPr txBox="1"/>
          <p:nvPr/>
        </p:nvSpPr>
        <p:spPr>
          <a:xfrm rot="5400000">
            <a:off x="8809221" y="51802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4375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3BD7A-50A2-4127-BCFC-7386693A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Challenge: </a:t>
            </a:r>
            <a:r>
              <a:rPr lang="de-DE" dirty="0" err="1"/>
              <a:t>One</a:t>
            </a:r>
            <a:r>
              <a:rPr lang="de-DE" dirty="0"/>
              <a:t>-Shot </a:t>
            </a:r>
            <a:r>
              <a:rPr lang="de-DE" dirty="0" err="1"/>
              <a:t>training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8EA25B-71BD-48A9-A7A5-26C2BBA4D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New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augmentation</a:t>
            </a:r>
            <a:r>
              <a:rPr lang="fr-FR" dirty="0"/>
              <a:t> (</a:t>
            </a:r>
            <a:r>
              <a:rPr lang="fr-FR" dirty="0" err="1"/>
              <a:t>Núñez</a:t>
            </a:r>
            <a:r>
              <a:rPr lang="fr-FR" dirty="0"/>
              <a:t> et al. 2018, S.84)</a:t>
            </a:r>
            <a:br>
              <a:rPr lang="fr-FR" dirty="0"/>
            </a:br>
            <a:endParaRPr lang="fr-FR" dirty="0"/>
          </a:p>
          <a:p>
            <a:r>
              <a:rPr lang="fr-FR" dirty="0"/>
              <a:t>K-</a:t>
            </a:r>
            <a:r>
              <a:rPr lang="fr-FR" dirty="0" err="1"/>
              <a:t>Nearest</a:t>
            </a:r>
            <a:r>
              <a:rPr lang="fr-FR" dirty="0"/>
              <a:t> </a:t>
            </a:r>
            <a:r>
              <a:rPr lang="fr-FR" dirty="0" err="1"/>
              <a:t>Neighbours</a:t>
            </a:r>
            <a:r>
              <a:rPr lang="fr-FR" dirty="0"/>
              <a:t> on blocks of pose data</a:t>
            </a:r>
            <a:endParaRPr lang="de-DE" dirty="0"/>
          </a:p>
          <a:p>
            <a:endParaRPr lang="fr-FR" dirty="0"/>
          </a:p>
          <a:p>
            <a:r>
              <a:rPr lang="fr-FR" dirty="0" err="1"/>
              <a:t>Siamese</a:t>
            </a:r>
            <a:r>
              <a:rPr lang="fr-FR" dirty="0"/>
              <a:t> networks</a:t>
            </a:r>
          </a:p>
          <a:p>
            <a:pPr lvl="1"/>
            <a:r>
              <a:rPr lang="fr-FR" dirty="0"/>
              <a:t>Compare input data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known</a:t>
            </a:r>
            <a:r>
              <a:rPr lang="fr-FR" dirty="0"/>
              <a:t> classes</a:t>
            </a:r>
          </a:p>
          <a:p>
            <a:pPr lvl="1"/>
            <a:r>
              <a:rPr lang="fr-FR" dirty="0"/>
              <a:t>Output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similarity</a:t>
            </a:r>
            <a:r>
              <a:rPr lang="fr-FR" dirty="0"/>
              <a:t> factor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 </a:t>
            </a:r>
            <a:r>
              <a:rPr lang="fr-FR" dirty="0"/>
              <a:t>Triple </a:t>
            </a:r>
            <a:r>
              <a:rPr lang="fr-FR" dirty="0" err="1"/>
              <a:t>loss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!</a:t>
            </a:r>
            <a:br>
              <a:rPr lang="fr-FR" dirty="0"/>
            </a:br>
            <a:endParaRPr lang="fr-FR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092093-CFA2-4134-BC11-1256920A9B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12649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C2B8D-7023-4D79-8504-42B09A663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GUI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069DDC8-49B5-423A-921A-CB6BDC72F4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53C3104B-F8CB-473A-AF8C-0D9B1B4CFD75}"/>
              </a:ext>
            </a:extLst>
          </p:cNvPr>
          <p:cNvGrpSpPr/>
          <p:nvPr/>
        </p:nvGrpSpPr>
        <p:grpSpPr>
          <a:xfrm>
            <a:off x="2711624" y="1520788"/>
            <a:ext cx="6192688" cy="3816424"/>
            <a:chOff x="1919536" y="1268760"/>
            <a:chExt cx="6192688" cy="3816424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4FDBE64D-BC3C-49E6-806D-037CBAD1B56A}"/>
                </a:ext>
              </a:extLst>
            </p:cNvPr>
            <p:cNvSpPr/>
            <p:nvPr/>
          </p:nvSpPr>
          <p:spPr>
            <a:xfrm>
              <a:off x="1919536" y="1628800"/>
              <a:ext cx="6192688" cy="345638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7CFDF557-CDA1-401A-85E9-F03282E29A0D}"/>
                </a:ext>
              </a:extLst>
            </p:cNvPr>
            <p:cNvSpPr/>
            <p:nvPr/>
          </p:nvSpPr>
          <p:spPr>
            <a:xfrm>
              <a:off x="3513895" y="1844824"/>
              <a:ext cx="4320480" cy="230425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4977ED2-1FFA-4922-9FF9-95B0243D7DE2}"/>
                </a:ext>
              </a:extLst>
            </p:cNvPr>
            <p:cNvSpPr/>
            <p:nvPr/>
          </p:nvSpPr>
          <p:spPr>
            <a:xfrm>
              <a:off x="2207568" y="1844824"/>
              <a:ext cx="1224136" cy="230425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 err="1">
                  <a:solidFill>
                    <a:schemeClr val="tx1"/>
                  </a:solidFill>
                </a:rPr>
                <a:t>Gesture</a:t>
              </a:r>
              <a:r>
                <a:rPr lang="de-DE" dirty="0">
                  <a:solidFill>
                    <a:schemeClr val="tx1"/>
                  </a:solidFill>
                </a:rPr>
                <a:t> 1</a:t>
              </a:r>
            </a:p>
            <a:p>
              <a:r>
                <a:rPr lang="de-DE" dirty="0" err="1">
                  <a:solidFill>
                    <a:schemeClr val="tx1"/>
                  </a:solidFill>
                </a:rPr>
                <a:t>Gesture</a:t>
              </a:r>
              <a:r>
                <a:rPr lang="de-DE" dirty="0">
                  <a:solidFill>
                    <a:schemeClr val="tx1"/>
                  </a:solidFill>
                </a:rPr>
                <a:t> 2</a:t>
              </a:r>
            </a:p>
            <a:p>
              <a:endParaRPr lang="de-DE" dirty="0">
                <a:solidFill>
                  <a:schemeClr val="tx1"/>
                </a:solidFill>
              </a:endParaRPr>
            </a:p>
            <a:p>
              <a:r>
                <a:rPr lang="de-DE" dirty="0" err="1">
                  <a:solidFill>
                    <a:schemeClr val="tx1"/>
                  </a:solidFill>
                </a:rPr>
                <a:t>Gesture</a:t>
              </a:r>
              <a:r>
                <a:rPr lang="de-DE" dirty="0">
                  <a:solidFill>
                    <a:schemeClr val="tx1"/>
                  </a:solidFill>
                </a:rPr>
                <a:t> 4</a:t>
              </a:r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F2E573DF-D0BE-41F5-90CD-337A8D3C8E51}"/>
                </a:ext>
              </a:extLst>
            </p:cNvPr>
            <p:cNvSpPr/>
            <p:nvPr/>
          </p:nvSpPr>
          <p:spPr>
            <a:xfrm>
              <a:off x="3513895" y="1844824"/>
              <a:ext cx="4320480" cy="322005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4A9324B-83EE-49D4-B036-BC4EA9DF65AC}"/>
                </a:ext>
              </a:extLst>
            </p:cNvPr>
            <p:cNvSpPr/>
            <p:nvPr/>
          </p:nvSpPr>
          <p:spPr>
            <a:xfrm>
              <a:off x="5807968" y="2204864"/>
              <a:ext cx="1935832" cy="18722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dirty="0">
                  <a:solidFill>
                    <a:schemeClr val="tx1"/>
                  </a:solidFill>
                </a:rPr>
                <a:t>G3 – Sample 1</a:t>
              </a:r>
            </a:p>
            <a:p>
              <a:r>
                <a:rPr lang="de-DE" dirty="0">
                  <a:solidFill>
                    <a:schemeClr val="tx1"/>
                  </a:solidFill>
                </a:rPr>
                <a:t>G3 – Sample 2</a:t>
              </a:r>
            </a:p>
            <a:p>
              <a:r>
                <a:rPr lang="de-DE" dirty="0">
                  <a:solidFill>
                    <a:schemeClr val="tx1"/>
                  </a:solidFill>
                </a:rPr>
                <a:t>G3 – Sample 3</a:t>
              </a:r>
            </a:p>
            <a:p>
              <a:r>
                <a:rPr lang="de-DE" dirty="0">
                  <a:solidFill>
                    <a:schemeClr val="tx1"/>
                  </a:solidFill>
                </a:rPr>
                <a:t>G3 – Sample 4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B1E4E89B-BE65-4CD7-96A7-569303418EF0}"/>
                </a:ext>
              </a:extLst>
            </p:cNvPr>
            <p:cNvSpPr/>
            <p:nvPr/>
          </p:nvSpPr>
          <p:spPr>
            <a:xfrm>
              <a:off x="2207567" y="4437112"/>
              <a:ext cx="5626807" cy="3600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bg1"/>
                  </a:solidFill>
                </a:rPr>
                <a:t>Start Control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6C33D2A-B6E8-48DB-BD59-34F6EC78374A}"/>
                </a:ext>
              </a:extLst>
            </p:cNvPr>
            <p:cNvSpPr txBox="1"/>
            <p:nvPr/>
          </p:nvSpPr>
          <p:spPr>
            <a:xfrm>
              <a:off x="5807968" y="1861851"/>
              <a:ext cx="1914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bg1"/>
                  </a:solidFill>
                </a:rPr>
                <a:t>Samples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575558B4-7691-4F65-A20F-0D5E36A1513E}"/>
                </a:ext>
              </a:extLst>
            </p:cNvPr>
            <p:cNvSpPr txBox="1"/>
            <p:nvPr/>
          </p:nvSpPr>
          <p:spPr>
            <a:xfrm>
              <a:off x="3533231" y="2204864"/>
              <a:ext cx="830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Name</a:t>
              </a:r>
              <a:r>
                <a:rPr lang="de-DE" sz="1400" dirty="0"/>
                <a:t>: 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2D5A2C13-5F66-4132-A5BB-DE5DFCBEFBAC}"/>
                </a:ext>
              </a:extLst>
            </p:cNvPr>
            <p:cNvSpPr txBox="1"/>
            <p:nvPr/>
          </p:nvSpPr>
          <p:spPr>
            <a:xfrm>
              <a:off x="3508830" y="1855895"/>
              <a:ext cx="19358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bg1"/>
                  </a:solidFill>
                </a:rPr>
                <a:t>Settings</a:t>
              </a: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D9DA1225-3E68-4D58-8682-B3D67FF82DF1}"/>
                </a:ext>
              </a:extLst>
            </p:cNvPr>
            <p:cNvSpPr/>
            <p:nvPr/>
          </p:nvSpPr>
          <p:spPr>
            <a:xfrm>
              <a:off x="4439817" y="2219409"/>
              <a:ext cx="1281769" cy="2796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 err="1">
                  <a:solidFill>
                    <a:schemeClr val="tx1"/>
                  </a:solidFill>
                </a:rPr>
                <a:t>Gesture</a:t>
              </a:r>
              <a:r>
                <a:rPr lang="de-DE" sz="1600" dirty="0">
                  <a:solidFill>
                    <a:schemeClr val="tx1"/>
                  </a:solidFill>
                </a:rPr>
                <a:t> 3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264933F-8184-427A-9700-D7A90CA190B8}"/>
                </a:ext>
              </a:extLst>
            </p:cNvPr>
            <p:cNvSpPr txBox="1"/>
            <p:nvPr/>
          </p:nvSpPr>
          <p:spPr>
            <a:xfrm>
              <a:off x="3533231" y="2589672"/>
              <a:ext cx="8531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/>
                <a:t>Action</a:t>
              </a:r>
              <a:r>
                <a:rPr lang="de-DE" sz="1400" dirty="0"/>
                <a:t>: </a:t>
              </a:r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EADB308-8EA9-4AA1-9574-8B11C9F0EBB3}"/>
                </a:ext>
              </a:extLst>
            </p:cNvPr>
            <p:cNvSpPr/>
            <p:nvPr/>
          </p:nvSpPr>
          <p:spPr>
            <a:xfrm>
              <a:off x="4439817" y="2604217"/>
              <a:ext cx="1281769" cy="27964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>
                  <a:solidFill>
                    <a:schemeClr val="tx1"/>
                  </a:solidFill>
                </a:rPr>
                <a:t>Mouse 1</a:t>
              </a:r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9C9A98BE-C8F2-4DBD-A4EB-52C05DE654E4}"/>
                </a:ext>
              </a:extLst>
            </p:cNvPr>
            <p:cNvSpPr/>
            <p:nvPr/>
          </p:nvSpPr>
          <p:spPr>
            <a:xfrm>
              <a:off x="1919536" y="1268760"/>
              <a:ext cx="6192688" cy="36004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de-DE" dirty="0"/>
                <a:t>_ □ x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64DED6C9-2B6C-4FDA-88D9-098B3B497A92}"/>
                </a:ext>
              </a:extLst>
            </p:cNvPr>
            <p:cNvSpPr/>
            <p:nvPr/>
          </p:nvSpPr>
          <p:spPr>
            <a:xfrm>
              <a:off x="2119997" y="2450864"/>
              <a:ext cx="1311707" cy="25805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  <a:effectLst>
              <a:outerShdw blurRad="50800" dist="12700" dir="8100000" algn="tr" rotWithShape="0">
                <a:prstClr val="black">
                  <a:alpha val="8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 err="1">
                  <a:solidFill>
                    <a:schemeClr val="bg1"/>
                  </a:solidFill>
                </a:rPr>
                <a:t>Gesture</a:t>
              </a:r>
              <a:r>
                <a:rPr lang="de-DE" dirty="0">
                  <a:solidFill>
                    <a:schemeClr val="bg1"/>
                  </a:solidFill>
                </a:rPr>
                <a:t> 3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941078B9-65E3-4770-86DD-B8276A86524F}"/>
                </a:ext>
              </a:extLst>
            </p:cNvPr>
            <p:cNvSpPr/>
            <p:nvPr/>
          </p:nvSpPr>
          <p:spPr>
            <a:xfrm>
              <a:off x="5451012" y="2604217"/>
              <a:ext cx="272731" cy="27964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100" dirty="0"/>
                <a:t>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7126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902C9-7D2A-4446-916A-0CD92542F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UI – Demo Interface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ABC4EE-CC23-4843-8379-47BC09F16D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06A21930-95A7-4141-88C3-F6829559F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2510" y="1530849"/>
            <a:ext cx="478221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50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6C74A-8BC7-44C8-82FC-19EFEC75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BF27ED2-E758-4ECF-82C5-5AD00FC481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de-DE" dirty="0"/>
                  <a:t>Problem: Target </a:t>
                </a:r>
                <a:r>
                  <a:rPr lang="de-DE" dirty="0" err="1"/>
                  <a:t>map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mostly</a:t>
                </a:r>
                <a:r>
                  <a:rPr lang="de-DE" dirty="0"/>
                  <a:t> 0:</a:t>
                </a:r>
              </a:p>
              <a:p>
                <a:endParaRPr lang="de-DE" dirty="0"/>
              </a:p>
              <a:p>
                <a:r>
                  <a:rPr lang="de-DE" dirty="0">
                    <a:sym typeface="Wingdings" panose="05000000000000000000" pitchFamily="2" charset="2"/>
                  </a:rPr>
                  <a:t> </a:t>
                </a:r>
                <a:r>
                  <a:rPr lang="de-DE" dirty="0" err="1">
                    <a:sym typeface="Wingdings" panose="05000000000000000000" pitchFamily="2" charset="2"/>
                  </a:rPr>
                  <a:t>Predicting</a:t>
                </a:r>
                <a:r>
                  <a:rPr lang="de-DE" dirty="0">
                    <a:sym typeface="Wingdings" panose="05000000000000000000" pitchFamily="2" charset="2"/>
                  </a:rPr>
                  <a:t> 0 </a:t>
                </a:r>
                <a:r>
                  <a:rPr lang="de-DE" dirty="0" err="1">
                    <a:sym typeface="Wingdings" panose="05000000000000000000" pitchFamily="2" charset="2"/>
                  </a:rPr>
                  <a:t>everywhere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causes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smaller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loss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than</a:t>
                </a:r>
                <a:r>
                  <a:rPr lang="de-DE" dirty="0">
                    <a:sym typeface="Wingdings" panose="05000000000000000000" pitchFamily="2" charset="2"/>
                  </a:rPr>
                  <a:t> „</a:t>
                </a:r>
                <a:r>
                  <a:rPr lang="de-DE" dirty="0" err="1">
                    <a:sym typeface="Wingdings" panose="05000000000000000000" pitchFamily="2" charset="2"/>
                  </a:rPr>
                  <a:t>wrong</a:t>
                </a:r>
                <a:r>
                  <a:rPr lang="de-DE" dirty="0">
                    <a:sym typeface="Wingdings" panose="05000000000000000000" pitchFamily="2" charset="2"/>
                  </a:rPr>
                  <a:t>“ </a:t>
                </a:r>
                <a:r>
                  <a:rPr lang="de-DE" dirty="0" err="1">
                    <a:sym typeface="Wingdings" panose="05000000000000000000" pitchFamily="2" charset="2"/>
                  </a:rPr>
                  <a:t>value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for</a:t>
                </a:r>
                <a:r>
                  <a:rPr lang="de-DE" dirty="0">
                    <a:sym typeface="Wingdings" panose="05000000000000000000" pitchFamily="2" charset="2"/>
                  </a:rPr>
                  <a:t> maximum.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Solution:</a:t>
                </a:r>
              </a:p>
              <a:p>
                <a:r>
                  <a:rPr lang="de-DE" dirty="0"/>
                  <a:t>New </a:t>
                </a:r>
                <a:r>
                  <a:rPr lang="de-DE" dirty="0" err="1"/>
                  <a:t>asymmetric</a:t>
                </a:r>
                <a:r>
                  <a:rPr lang="de-DE" dirty="0"/>
                  <a:t> </a:t>
                </a:r>
                <a:r>
                  <a:rPr lang="de-DE" dirty="0" err="1"/>
                  <a:t>loss</a:t>
                </a:r>
                <a:r>
                  <a:rPr lang="de-DE" dirty="0"/>
                  <a:t> </a:t>
                </a:r>
                <a:r>
                  <a:rPr lang="de-DE" dirty="0" err="1"/>
                  <a:t>function</a:t>
                </a:r>
                <a:r>
                  <a:rPr lang="de-D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𝑝𝑟𝑒𝑑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𝑠𝑖𝑔𝑛</m:t>
                            </m:r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𝑝𝑟𝑒𝑑</m:t>
                                    </m:r>
                                  </m:sub>
                                </m:s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𝑡𝑟𝑢𝑒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 err="1"/>
                  <a:t>Punishes</a:t>
                </a:r>
                <a:r>
                  <a:rPr lang="de-DE" dirty="0"/>
                  <a:t> </a:t>
                </a:r>
                <a:r>
                  <a:rPr lang="de-DE" dirty="0" err="1"/>
                  <a:t>wrong</a:t>
                </a:r>
                <a:r>
                  <a:rPr lang="de-DE" dirty="0"/>
                  <a:t> </a:t>
                </a:r>
                <a:r>
                  <a:rPr lang="de-DE" dirty="0" err="1"/>
                  <a:t>prediction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0 </a:t>
                </a:r>
                <a:r>
                  <a:rPr lang="de-DE" dirty="0" err="1"/>
                  <a:t>way</a:t>
                </a:r>
                <a:r>
                  <a:rPr lang="de-DE" dirty="0"/>
                  <a:t> </a:t>
                </a:r>
                <a:r>
                  <a:rPr lang="de-DE" dirty="0" err="1"/>
                  <a:t>more</a:t>
                </a:r>
                <a:r>
                  <a:rPr lang="de-DE" dirty="0"/>
                  <a:t> </a:t>
                </a:r>
                <a:r>
                  <a:rPr lang="de-DE" dirty="0" err="1"/>
                  <a:t>than</a:t>
                </a:r>
                <a:r>
                  <a:rPr lang="de-DE" dirty="0"/>
                  <a:t> a </a:t>
                </a:r>
                <a:r>
                  <a:rPr lang="de-DE" dirty="0" err="1"/>
                  <a:t>wrong</a:t>
                </a:r>
                <a:r>
                  <a:rPr lang="de-DE" dirty="0"/>
                  <a:t> </a:t>
                </a:r>
                <a:r>
                  <a:rPr lang="de-DE" dirty="0" err="1"/>
                  <a:t>prediction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BF27ED2-E758-4ECF-82C5-5AD00FC481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" t="-1870" b="-274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D34C72-1FBC-4080-AB0A-0A92077BCF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E39757-A857-4739-A88B-41EF77EBE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0" y="3861048"/>
            <a:ext cx="2257740" cy="155279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6116BC1-49DF-4B78-9BCA-132CC1812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383" y="614363"/>
            <a:ext cx="1267002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3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0CE4566-1E65-4005-9384-F099C998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1" y="333376"/>
            <a:ext cx="9215967" cy="561975"/>
          </a:xfrm>
        </p:spPr>
        <p:txBody>
          <a:bodyPr/>
          <a:lstStyle/>
          <a:p>
            <a:r>
              <a:rPr lang="de-DE" dirty="0"/>
              <a:t>Training</a:t>
            </a:r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234517B5-0A45-4F4E-A522-F9F5D85DBD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24439"/>
          <a:stretch/>
        </p:blipFill>
        <p:spPr>
          <a:xfrm>
            <a:off x="1175018" y="1198563"/>
            <a:ext cx="4165064" cy="4894262"/>
          </a:xfrm>
          <a:prstGeom prst="rect">
            <a:avLst/>
          </a:prstGeom>
        </p:spPr>
      </p:pic>
      <p:pic>
        <p:nvPicPr>
          <p:cNvPr id="16" name="Inhaltsplatzhalter 10" descr="Ein Bild, das Text, Zeichnung enthält.&#10;&#10;Automatisch generierte Beschreibung">
            <a:extLst>
              <a:ext uri="{FF2B5EF4-FFF2-40B4-BE49-F238E27FC236}">
                <a16:creationId xmlns:a16="http://schemas.microsoft.com/office/drawing/2014/main" id="{1DBB2A96-FDEB-4548-A83A-01668E32FE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350" y="1198563"/>
            <a:ext cx="4894262" cy="4894262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3DD84D-E742-4949-A670-0FDAF6DC54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54251" y="6454776"/>
            <a:ext cx="5568949" cy="360363"/>
          </a:xfrm>
        </p:spPr>
        <p:txBody>
          <a:bodyPr/>
          <a:lstStyle/>
          <a:p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456849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0CE4566-1E65-4005-9384-F099C998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Training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9FF29DC-3185-45C4-9FFF-8C4F65A3D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Test-</a:t>
            </a:r>
            <a:r>
              <a:rPr lang="de-DE" dirty="0" err="1"/>
              <a:t>Result</a:t>
            </a:r>
            <a:endParaRPr lang="de-DE" dirty="0"/>
          </a:p>
        </p:txBody>
      </p:sp>
      <p:pic>
        <p:nvPicPr>
          <p:cNvPr id="11" name="Inhaltsplatzhalter 10" descr="Ein Bild, das Text, Zeichnung enthält.&#10;&#10;Automatisch generierte Beschreibung">
            <a:extLst>
              <a:ext uri="{FF2B5EF4-FFF2-40B4-BE49-F238E27FC236}">
                <a16:creationId xmlns:a16="http://schemas.microsoft.com/office/drawing/2014/main" id="{D191EC86-1155-4888-AED9-ECA4C7329A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50" y="2174875"/>
            <a:ext cx="3951288" cy="3951288"/>
          </a:xfr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E858DEC-D736-4DE4-98D4-4FC7F0F42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Live </a:t>
            </a:r>
            <a:r>
              <a:rPr lang="de-DE" dirty="0" err="1"/>
              <a:t>result</a:t>
            </a:r>
            <a:endParaRPr lang="de-DE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CE73822F-9DC1-4CF0-9534-ADF74C9DE7A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11324" y="2174875"/>
            <a:ext cx="4952589" cy="3951288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B3DD84D-E742-4949-A670-0FDAF6DC54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82BE526-4D39-4D6A-A494-77532A3F35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3611" y="3842202"/>
            <a:ext cx="2162477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53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3FA543D-9C62-424C-A8CE-16A5723E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improvement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24E6A85-6174-4178-85A9-7970CEE7D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Low pass </a:t>
            </a:r>
            <a:r>
              <a:rPr lang="de-DE" dirty="0" err="1"/>
              <a:t>filter</a:t>
            </a:r>
            <a:r>
              <a:rPr lang="de-DE" dirty="0"/>
              <a:t> (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jitter</a:t>
            </a:r>
            <a:r>
              <a:rPr lang="de-DE" dirty="0"/>
              <a:t> </a:t>
            </a:r>
            <a:r>
              <a:rPr lang="de-DE" dirty="0" err="1"/>
              <a:t>caused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uncertainity</a:t>
            </a:r>
            <a:r>
              <a:rPr lang="de-DE" dirty="0"/>
              <a:t>)</a:t>
            </a:r>
          </a:p>
          <a:p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augmentation</a:t>
            </a:r>
            <a:r>
              <a:rPr lang="de-DE" dirty="0"/>
              <a:t> (</a:t>
            </a:r>
            <a:r>
              <a:rPr lang="de-DE" dirty="0" err="1"/>
              <a:t>esp</a:t>
            </a:r>
            <a:r>
              <a:rPr lang="de-DE" dirty="0"/>
              <a:t>. Rotation)</a:t>
            </a:r>
          </a:p>
          <a:p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joints</a:t>
            </a:r>
            <a:endParaRPr lang="de-DE" dirty="0"/>
          </a:p>
          <a:p>
            <a:r>
              <a:rPr lang="de-DE" dirty="0"/>
              <a:t>Test </a:t>
            </a:r>
            <a:r>
              <a:rPr lang="de-DE" dirty="0" err="1"/>
              <a:t>impact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dropout</a:t>
            </a:r>
            <a:r>
              <a:rPr lang="de-DE" dirty="0"/>
              <a:t>/</a:t>
            </a:r>
            <a:r>
              <a:rPr lang="de-DE" dirty="0" err="1"/>
              <a:t>regularization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6219D15-DC71-437B-B38D-2DE92BB4E5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88723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629FF-DF19-4984-8471-DECCB738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TOC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79BBF6-FCF1-42E2-B87A-915CAB3C2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800" dirty="0"/>
              <a:t>1 Introduction</a:t>
            </a:r>
          </a:p>
          <a:p>
            <a:r>
              <a:rPr lang="en-US" sz="800" dirty="0"/>
              <a:t>2 Theoretical Basis </a:t>
            </a:r>
          </a:p>
          <a:p>
            <a:pPr lvl="1"/>
            <a:r>
              <a:rPr lang="en-US" sz="700" dirty="0"/>
              <a:t>2.1 Human Machine Interfaces</a:t>
            </a:r>
          </a:p>
          <a:p>
            <a:pPr lvl="2"/>
            <a:r>
              <a:rPr lang="en-US" sz="800" dirty="0"/>
              <a:t>2.1.1 History of Human machine interfaces</a:t>
            </a:r>
          </a:p>
          <a:p>
            <a:pPr lvl="2"/>
            <a:r>
              <a:rPr lang="en-US" sz="800" dirty="0"/>
              <a:t>2.1.2 Tactile HMI</a:t>
            </a:r>
          </a:p>
          <a:p>
            <a:pPr lvl="1"/>
            <a:r>
              <a:rPr lang="en-US" sz="700" dirty="0"/>
              <a:t>2.2 Computer Vision</a:t>
            </a:r>
          </a:p>
          <a:p>
            <a:pPr lvl="2"/>
            <a:r>
              <a:rPr lang="en-US" sz="800" dirty="0"/>
              <a:t>2.2.1 The pinhole camera model</a:t>
            </a:r>
          </a:p>
          <a:p>
            <a:pPr lvl="2"/>
            <a:r>
              <a:rPr lang="en-US" sz="800" dirty="0"/>
              <a:t>???</a:t>
            </a:r>
          </a:p>
          <a:p>
            <a:pPr lvl="1"/>
            <a:r>
              <a:rPr lang="en-US" sz="700" dirty="0"/>
              <a:t>2.3 Neural Networks</a:t>
            </a:r>
          </a:p>
          <a:p>
            <a:pPr lvl="2"/>
            <a:r>
              <a:rPr lang="en-US" sz="800" dirty="0"/>
              <a:t>2.3.1 Activation Functions</a:t>
            </a:r>
          </a:p>
          <a:p>
            <a:pPr lvl="2"/>
            <a:r>
              <a:rPr lang="en-US" sz="800" dirty="0"/>
              <a:t>2.3.2 Convolutional Neural Networks (CNN)</a:t>
            </a:r>
          </a:p>
          <a:p>
            <a:pPr lvl="2"/>
            <a:r>
              <a:rPr lang="en-US" sz="800" dirty="0"/>
              <a:t>2.3.3 Special Neural Network Architectures</a:t>
            </a:r>
          </a:p>
          <a:p>
            <a:pPr lvl="1"/>
            <a:r>
              <a:rPr lang="en-US" sz="700" dirty="0"/>
              <a:t>2.4 Machine Learning</a:t>
            </a:r>
          </a:p>
          <a:p>
            <a:pPr lvl="2"/>
            <a:r>
              <a:rPr lang="en-US" sz="800" dirty="0"/>
              <a:t>2.4.1 Types of machine learning</a:t>
            </a:r>
          </a:p>
          <a:p>
            <a:pPr lvl="2"/>
            <a:r>
              <a:rPr lang="en-US" sz="800" dirty="0"/>
              <a:t>2.4.2 Nearest Neighbors</a:t>
            </a:r>
          </a:p>
          <a:p>
            <a:pPr lvl="2"/>
            <a:r>
              <a:rPr lang="en-US" sz="800" dirty="0"/>
              <a:t>2.4.3 Learning Algorithms</a:t>
            </a:r>
          </a:p>
          <a:p>
            <a:pPr lvl="2"/>
            <a:r>
              <a:rPr lang="en-US" sz="800" dirty="0"/>
              <a:t>2.4.4 One Shot Learning</a:t>
            </a:r>
          </a:p>
          <a:p>
            <a:pPr lvl="1"/>
            <a:r>
              <a:rPr lang="en-US" sz="700" dirty="0"/>
              <a:t>2.5 Modeling the human hand</a:t>
            </a:r>
          </a:p>
          <a:p>
            <a:r>
              <a:rPr lang="en-US" sz="800" dirty="0"/>
              <a:t>3 Related Work</a:t>
            </a:r>
          </a:p>
          <a:p>
            <a:pPr lvl="1"/>
            <a:r>
              <a:rPr lang="en-US" sz="700" dirty="0"/>
              <a:t>3.1 Machine Learning</a:t>
            </a:r>
          </a:p>
          <a:p>
            <a:pPr lvl="1"/>
            <a:r>
              <a:rPr lang="en-US" sz="700" dirty="0"/>
              <a:t>3.2 Computer Vision</a:t>
            </a:r>
          </a:p>
          <a:p>
            <a:pPr lvl="2"/>
            <a:r>
              <a:rPr lang="en-US" sz="800" dirty="0"/>
              <a:t>3.2.1 Pose estimation</a:t>
            </a:r>
          </a:p>
          <a:p>
            <a:pPr lvl="2"/>
            <a:r>
              <a:rPr lang="en-US" sz="800" dirty="0"/>
              <a:t>3.2.2 Gesture Classification</a:t>
            </a:r>
          </a:p>
          <a:p>
            <a:r>
              <a:rPr lang="en-US" sz="800" dirty="0"/>
              <a:t>4 Conception and Requirements </a:t>
            </a:r>
          </a:p>
          <a:p>
            <a:pPr lvl="1"/>
            <a:r>
              <a:rPr lang="en-US" sz="700" dirty="0"/>
              <a:t>4.1 Hardwar</a:t>
            </a:r>
          </a:p>
          <a:p>
            <a:pPr lvl="1"/>
            <a:r>
              <a:rPr lang="en-US" sz="700" dirty="0"/>
              <a:t>4.2 Software</a:t>
            </a:r>
          </a:p>
          <a:p>
            <a:pPr lvl="1"/>
            <a:r>
              <a:rPr lang="en-US" sz="700" dirty="0"/>
              <a:t>4.1 Datasets and Data Generation</a:t>
            </a:r>
          </a:p>
          <a:p>
            <a:r>
              <a:rPr lang="en-US" sz="800" dirty="0"/>
              <a:t>5 Implementation</a:t>
            </a:r>
          </a:p>
          <a:p>
            <a:pPr lvl="1"/>
            <a:r>
              <a:rPr lang="en-US" sz="700" dirty="0"/>
              <a:t>5.1 Hand pose estimation</a:t>
            </a:r>
          </a:p>
          <a:p>
            <a:pPr lvl="2"/>
            <a:r>
              <a:rPr lang="en-US" sz="800" dirty="0"/>
              <a:t>5.1.1 Structural training</a:t>
            </a:r>
          </a:p>
          <a:p>
            <a:pPr lvl="2"/>
            <a:r>
              <a:rPr lang="en-US" sz="800" dirty="0"/>
              <a:t>5.1.2 Training and Hyperparameter Tuning</a:t>
            </a:r>
          </a:p>
          <a:p>
            <a:pPr lvl="1"/>
            <a:r>
              <a:rPr lang="en-US" sz="700" dirty="0"/>
              <a:t>5.2 Gesture Classification</a:t>
            </a:r>
          </a:p>
          <a:p>
            <a:pPr lvl="1"/>
            <a:r>
              <a:rPr lang="en-US" sz="700" dirty="0"/>
              <a:t>5.3 Physical Construction</a:t>
            </a:r>
          </a:p>
          <a:p>
            <a:r>
              <a:rPr lang="en-US" sz="800" dirty="0"/>
              <a:t>6 Evaluation</a:t>
            </a:r>
          </a:p>
          <a:p>
            <a:r>
              <a:rPr lang="en-US" sz="800" dirty="0"/>
              <a:t>7 Conclusion and Outlook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9827C0-0968-4A5E-9E87-0D047DCA60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 dirty="0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33584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7B69B-5059-4A45-A0E5-549F1117C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Intel Realsense D435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CADD5A8-0088-4F53-A6B3-924F785606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DE" dirty="0"/>
              <a:t>Working </a:t>
            </a:r>
            <a:r>
              <a:rPr lang="de-DE" dirty="0" err="1"/>
              <a:t>distances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Min-Z: ~10cm</a:t>
            </a:r>
          </a:p>
          <a:p>
            <a:pPr lvl="1"/>
            <a:r>
              <a:rPr lang="de-DE" dirty="0"/>
              <a:t>Max-Z: 10m</a:t>
            </a:r>
          </a:p>
          <a:p>
            <a:pPr lvl="1"/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=&gt; 30cm – 1m in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car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should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be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ok</a:t>
            </a:r>
          </a:p>
          <a:p>
            <a:r>
              <a:rPr lang="de-DE" dirty="0"/>
              <a:t>Depth: </a:t>
            </a:r>
          </a:p>
          <a:p>
            <a:pPr lvl="1"/>
            <a:r>
              <a:rPr lang="de-DE" dirty="0"/>
              <a:t>Res: 1280 x 720@90fps</a:t>
            </a:r>
          </a:p>
          <a:p>
            <a:pPr lvl="1"/>
            <a:r>
              <a:rPr lang="de-DE" dirty="0"/>
              <a:t>FOV: 87°±3° x 58°±1° x 95°±3°</a:t>
            </a:r>
          </a:p>
          <a:p>
            <a:r>
              <a:rPr lang="de-DE" dirty="0"/>
              <a:t>RGB: </a:t>
            </a:r>
          </a:p>
          <a:p>
            <a:pPr lvl="1"/>
            <a:r>
              <a:rPr lang="de-DE" dirty="0"/>
              <a:t>Res: 1920x1080@30fps	</a:t>
            </a:r>
          </a:p>
          <a:p>
            <a:pPr lvl="1"/>
            <a:r>
              <a:rPr lang="de-DE" dirty="0"/>
              <a:t>FOV: 69.4° x 42.5° x 77° (+/- 3°)</a:t>
            </a:r>
          </a:p>
          <a:p>
            <a:pPr lvl="1"/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=&gt;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Projection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1">
                    <a:lumMod val="50000"/>
                  </a:schemeClr>
                </a:solidFill>
              </a:rPr>
              <a:t>needed</a:t>
            </a:r>
            <a:r>
              <a:rPr lang="de-DE" dirty="0">
                <a:solidFill>
                  <a:schemeClr val="accent1">
                    <a:lumMod val="50000"/>
                  </a:schemeClr>
                </a:solidFill>
              </a:rPr>
              <a:t>!*</a:t>
            </a:r>
          </a:p>
        </p:txBody>
      </p:sp>
      <p:pic>
        <p:nvPicPr>
          <p:cNvPr id="8" name="Picture 2" descr="Depth camera D435 - Front view">
            <a:extLst>
              <a:ext uri="{FF2B5EF4-FFF2-40B4-BE49-F238E27FC236}">
                <a16:creationId xmlns:a16="http://schemas.microsoft.com/office/drawing/2014/main" id="{716D74B0-6916-4DBD-AAA5-FAFCC763378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6013" y="2434173"/>
            <a:ext cx="5468937" cy="2423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75DB8B-2B40-40A7-9366-24588BA948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  <p:sp>
        <p:nvSpPr>
          <p:cNvPr id="3" name="Geschweifte Klammer links 2">
            <a:extLst>
              <a:ext uri="{FF2B5EF4-FFF2-40B4-BE49-F238E27FC236}">
                <a16:creationId xmlns:a16="http://schemas.microsoft.com/office/drawing/2014/main" id="{FF4E5870-014E-4B38-BA7A-9160A469F53E}"/>
              </a:ext>
            </a:extLst>
          </p:cNvPr>
          <p:cNvSpPr/>
          <p:nvPr/>
        </p:nvSpPr>
        <p:spPr>
          <a:xfrm flipH="1">
            <a:off x="5588431" y="3406744"/>
            <a:ext cx="288032" cy="936104"/>
          </a:xfrm>
          <a:prstGeom prst="leftBrace">
            <a:avLst>
              <a:gd name="adj1" fmla="val 8333"/>
              <a:gd name="adj2" fmla="val 517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Geschweifte Klammer links 6">
            <a:extLst>
              <a:ext uri="{FF2B5EF4-FFF2-40B4-BE49-F238E27FC236}">
                <a16:creationId xmlns:a16="http://schemas.microsoft.com/office/drawing/2014/main" id="{C92FB02B-1FDD-4F46-8791-2AA4188B579C}"/>
              </a:ext>
            </a:extLst>
          </p:cNvPr>
          <p:cNvSpPr/>
          <p:nvPr/>
        </p:nvSpPr>
        <p:spPr>
          <a:xfrm flipH="1">
            <a:off x="5591944" y="4941168"/>
            <a:ext cx="288032" cy="936104"/>
          </a:xfrm>
          <a:prstGeom prst="leftBrace">
            <a:avLst>
              <a:gd name="adj1" fmla="val 8333"/>
              <a:gd name="adj2" fmla="val 5179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81188047-9406-41A9-9FCC-CFCFC36886F6}"/>
              </a:ext>
            </a:extLst>
          </p:cNvPr>
          <p:cNvCxnSpPr>
            <a:cxnSpLocks/>
            <a:stCxn id="7" idx="1"/>
            <a:endCxn id="3" idx="1"/>
          </p:cNvCxnSpPr>
          <p:nvPr/>
        </p:nvCxnSpPr>
        <p:spPr>
          <a:xfrm flipH="1" flipV="1">
            <a:off x="5876463" y="3891571"/>
            <a:ext cx="3513" cy="1534424"/>
          </a:xfrm>
          <a:prstGeom prst="bentConnector3">
            <a:avLst>
              <a:gd name="adj1" fmla="val -65072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397804E1-F980-4E64-A8B4-9886FE71904D}"/>
              </a:ext>
            </a:extLst>
          </p:cNvPr>
          <p:cNvSpPr txBox="1"/>
          <p:nvPr/>
        </p:nvSpPr>
        <p:spPr>
          <a:xfrm rot="16200000">
            <a:off x="5659564" y="447411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Projection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35E0B77-7AC2-4729-82AC-59A6800C3AB5}"/>
              </a:ext>
            </a:extLst>
          </p:cNvPr>
          <p:cNvSpPr txBox="1"/>
          <p:nvPr/>
        </p:nvSpPr>
        <p:spPr>
          <a:xfrm>
            <a:off x="6460103" y="5975875"/>
            <a:ext cx="5615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de-DE" sz="800" dirty="0"/>
              <a:t>* </a:t>
            </a:r>
            <a:r>
              <a:rPr lang="de-DE" sz="800" dirty="0">
                <a:hlinkClick r:id="rId3"/>
              </a:rPr>
              <a:t>https://github.com/IntelRealSense/librealsense/tree/development/examples/align</a:t>
            </a:r>
            <a:endParaRPr lang="de-DE" sz="800" dirty="0"/>
          </a:p>
          <a:p>
            <a:pPr lvl="1"/>
            <a:r>
              <a:rPr lang="de-DE" sz="800" dirty="0"/>
              <a:t>  </a:t>
            </a:r>
            <a:r>
              <a:rPr lang="de-DE" sz="800" dirty="0">
                <a:hlinkClick r:id="rId4"/>
              </a:rPr>
              <a:t>https://github.com/IntelRealSense/librealsense/blob/master/wrappers/python/examples/align-depth2color.py</a:t>
            </a:r>
            <a:endParaRPr lang="de-DE" sz="800" dirty="0"/>
          </a:p>
          <a:p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284203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Prof. Max Mustermann – Präsentationstitel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000"/>
              <a:t>Masterfolie </a:t>
            </a:r>
            <a:br>
              <a:rPr lang="de-DE" altLang="de-DE" sz="2000"/>
            </a:br>
            <a:r>
              <a:rPr lang="de-DE" altLang="de-DE" sz="2000"/>
              <a:t>(über: </a:t>
            </a:r>
            <a:r>
              <a:rPr lang="de-DE" altLang="de-DE" sz="2000" i="1"/>
              <a:t>Ansicht – Master – Folienmaster</a:t>
            </a:r>
            <a:r>
              <a:rPr lang="de-DE" altLang="de-DE" sz="2000"/>
              <a:t>)</a:t>
            </a:r>
            <a:endParaRPr lang="de-DE" altLang="de-DE" sz="2000" i="1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de-DE" altLang="de-DE" dirty="0"/>
              <a:t>Die Masterfolie wird genutzt, um grundlegende Elemente der Präsentation festzulegen und ggf. zu ändern.</a:t>
            </a:r>
          </a:p>
          <a:p>
            <a:pPr>
              <a:lnSpc>
                <a:spcPct val="90000"/>
              </a:lnSpc>
            </a:pPr>
            <a:endParaRPr lang="de-DE" altLang="de-DE" dirty="0"/>
          </a:p>
          <a:p>
            <a:pPr>
              <a:lnSpc>
                <a:spcPct val="90000"/>
              </a:lnSpc>
            </a:pPr>
            <a:r>
              <a:rPr lang="de-DE" altLang="de-DE" dirty="0"/>
              <a:t>Folgende Elemente können Sie in der Normalansicht individuell eintragen:</a:t>
            </a:r>
          </a:p>
          <a:p>
            <a:pPr lvl="1">
              <a:lnSpc>
                <a:spcPct val="90000"/>
              </a:lnSpc>
            </a:pPr>
            <a:endParaRPr lang="de-DE" altLang="de-DE" dirty="0"/>
          </a:p>
          <a:p>
            <a:pPr lvl="1">
              <a:lnSpc>
                <a:spcPct val="90000"/>
              </a:lnSpc>
            </a:pPr>
            <a:r>
              <a:rPr lang="de-DE" altLang="de-DE" dirty="0"/>
              <a:t>Inhaltsbereich:</a:t>
            </a:r>
          </a:p>
          <a:p>
            <a:pPr lvl="2">
              <a:lnSpc>
                <a:spcPct val="90000"/>
              </a:lnSpc>
            </a:pPr>
            <a:r>
              <a:rPr lang="de-DE" altLang="de-DE" sz="1800" dirty="0"/>
              <a:t>Präsentationsüberschrift</a:t>
            </a:r>
          </a:p>
          <a:p>
            <a:pPr lvl="2">
              <a:lnSpc>
                <a:spcPct val="90000"/>
              </a:lnSpc>
            </a:pPr>
            <a:r>
              <a:rPr lang="de-DE" altLang="de-DE" sz="1800" dirty="0"/>
              <a:t>Unterüberschrift</a:t>
            </a:r>
          </a:p>
          <a:p>
            <a:pPr lvl="2">
              <a:lnSpc>
                <a:spcPct val="90000"/>
              </a:lnSpc>
            </a:pPr>
            <a:r>
              <a:rPr lang="de-DE" altLang="de-DE" sz="1800" dirty="0"/>
              <a:t>Fakultätsbezeichnung</a:t>
            </a:r>
          </a:p>
          <a:p>
            <a:pPr lvl="2">
              <a:lnSpc>
                <a:spcPct val="90000"/>
              </a:lnSpc>
            </a:pPr>
            <a:r>
              <a:rPr lang="de-DE" altLang="de-DE" sz="1800"/>
              <a:t>Bildaustausch (graue Lasche am rechten Folienrand – zum leichteren Austausch)</a:t>
            </a:r>
          </a:p>
          <a:p>
            <a:pPr>
              <a:lnSpc>
                <a:spcPct val="90000"/>
              </a:lnSpc>
              <a:buFontTx/>
              <a:buNone/>
            </a:pPr>
            <a:endParaRPr lang="de-DE" altLang="de-DE" dirty="0"/>
          </a:p>
          <a:p>
            <a:pPr lvl="1">
              <a:lnSpc>
                <a:spcPct val="90000"/>
              </a:lnSpc>
            </a:pPr>
            <a:r>
              <a:rPr lang="de-DE" altLang="de-DE" dirty="0"/>
              <a:t>Fußzeile (über: Ansicht – </a:t>
            </a:r>
            <a:r>
              <a:rPr lang="de-DE" altLang="de-DE" i="1" dirty="0"/>
              <a:t>Kopf- und Fußzeile</a:t>
            </a:r>
            <a:r>
              <a:rPr lang="de-DE" altLang="de-DE" dirty="0"/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Prof. Max Mustermann – Präsentationstitel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 sz="2000"/>
              <a:t>Folientitel: Arial 24pt fett</a:t>
            </a:r>
            <a:br>
              <a:rPr lang="de-DE" altLang="de-DE" sz="2000"/>
            </a:br>
            <a:r>
              <a:rPr lang="de-DE" altLang="de-DE" sz="2000"/>
              <a:t>2-zeilig: Arial 20pt fett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6113" y="1198563"/>
            <a:ext cx="8248650" cy="4894262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de-DE" altLang="de-DE"/>
              <a:t>Fließtext: Arial 24pt regular</a:t>
            </a:r>
          </a:p>
          <a:p>
            <a:pPr>
              <a:lnSpc>
                <a:spcPct val="90000"/>
              </a:lnSpc>
            </a:pPr>
            <a:r>
              <a:rPr lang="de-DE" altLang="de-DE"/>
              <a:t>Fußzeile: Arial 9pt regular</a:t>
            </a:r>
          </a:p>
          <a:p>
            <a:pPr>
              <a:lnSpc>
                <a:spcPct val="90000"/>
              </a:lnSpc>
            </a:pPr>
            <a:r>
              <a:rPr lang="de-DE" altLang="de-DE"/>
              <a:t>Seitenzahl: Arial 9pt fett</a:t>
            </a:r>
          </a:p>
          <a:p>
            <a:pPr>
              <a:lnSpc>
                <a:spcPct val="90000"/>
              </a:lnSpc>
            </a:pPr>
            <a:endParaRPr lang="de-DE" altLang="de-DE"/>
          </a:p>
          <a:p>
            <a:pPr>
              <a:lnSpc>
                <a:spcPct val="90000"/>
              </a:lnSpc>
            </a:pPr>
            <a:r>
              <a:rPr lang="de-DE" altLang="de-DE"/>
              <a:t>Aufzählungspunkte, falls nicht auf Folie vorhanden:</a:t>
            </a:r>
          </a:p>
          <a:p>
            <a:pPr marL="827088" lvl="1">
              <a:lnSpc>
                <a:spcPct val="90000"/>
              </a:lnSpc>
            </a:pPr>
            <a:r>
              <a:rPr lang="de-DE" altLang="de-DE" i="1"/>
              <a:t>Format – Nummerierung- und Aufzählungszeichen – Bild – Importieren</a:t>
            </a:r>
          </a:p>
          <a:p>
            <a:pPr marL="827088" lvl="1">
              <a:lnSpc>
                <a:spcPct val="90000"/>
              </a:lnSpc>
            </a:pPr>
            <a:r>
              <a:rPr lang="de-DE" altLang="de-DE"/>
              <a:t>Die Datei</a:t>
            </a:r>
            <a:r>
              <a:rPr lang="de-DE" altLang="de-DE" i="1"/>
              <a:t> </a:t>
            </a:r>
            <a:r>
              <a:rPr lang="de-DE" altLang="de-DE">
                <a:solidFill>
                  <a:schemeClr val="accent1"/>
                </a:solidFill>
              </a:rPr>
              <a:t>„kit-point.png“</a:t>
            </a:r>
            <a:r>
              <a:rPr lang="de-DE" altLang="de-DE"/>
              <a:t> auswählen</a:t>
            </a:r>
          </a:p>
          <a:p>
            <a:pPr marL="827088" lvl="1">
              <a:lnSpc>
                <a:spcPct val="90000"/>
              </a:lnSpc>
            </a:pPr>
            <a:r>
              <a:rPr lang="de-DE" altLang="de-DE"/>
              <a:t>Größe: </a:t>
            </a:r>
            <a:r>
              <a:rPr lang="de-DE" altLang="de-DE">
                <a:solidFill>
                  <a:schemeClr val="accent1"/>
                </a:solidFill>
              </a:rPr>
              <a:t>„70% vom Text“</a:t>
            </a:r>
          </a:p>
          <a:p>
            <a:pPr marL="827088" lvl="1">
              <a:lnSpc>
                <a:spcPct val="90000"/>
              </a:lnSpc>
            </a:pPr>
            <a:endParaRPr lang="de-DE" altLang="de-DE">
              <a:solidFill>
                <a:schemeClr val="accent1"/>
              </a:solidFill>
            </a:endParaRPr>
          </a:p>
          <a:p>
            <a:pPr>
              <a:lnSpc>
                <a:spcPct val="90000"/>
              </a:lnSpc>
            </a:pPr>
            <a:r>
              <a:rPr lang="de-DE" altLang="de-DE"/>
              <a:t>Farben:</a:t>
            </a:r>
          </a:p>
          <a:p>
            <a:pPr marL="827088" lvl="1">
              <a:lnSpc>
                <a:spcPct val="90000"/>
              </a:lnSpc>
            </a:pPr>
            <a:r>
              <a:rPr lang="de-DE" altLang="de-DE"/>
              <a:t>Sind bereits voreingestellt. Sie erhalten automatisch die KIT-Farbpalette</a:t>
            </a:r>
          </a:p>
          <a:p>
            <a:pPr>
              <a:lnSpc>
                <a:spcPct val="90000"/>
              </a:lnSpc>
            </a:pPr>
            <a:endParaRPr lang="de-DE" altLang="de-D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Prof. Max Mustermann – Präsentationstitel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Generelle Hinweise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/>
              <a:t>Das Foliendesign sollte nicht geändert werden</a:t>
            </a:r>
          </a:p>
          <a:p>
            <a:r>
              <a:rPr lang="de-DE" altLang="de-DE"/>
              <a:t>Wenn Sie aus einem anderen Office-Programm Texte kopieren, wird Powerpoint die Formatierungen beibehalten. Hier müssen Sie die Texte evtl. neu formatieren.</a:t>
            </a:r>
          </a:p>
          <a:p>
            <a:r>
              <a:rPr lang="de-DE" altLang="de-DE"/>
              <a:t>Grundlegende Elemente wie diese im grauen KIT-Rahmen, das KIT-Logo oder die Platzhalter sollten in der Position nicht verändert oder gelöscht werden.</a:t>
            </a:r>
          </a:p>
          <a:p>
            <a:pPr>
              <a:buFontTx/>
              <a:buNone/>
            </a:pPr>
            <a:endParaRPr lang="de-DE" altLang="de-DE"/>
          </a:p>
          <a:p>
            <a:endParaRPr lang="de-DE" altLang="de-D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SzPct val="7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SzPct val="60000"/>
              <a:buBlip>
                <a:blip r:embed="rId2"/>
              </a:buBlip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SzPct val="60000"/>
              <a:buBlip>
                <a:blip r:embed="rId2"/>
              </a:buBlip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60000"/>
              <a:buBlip>
                <a:blip r:embed="rId2"/>
              </a:buBlip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SzPct val="60000"/>
              <a:buBlip>
                <a:blip r:embed="rId2"/>
              </a:buBlip>
              <a:defRPr sz="1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de-DE" altLang="de-DE" sz="900"/>
              <a:t>Prof. Max Mustermann – Präsentationstitel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de-DE"/>
              <a:t>Tipps zur Verwendung von Powerpoint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/>
              <a:t>Seitenaufbau</a:t>
            </a:r>
          </a:p>
          <a:p>
            <a:pPr lvl="1"/>
            <a:r>
              <a:rPr lang="de-DE" altLang="de-DE"/>
              <a:t>Text und Grafiken:</a:t>
            </a:r>
            <a:br>
              <a:rPr lang="de-DE" altLang="de-DE"/>
            </a:br>
            <a:r>
              <a:rPr lang="de-DE" altLang="de-DE"/>
              <a:t>Diese Elemente sollten gezielt und zurückhaltend eingesetzt werden. Empfohlen werden zehn Worte pro Zeile und fünf Zeilen pro Folie. </a:t>
            </a:r>
          </a:p>
          <a:p>
            <a:pPr lvl="1"/>
            <a:endParaRPr lang="de-DE" altLang="de-DE"/>
          </a:p>
          <a:p>
            <a:pPr lvl="1"/>
            <a:r>
              <a:rPr lang="de-DE" altLang="de-DE"/>
              <a:t>Zahlen und Daten</a:t>
            </a:r>
            <a:br>
              <a:rPr lang="de-DE" altLang="de-DE"/>
            </a:br>
            <a:r>
              <a:rPr lang="de-DE" altLang="de-DE"/>
              <a:t>Effektive PowerPoint-Präsentationen enthalten wenig Zahlen: ausführliche Daten können Sie nach der Präsentation auf Handouts verteilen.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11059-19A3-467E-B5F9-40E9EDAF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Two-step</a:t>
            </a:r>
            <a:r>
              <a:rPr lang="de-DE" dirty="0"/>
              <a:t> </a:t>
            </a:r>
            <a:r>
              <a:rPr lang="de-DE" dirty="0" err="1"/>
              <a:t>sequence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0140A0-4FBA-4DCD-835B-13464CC39C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EB9E679-11A1-4344-AF55-25D0B033215F}"/>
              </a:ext>
            </a:extLst>
          </p:cNvPr>
          <p:cNvSpPr/>
          <p:nvPr/>
        </p:nvSpPr>
        <p:spPr>
          <a:xfrm>
            <a:off x="839416" y="1484784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 Frame</a:t>
            </a:r>
          </a:p>
          <a:p>
            <a:pPr algn="ctr"/>
            <a:r>
              <a:rPr lang="de-DE" sz="1200" dirty="0"/>
              <a:t>RGB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427B023-E23D-422D-A634-890030BE4AB7}"/>
              </a:ext>
            </a:extLst>
          </p:cNvPr>
          <p:cNvSpPr/>
          <p:nvPr/>
        </p:nvSpPr>
        <p:spPr>
          <a:xfrm>
            <a:off x="839416" y="2421558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 Frame</a:t>
            </a:r>
          </a:p>
          <a:p>
            <a:pPr algn="ctr"/>
            <a:r>
              <a:rPr lang="de-DE" sz="1200" dirty="0"/>
              <a:t>Depth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839675-3C3C-4EEF-9A9E-EDF915BCA239}"/>
              </a:ext>
            </a:extLst>
          </p:cNvPr>
          <p:cNvSpPr/>
          <p:nvPr/>
        </p:nvSpPr>
        <p:spPr>
          <a:xfrm>
            <a:off x="2483608" y="1845494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CNN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67C2F54-CA81-4965-AAD4-96D5F155A64B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1775520" y="1844824"/>
            <a:ext cx="708088" cy="46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A19C6480-9CAA-415C-AB14-6D3284B9590D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1775520" y="2313546"/>
            <a:ext cx="708088" cy="4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5730DB8-6F26-4458-B69C-2EDCF7AEB01D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3995776" y="2313546"/>
            <a:ext cx="58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72104E71-5E73-4711-AF3A-816D74A31856}"/>
              </a:ext>
            </a:extLst>
          </p:cNvPr>
          <p:cNvSpPr/>
          <p:nvPr/>
        </p:nvSpPr>
        <p:spPr>
          <a:xfrm>
            <a:off x="4583832" y="1743781"/>
            <a:ext cx="1224136" cy="113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Intermediate </a:t>
            </a:r>
            <a:r>
              <a:rPr lang="de-DE" sz="1200" dirty="0" err="1"/>
              <a:t>representation</a:t>
            </a:r>
            <a:endParaRPr lang="de-DE" sz="1200" dirty="0"/>
          </a:p>
          <a:p>
            <a:pPr algn="ctr"/>
            <a:r>
              <a:rPr lang="de-DE" sz="1200" dirty="0"/>
              <a:t>(„Skeleton“)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FB13154-CCEA-493D-A41B-1EAA539E7261}"/>
              </a:ext>
            </a:extLst>
          </p:cNvPr>
          <p:cNvCxnSpPr>
            <a:cxnSpLocks/>
            <a:stCxn id="17" idx="3"/>
            <a:endCxn id="38" idx="1"/>
          </p:cNvCxnSpPr>
          <p:nvPr/>
        </p:nvCxnSpPr>
        <p:spPr>
          <a:xfrm>
            <a:off x="5807968" y="2313546"/>
            <a:ext cx="864096" cy="119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BAB492F-4373-4AC7-AA39-95FD7230E593}"/>
              </a:ext>
            </a:extLst>
          </p:cNvPr>
          <p:cNvSpPr/>
          <p:nvPr/>
        </p:nvSpPr>
        <p:spPr>
          <a:xfrm>
            <a:off x="8256240" y="2937730"/>
            <a:ext cx="936104" cy="113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Classifier</a:t>
            </a:r>
            <a:endParaRPr lang="de-DE" sz="1200" dirty="0"/>
          </a:p>
          <a:p>
            <a:pPr algn="ctr"/>
            <a:r>
              <a:rPr lang="de-DE" sz="1200" dirty="0"/>
              <a:t>LSTM?</a:t>
            </a:r>
          </a:p>
          <a:p>
            <a:pPr algn="ctr"/>
            <a:r>
              <a:rPr lang="de-DE" sz="1200" dirty="0"/>
              <a:t>KNN?</a:t>
            </a:r>
          </a:p>
          <a:p>
            <a:pPr algn="ctr"/>
            <a:r>
              <a:rPr lang="de-DE" sz="1200" dirty="0"/>
              <a:t>Siamese?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2483333D-9D3C-408D-A8F7-AA44FE9757B4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9192344" y="2313547"/>
            <a:ext cx="1440160" cy="119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9262B32F-5D87-4E31-847C-3B7BB5D44A5B}"/>
              </a:ext>
            </a:extLst>
          </p:cNvPr>
          <p:cNvSpPr/>
          <p:nvPr/>
        </p:nvSpPr>
        <p:spPr>
          <a:xfrm>
            <a:off x="10632504" y="1743784"/>
            <a:ext cx="936104" cy="113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Gesture</a:t>
            </a:r>
            <a:endParaRPr lang="de-DE" sz="1200" dirty="0"/>
          </a:p>
          <a:p>
            <a:pPr algn="ctr"/>
            <a:r>
              <a:rPr lang="de-DE" sz="1200" dirty="0"/>
              <a:t>Class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4794C97-18C5-4F98-8810-BE3479A4A362}"/>
              </a:ext>
            </a:extLst>
          </p:cNvPr>
          <p:cNvSpPr/>
          <p:nvPr/>
        </p:nvSpPr>
        <p:spPr>
          <a:xfrm>
            <a:off x="839416" y="3873456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 Frame</a:t>
            </a:r>
          </a:p>
          <a:p>
            <a:pPr algn="ctr"/>
            <a:r>
              <a:rPr lang="de-DE" sz="1200" dirty="0"/>
              <a:t>RGB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3BA6E962-E32B-4FD6-A114-FD56DC4D8198}"/>
              </a:ext>
            </a:extLst>
          </p:cNvPr>
          <p:cNvSpPr/>
          <p:nvPr/>
        </p:nvSpPr>
        <p:spPr>
          <a:xfrm>
            <a:off x="839416" y="4810230"/>
            <a:ext cx="93610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Input Frame</a:t>
            </a:r>
          </a:p>
          <a:p>
            <a:pPr algn="ctr"/>
            <a:r>
              <a:rPr lang="de-DE" sz="1200" dirty="0"/>
              <a:t>Depth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090E1A3B-97E1-4C66-A87B-5345B336442F}"/>
              </a:ext>
            </a:extLst>
          </p:cNvPr>
          <p:cNvSpPr/>
          <p:nvPr/>
        </p:nvSpPr>
        <p:spPr>
          <a:xfrm>
            <a:off x="2483608" y="4234166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CNN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FA8D2B73-D02D-47EE-951A-0AAB9BD74DD7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1775520" y="4233496"/>
            <a:ext cx="708088" cy="468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7AF65222-EF5A-4A05-8967-E8132BB109D9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 flipV="1">
            <a:off x="1775520" y="4702218"/>
            <a:ext cx="708088" cy="46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776374C7-3107-4F11-847C-4C075E9EBC3D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>
            <a:off x="3995776" y="4702218"/>
            <a:ext cx="588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FDF0BA31-60A8-4EF1-A45A-6D78A2C10A4F}"/>
              </a:ext>
            </a:extLst>
          </p:cNvPr>
          <p:cNvSpPr/>
          <p:nvPr/>
        </p:nvSpPr>
        <p:spPr>
          <a:xfrm>
            <a:off x="4583832" y="4132453"/>
            <a:ext cx="1224136" cy="11395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Intermediate </a:t>
            </a:r>
            <a:r>
              <a:rPr lang="de-DE" sz="1200" dirty="0" err="1"/>
              <a:t>representation</a:t>
            </a:r>
            <a:endParaRPr lang="de-DE" sz="1200" dirty="0"/>
          </a:p>
          <a:p>
            <a:pPr algn="ctr"/>
            <a:r>
              <a:rPr lang="de-DE" sz="1200" dirty="0"/>
              <a:t>(„Skeleton“)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3904D776-7840-4185-BE64-28457B090CA5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 flipV="1">
            <a:off x="5807968" y="3507492"/>
            <a:ext cx="864096" cy="119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Geschweifte Klammer links 40">
            <a:extLst>
              <a:ext uri="{FF2B5EF4-FFF2-40B4-BE49-F238E27FC236}">
                <a16:creationId xmlns:a16="http://schemas.microsoft.com/office/drawing/2014/main" id="{0346D512-2196-46A9-AE7E-094BAD870CA7}"/>
              </a:ext>
            </a:extLst>
          </p:cNvPr>
          <p:cNvSpPr/>
          <p:nvPr/>
        </p:nvSpPr>
        <p:spPr>
          <a:xfrm>
            <a:off x="551384" y="1268760"/>
            <a:ext cx="216024" cy="19088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Geschweifte Klammer links 41">
            <a:extLst>
              <a:ext uri="{FF2B5EF4-FFF2-40B4-BE49-F238E27FC236}">
                <a16:creationId xmlns:a16="http://schemas.microsoft.com/office/drawing/2014/main" id="{F5411260-9458-439F-A36E-7A48679705ED}"/>
              </a:ext>
            </a:extLst>
          </p:cNvPr>
          <p:cNvSpPr/>
          <p:nvPr/>
        </p:nvSpPr>
        <p:spPr>
          <a:xfrm>
            <a:off x="551384" y="3824376"/>
            <a:ext cx="216024" cy="19088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1BF111DB-0C76-46CD-B5C8-EA334379D4AA}"/>
              </a:ext>
            </a:extLst>
          </p:cNvPr>
          <p:cNvSpPr txBox="1"/>
          <p:nvPr/>
        </p:nvSpPr>
        <p:spPr>
          <a:xfrm>
            <a:off x="210967" y="203853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05A8C4E2-B662-4678-BDB9-9DAE10AAF690}"/>
              </a:ext>
            </a:extLst>
          </p:cNvPr>
          <p:cNvSpPr txBox="1"/>
          <p:nvPr/>
        </p:nvSpPr>
        <p:spPr>
          <a:xfrm>
            <a:off x="115525" y="462556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t+n</a:t>
            </a:r>
            <a:endParaRPr lang="de-DE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2FE0E3E8-6BE3-4E3B-B0CF-AA8069BD9D16}"/>
              </a:ext>
            </a:extLst>
          </p:cNvPr>
          <p:cNvSpPr txBox="1"/>
          <p:nvPr/>
        </p:nvSpPr>
        <p:spPr>
          <a:xfrm rot="5400000">
            <a:off x="1176373" y="330699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5EB0AEF6-A136-449A-A30B-7FAC657E2C75}"/>
              </a:ext>
            </a:extLst>
          </p:cNvPr>
          <p:cNvSpPr/>
          <p:nvPr/>
        </p:nvSpPr>
        <p:spPr>
          <a:xfrm>
            <a:off x="10632504" y="4132453"/>
            <a:ext cx="936104" cy="113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No</a:t>
            </a:r>
            <a:r>
              <a:rPr lang="de-DE" sz="1200" dirty="0"/>
              <a:t> </a:t>
            </a:r>
            <a:r>
              <a:rPr lang="de-DE" sz="1200" dirty="0" err="1"/>
              <a:t>gesture</a:t>
            </a:r>
            <a:endParaRPr lang="de-DE" sz="1200" dirty="0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72453536-E8AC-438F-8D2E-C472A86A60AF}"/>
              </a:ext>
            </a:extLst>
          </p:cNvPr>
          <p:cNvCxnSpPr>
            <a:stCxn id="21" idx="3"/>
            <a:endCxn id="59" idx="1"/>
          </p:cNvCxnSpPr>
          <p:nvPr/>
        </p:nvCxnSpPr>
        <p:spPr>
          <a:xfrm>
            <a:off x="9192344" y="3507493"/>
            <a:ext cx="1440160" cy="119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eschweifte Klammer links 2">
            <a:extLst>
              <a:ext uri="{FF2B5EF4-FFF2-40B4-BE49-F238E27FC236}">
                <a16:creationId xmlns:a16="http://schemas.microsoft.com/office/drawing/2014/main" id="{7BB6DCB3-56A2-47BA-ABAA-609032DE8E40}"/>
              </a:ext>
            </a:extLst>
          </p:cNvPr>
          <p:cNvSpPr/>
          <p:nvPr/>
        </p:nvSpPr>
        <p:spPr>
          <a:xfrm rot="16200000">
            <a:off x="3048295" y="2967937"/>
            <a:ext cx="210458" cy="58851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D0C66EF-7F70-46B1-8003-4EF294826312}"/>
              </a:ext>
            </a:extLst>
          </p:cNvPr>
          <p:cNvSpPr txBox="1"/>
          <p:nvPr/>
        </p:nvSpPr>
        <p:spPr>
          <a:xfrm>
            <a:off x="2240374" y="5958072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Pose </a:t>
            </a:r>
            <a:r>
              <a:rPr lang="de-DE" dirty="0" err="1"/>
              <a:t>estimation</a:t>
            </a:r>
            <a:endParaRPr lang="de-DE" dirty="0"/>
          </a:p>
        </p:txBody>
      </p:sp>
      <p:sp>
        <p:nvSpPr>
          <p:cNvPr id="36" name="Geschweifte Klammer links 35">
            <a:extLst>
              <a:ext uri="{FF2B5EF4-FFF2-40B4-BE49-F238E27FC236}">
                <a16:creationId xmlns:a16="http://schemas.microsoft.com/office/drawing/2014/main" id="{D1398092-F591-413B-843D-2E1E3968EF68}"/>
              </a:ext>
            </a:extLst>
          </p:cNvPr>
          <p:cNvSpPr/>
          <p:nvPr/>
        </p:nvSpPr>
        <p:spPr>
          <a:xfrm rot="16200000">
            <a:off x="9869393" y="3904081"/>
            <a:ext cx="210458" cy="40128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CE60E8C-0C46-46F5-A878-194C60530B7D}"/>
              </a:ext>
            </a:extLst>
          </p:cNvPr>
          <p:cNvSpPr txBox="1"/>
          <p:nvPr/>
        </p:nvSpPr>
        <p:spPr>
          <a:xfrm>
            <a:off x="8785835" y="595996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Gesture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D0F7538-EFFC-4617-86FE-74CC45AFA0FF}"/>
              </a:ext>
            </a:extLst>
          </p:cNvPr>
          <p:cNvSpPr/>
          <p:nvPr/>
        </p:nvSpPr>
        <p:spPr>
          <a:xfrm>
            <a:off x="6672064" y="2937729"/>
            <a:ext cx="936104" cy="1139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Lowpass</a:t>
            </a:r>
            <a:endParaRPr lang="de-DE" sz="1200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C9FF446-976D-4A43-9B85-5B61CBBB547C}"/>
              </a:ext>
            </a:extLst>
          </p:cNvPr>
          <p:cNvCxnSpPr>
            <a:stCxn id="38" idx="3"/>
            <a:endCxn id="21" idx="1"/>
          </p:cNvCxnSpPr>
          <p:nvPr/>
        </p:nvCxnSpPr>
        <p:spPr>
          <a:xfrm>
            <a:off x="7608168" y="3507492"/>
            <a:ext cx="6480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11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A287D-6D4C-41C5-9D35-7D0A6C48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Pose </a:t>
            </a:r>
            <a:r>
              <a:rPr lang="de-DE" dirty="0" err="1"/>
              <a:t>Estimation</a:t>
            </a:r>
            <a:endParaRPr lang="de-DE" dirty="0"/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F3CF1CCF-FDC0-490F-ABAB-9F3524EA1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001720"/>
              </p:ext>
            </p:extLst>
          </p:nvPr>
        </p:nvGraphicFramePr>
        <p:xfrm>
          <a:off x="522288" y="1198563"/>
          <a:ext cx="10902304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089">
                  <a:extLst>
                    <a:ext uri="{9D8B030D-6E8A-4147-A177-3AD203B41FA5}">
                      <a16:colId xmlns:a16="http://schemas.microsoft.com/office/drawing/2014/main" val="4152952352"/>
                    </a:ext>
                  </a:extLst>
                </a:gridCol>
                <a:gridCol w="5226891">
                  <a:extLst>
                    <a:ext uri="{9D8B030D-6E8A-4147-A177-3AD203B41FA5}">
                      <a16:colId xmlns:a16="http://schemas.microsoft.com/office/drawing/2014/main" val="2262737856"/>
                    </a:ext>
                  </a:extLst>
                </a:gridCol>
                <a:gridCol w="4619324">
                  <a:extLst>
                    <a:ext uri="{9D8B030D-6E8A-4147-A177-3AD203B41FA5}">
                      <a16:colId xmlns:a16="http://schemas.microsoft.com/office/drawing/2014/main" val="3590882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/>
                        <a:t>Estimate</a:t>
                      </a:r>
                      <a:r>
                        <a:rPr lang="de-DE" dirty="0"/>
                        <a:t> Joint </a:t>
                      </a:r>
                      <a:r>
                        <a:rPr lang="de-DE" sz="2400" dirty="0" err="1"/>
                        <a:t>angles</a:t>
                      </a: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Estimate</a:t>
                      </a:r>
                      <a:r>
                        <a:rPr lang="de-DE" dirty="0"/>
                        <a:t> Joint </a:t>
                      </a:r>
                      <a:r>
                        <a:rPr lang="de-DE" sz="2400" dirty="0" err="1"/>
                        <a:t>position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3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How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86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/>
                        <a:t>Dimensional </a:t>
                      </a:r>
                      <a:r>
                        <a:rPr lang="de-DE" dirty="0" err="1"/>
                        <a:t>reduction</a:t>
                      </a:r>
                      <a:endParaRPr lang="de-DE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dirty="0" err="1"/>
                        <a:t>Easily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understandable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representation</a:t>
                      </a:r>
                      <a:endParaRPr lang="de-DE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de-DE" dirty="0"/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Dimensional </a:t>
                      </a:r>
                      <a:r>
                        <a:rPr lang="de-DE" dirty="0" err="1"/>
                        <a:t>reduction</a:t>
                      </a:r>
                      <a:endParaRPr lang="de-DE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/>
                        <a:t>Semi-</a:t>
                      </a:r>
                      <a:r>
                        <a:rPr lang="de-DE" dirty="0" err="1"/>
                        <a:t>Automatic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labeling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with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previous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work</a:t>
                      </a:r>
                      <a:r>
                        <a:rPr lang="de-DE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Angles</a:t>
                      </a:r>
                      <a:r>
                        <a:rPr lang="de-DE" dirty="0"/>
                        <a:t> still </a:t>
                      </a:r>
                      <a:r>
                        <a:rPr lang="de-DE" dirty="0" err="1"/>
                        <a:t>calculatable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1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How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to</a:t>
                      </a:r>
                      <a:r>
                        <a:rPr lang="de-DE" dirty="0"/>
                        <a:t> lable? Manual </a:t>
                      </a:r>
                      <a:r>
                        <a:rPr lang="de-DE" dirty="0" err="1"/>
                        <a:t>labeling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almost</a:t>
                      </a:r>
                      <a:r>
                        <a:rPr lang="de-DE" dirty="0"/>
                        <a:t> impossible -&gt; </a:t>
                      </a:r>
                      <a:r>
                        <a:rPr lang="de-DE" dirty="0" err="1"/>
                        <a:t>Synthetic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r>
                        <a:rPr lang="de-DE" dirty="0"/>
                        <a:t>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dirty="0" err="1"/>
                        <a:t>How</a:t>
                      </a:r>
                      <a:r>
                        <a:rPr lang="de-DE" dirty="0"/>
                        <a:t> do </a:t>
                      </a:r>
                      <a:r>
                        <a:rPr lang="de-DE" dirty="0" err="1"/>
                        <a:t>you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label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occluded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joints</a:t>
                      </a:r>
                      <a:r>
                        <a:rPr lang="de-DE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378198"/>
                  </a:ext>
                </a:extLst>
              </a:tr>
            </a:tbl>
          </a:graphicData>
        </a:graphic>
      </p:graphicFrame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91825A-C900-4196-AFBA-A2A27D6F8D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256222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5F3F8-898A-4CCE-86BA-83D7D7B3B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Datasets Hand Pose </a:t>
            </a:r>
            <a:r>
              <a:rPr lang="de-DE" dirty="0" err="1"/>
              <a:t>Estimation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A2B003-C418-4A31-8279-F8945CACA8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  <p:graphicFrame>
        <p:nvGraphicFramePr>
          <p:cNvPr id="4" name="Tabelle 6">
            <a:extLst>
              <a:ext uri="{FF2B5EF4-FFF2-40B4-BE49-F238E27FC236}">
                <a16:creationId xmlns:a16="http://schemas.microsoft.com/office/drawing/2014/main" id="{9DE78945-BAAC-44CA-B404-ECC0DC4247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695616"/>
              </p:ext>
            </p:extLst>
          </p:nvPr>
        </p:nvGraphicFramePr>
        <p:xfrm>
          <a:off x="407368" y="1089645"/>
          <a:ext cx="10918459" cy="4678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715">
                  <a:extLst>
                    <a:ext uri="{9D8B030D-6E8A-4147-A177-3AD203B41FA5}">
                      <a16:colId xmlns:a16="http://schemas.microsoft.com/office/drawing/2014/main" val="4152952352"/>
                    </a:ext>
                  </a:extLst>
                </a:gridCol>
                <a:gridCol w="1766624">
                  <a:extLst>
                    <a:ext uri="{9D8B030D-6E8A-4147-A177-3AD203B41FA5}">
                      <a16:colId xmlns:a16="http://schemas.microsoft.com/office/drawing/2014/main" val="2262737856"/>
                    </a:ext>
                  </a:extLst>
                </a:gridCol>
                <a:gridCol w="1766624">
                  <a:extLst>
                    <a:ext uri="{9D8B030D-6E8A-4147-A177-3AD203B41FA5}">
                      <a16:colId xmlns:a16="http://schemas.microsoft.com/office/drawing/2014/main" val="3590882607"/>
                    </a:ext>
                  </a:extLst>
                </a:gridCol>
                <a:gridCol w="1766624">
                  <a:extLst>
                    <a:ext uri="{9D8B030D-6E8A-4147-A177-3AD203B41FA5}">
                      <a16:colId xmlns:a16="http://schemas.microsoft.com/office/drawing/2014/main" val="1671712233"/>
                    </a:ext>
                  </a:extLst>
                </a:gridCol>
                <a:gridCol w="1766624">
                  <a:extLst>
                    <a:ext uri="{9D8B030D-6E8A-4147-A177-3AD203B41FA5}">
                      <a16:colId xmlns:a16="http://schemas.microsoft.com/office/drawing/2014/main" val="2373298553"/>
                    </a:ext>
                  </a:extLst>
                </a:gridCol>
                <a:gridCol w="1766624">
                  <a:extLst>
                    <a:ext uri="{9D8B030D-6E8A-4147-A177-3AD203B41FA5}">
                      <a16:colId xmlns:a16="http://schemas.microsoft.com/office/drawing/2014/main" val="2317112607"/>
                    </a:ext>
                  </a:extLst>
                </a:gridCol>
                <a:gridCol w="1766624">
                  <a:extLst>
                    <a:ext uri="{9D8B030D-6E8A-4147-A177-3AD203B41FA5}">
                      <a16:colId xmlns:a16="http://schemas.microsoft.com/office/drawing/2014/main" val="4011254440"/>
                    </a:ext>
                  </a:extLst>
                </a:gridCol>
              </a:tblGrid>
              <a:tr h="496227"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FHAD</a:t>
                      </a:r>
                    </a:p>
                    <a:p>
                      <a:pPr algn="ctr"/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BigHand</a:t>
                      </a:r>
                      <a:r>
                        <a:rPr lang="de-DE" sz="1200" dirty="0"/>
                        <a:t> 2.2m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cvpr15_MSRAHandGestureDB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FreiHAND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Imperial College London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 err="1"/>
                        <a:t>NvGesture</a:t>
                      </a:r>
                      <a:endParaRPr lang="de-DE" sz="1200" dirty="0"/>
                    </a:p>
                    <a:p>
                      <a:pPr algn="ctr"/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336699"/>
                  </a:ext>
                </a:extLst>
              </a:tr>
              <a:tr h="1984907">
                <a:tc>
                  <a:txBody>
                    <a:bodyPr/>
                    <a:lstStyle/>
                    <a:p>
                      <a:r>
                        <a:rPr lang="de-DE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200" dirty="0"/>
                        <a:t>Skeleton </a:t>
                      </a:r>
                      <a:r>
                        <a:rPr lang="de-DE" sz="1200" dirty="0" err="1"/>
                        <a:t>annotations</a:t>
                      </a:r>
                      <a:r>
                        <a:rPr lang="de-DE" sz="1200" dirty="0"/>
                        <a:t> (</a:t>
                      </a:r>
                      <a:r>
                        <a:rPr lang="de-DE" sz="1200" dirty="0" err="1"/>
                        <a:t>joint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locations</a:t>
                      </a:r>
                      <a:r>
                        <a:rPr lang="de-DE" sz="1200" dirty="0"/>
                        <a:t>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200" dirty="0"/>
                        <a:t>RGBD</a:t>
                      </a:r>
                    </a:p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/>
                        <a:t>Relatively</a:t>
                      </a:r>
                      <a:r>
                        <a:rPr lang="de-DE" sz="1200" dirty="0"/>
                        <a:t> large </a:t>
                      </a:r>
                      <a:r>
                        <a:rPr lang="de-DE" sz="1200" dirty="0" err="1"/>
                        <a:t>dataset</a:t>
                      </a:r>
                      <a:endParaRPr lang="de-DE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Well </a:t>
                      </a:r>
                      <a:r>
                        <a:rPr lang="de-DE" sz="1200" dirty="0" err="1"/>
                        <a:t>curated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because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it</a:t>
                      </a:r>
                      <a:r>
                        <a:rPr lang="de-DE" sz="1200" dirty="0"/>
                        <a:t> was/</a:t>
                      </a:r>
                      <a:r>
                        <a:rPr lang="de-DE" sz="1200" dirty="0" err="1"/>
                        <a:t>is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used</a:t>
                      </a:r>
                      <a:r>
                        <a:rPr lang="de-DE" sz="1200" dirty="0"/>
                        <a:t> in </a:t>
                      </a:r>
                      <a:r>
                        <a:rPr lang="de-DE" sz="1200" dirty="0" err="1"/>
                        <a:t>competition</a:t>
                      </a:r>
                      <a:endParaRPr lang="de-DE" sz="12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200" dirty="0"/>
                        <a:t>Skeleton </a:t>
                      </a:r>
                      <a:r>
                        <a:rPr lang="de-DE" sz="1200" dirty="0" err="1"/>
                        <a:t>annotations</a:t>
                      </a:r>
                      <a:r>
                        <a:rPr lang="de-DE" sz="1200" dirty="0"/>
                        <a:t> (</a:t>
                      </a:r>
                      <a:r>
                        <a:rPr lang="de-DE" sz="1200" dirty="0" err="1"/>
                        <a:t>joint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locations</a:t>
                      </a:r>
                      <a:r>
                        <a:rPr lang="de-DE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/>
                        <a:t>Relatively</a:t>
                      </a:r>
                      <a:r>
                        <a:rPr lang="de-DE" sz="1200" dirty="0"/>
                        <a:t> large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Many </a:t>
                      </a:r>
                      <a:r>
                        <a:rPr lang="de-DE" sz="1200" dirty="0" err="1"/>
                        <a:t>subjects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316400"/>
                  </a:ext>
                </a:extLst>
              </a:tr>
              <a:tr h="2197575">
                <a:tc>
                  <a:txBody>
                    <a:bodyPr/>
                    <a:lstStyle/>
                    <a:p>
                      <a:r>
                        <a:rPr lang="de-DE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Sensors + </a:t>
                      </a:r>
                      <a:r>
                        <a:rPr lang="de-DE" sz="1200" dirty="0" err="1"/>
                        <a:t>tape</a:t>
                      </a:r>
                      <a:r>
                        <a:rPr lang="de-DE" sz="1200" dirty="0"/>
                        <a:t> on </a:t>
                      </a:r>
                      <a:r>
                        <a:rPr lang="de-DE" sz="1200" dirty="0" err="1"/>
                        <a:t>hands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make</a:t>
                      </a:r>
                      <a:r>
                        <a:rPr lang="de-DE" sz="1200" dirty="0"/>
                        <a:t> RGB </a:t>
                      </a:r>
                      <a:r>
                        <a:rPr lang="de-DE" sz="1200" dirty="0" err="1"/>
                        <a:t>images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risky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work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with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200" dirty="0" err="1"/>
                        <a:t>No</a:t>
                      </a:r>
                      <a:r>
                        <a:rPr lang="de-DE" sz="1200" dirty="0"/>
                        <a:t> RGB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200" dirty="0" err="1"/>
                        <a:t>No</a:t>
                      </a:r>
                      <a:r>
                        <a:rPr lang="de-DE" sz="1200" dirty="0"/>
                        <a:t> RGB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/>
                        <a:t>Low </a:t>
                      </a:r>
                      <a:r>
                        <a:rPr lang="de-DE" sz="1200" dirty="0" err="1"/>
                        <a:t>contrast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200" dirty="0" err="1"/>
                        <a:t>No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pose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labels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378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68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223E6-4C38-460C-A1E7-097C7679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augmentation</a:t>
            </a:r>
            <a:r>
              <a:rPr lang="de-DE" dirty="0"/>
              <a:t> </a:t>
            </a:r>
            <a:r>
              <a:rPr lang="fr-FR" dirty="0"/>
              <a:t>(</a:t>
            </a:r>
            <a:r>
              <a:rPr lang="fr-FR" dirty="0" err="1"/>
              <a:t>Núñez</a:t>
            </a:r>
            <a:r>
              <a:rPr lang="fr-FR" dirty="0"/>
              <a:t> et al. 2018, S.84)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D61927-8D74-4FE8-8D5D-5062F932B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Various</a:t>
            </a:r>
            <a:r>
              <a:rPr lang="de-DE" dirty="0"/>
              <a:t> </a:t>
            </a:r>
            <a:r>
              <a:rPr lang="de-DE" dirty="0" err="1"/>
              <a:t>possibilities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Scale</a:t>
            </a:r>
            <a:endParaRPr lang="de-DE" dirty="0"/>
          </a:p>
          <a:p>
            <a:pPr lvl="1"/>
            <a:r>
              <a:rPr lang="de-DE" dirty="0"/>
              <a:t>Shift</a:t>
            </a:r>
          </a:p>
          <a:p>
            <a:pPr lvl="1"/>
            <a:r>
              <a:rPr lang="de-DE" dirty="0"/>
              <a:t>Time </a:t>
            </a:r>
            <a:r>
              <a:rPr lang="de-DE" dirty="0" err="1"/>
              <a:t>interpolation</a:t>
            </a:r>
            <a:r>
              <a:rPr lang="de-DE" dirty="0"/>
              <a:t> (Hard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Noise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2AF560-16F7-47EF-9EBA-AA3F01F225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6664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26241-C0F6-4B88-8739-65056D26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Challenge: </a:t>
            </a:r>
            <a:r>
              <a:rPr lang="de-DE" dirty="0" err="1"/>
              <a:t>execution</a:t>
            </a:r>
            <a:r>
              <a:rPr lang="de-DE" dirty="0"/>
              <a:t> time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1DF471-27C7-48CB-B8B7-C3F5303DC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Many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&gt;30ms</a:t>
            </a:r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preprocessing</a:t>
            </a:r>
            <a:r>
              <a:rPr lang="de-DE" dirty="0"/>
              <a:t> (</a:t>
            </a:r>
            <a:r>
              <a:rPr lang="de-DE" dirty="0" err="1"/>
              <a:t>hand</a:t>
            </a:r>
            <a:r>
              <a:rPr lang="de-DE" dirty="0"/>
              <a:t> </a:t>
            </a:r>
            <a:r>
              <a:rPr lang="de-DE" dirty="0" err="1"/>
              <a:t>segmentation</a:t>
            </a:r>
            <a:r>
              <a:rPr lang="de-DE" dirty="0"/>
              <a:t>)</a:t>
            </a:r>
          </a:p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iterative </a:t>
            </a:r>
            <a:r>
              <a:rPr lang="de-DE" dirty="0" err="1"/>
              <a:t>refinement</a:t>
            </a:r>
            <a:endParaRPr lang="de-DE" dirty="0"/>
          </a:p>
          <a:p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Tradeoff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betwen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precision</a:t>
            </a:r>
            <a:r>
              <a:rPr lang="de-DE" dirty="0">
                <a:sym typeface="Wingdings" panose="05000000000000000000" pitchFamily="2" charset="2"/>
              </a:rPr>
              <a:t> and </a:t>
            </a:r>
            <a:r>
              <a:rPr lang="de-DE" dirty="0" err="1">
                <a:sym typeface="Wingdings" panose="05000000000000000000" pitchFamily="2" charset="2"/>
              </a:rPr>
              <a:t>speed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81473C-3C0B-4BD2-93EE-C283A29276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04971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D901B-5956-470B-AA83-06433751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Challenge: </a:t>
            </a:r>
            <a:r>
              <a:rPr lang="de-DE" dirty="0" err="1"/>
              <a:t>Coordinate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 and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4138C7-A86E-465D-B13C-DACC54368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Training </a:t>
            </a:r>
            <a:r>
              <a:rPr lang="de-DE" dirty="0" err="1"/>
              <a:t>data</a:t>
            </a:r>
            <a:r>
              <a:rPr lang="de-DE" dirty="0"/>
              <a:t> was </a:t>
            </a:r>
            <a:r>
              <a:rPr lang="de-DE" dirty="0" err="1"/>
              <a:t>recorded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cameras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Camera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intrinsics</a:t>
            </a:r>
            <a:r>
              <a:rPr lang="de-DE" dirty="0">
                <a:sym typeface="Wingdings" panose="05000000000000000000" pitchFamily="2" charset="2"/>
              </a:rPr>
              <a:t> will </a:t>
            </a:r>
            <a:r>
              <a:rPr lang="de-DE" dirty="0" err="1">
                <a:sym typeface="Wingdings" panose="05000000000000000000" pitchFamily="2" charset="2"/>
              </a:rPr>
              <a:t>vary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between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training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application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/>
              <a:t>Most </a:t>
            </a:r>
            <a:r>
              <a:rPr lang="de-DE" dirty="0" err="1"/>
              <a:t>activation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cut</a:t>
            </a:r>
            <a:r>
              <a:rPr lang="de-DE" dirty="0"/>
              <a:t> negative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Normalization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required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>
                <a:sym typeface="Wingdings" panose="05000000000000000000" pitchFamily="2" charset="2"/>
              </a:rPr>
              <a:t>BUT: </a:t>
            </a:r>
            <a:r>
              <a:rPr lang="de-DE" dirty="0" err="1">
                <a:sym typeface="Wingdings" panose="05000000000000000000" pitchFamily="2" charset="2"/>
              </a:rPr>
              <a:t>Gestures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contain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every</a:t>
            </a:r>
            <a:r>
              <a:rPr lang="de-DE" dirty="0">
                <a:sym typeface="Wingdings" panose="05000000000000000000" pitchFamily="2" charset="2"/>
              </a:rPr>
              <a:t> possible </a:t>
            </a:r>
            <a:r>
              <a:rPr lang="de-DE" dirty="0" err="1">
                <a:sym typeface="Wingdings" panose="05000000000000000000" pitchFamily="2" charset="2"/>
              </a:rPr>
              <a:t>movement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Cropping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Normalization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around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fixed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point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hand</a:t>
            </a:r>
            <a:r>
              <a:rPr lang="de-DE" dirty="0">
                <a:sym typeface="Wingdings" panose="05000000000000000000" pitchFamily="2" charset="2"/>
              </a:rPr>
              <a:t> (e.g. </a:t>
            </a:r>
            <a:r>
              <a:rPr lang="de-DE" dirty="0" err="1">
                <a:sym typeface="Wingdings" panose="05000000000000000000" pitchFamily="2" charset="2"/>
              </a:rPr>
              <a:t>palm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as</a:t>
            </a:r>
            <a:r>
              <a:rPr lang="de-DE" dirty="0">
                <a:sym typeface="Wingdings" panose="05000000000000000000" pitchFamily="2" charset="2"/>
              </a:rPr>
              <a:t> in [1]) not possible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sz="900" dirty="0"/>
              <a:t>[1] Malik, </a:t>
            </a:r>
            <a:r>
              <a:rPr lang="de-DE" sz="900" dirty="0" err="1"/>
              <a:t>Jameel</a:t>
            </a:r>
            <a:r>
              <a:rPr lang="de-DE" sz="900" dirty="0"/>
              <a:t>; </a:t>
            </a:r>
            <a:r>
              <a:rPr lang="de-DE" sz="900" dirty="0" err="1"/>
              <a:t>Elhayek</a:t>
            </a:r>
            <a:r>
              <a:rPr lang="de-DE" sz="900" dirty="0"/>
              <a:t>, Ahmed; Stricker, Didier (2018): </a:t>
            </a:r>
            <a:r>
              <a:rPr lang="de-DE" sz="900" dirty="0" err="1"/>
              <a:t>Structure</a:t>
            </a:r>
            <a:r>
              <a:rPr lang="de-DE" sz="900" dirty="0"/>
              <a:t>-Aware 3D Hand Pose Regression </a:t>
            </a:r>
            <a:r>
              <a:rPr lang="de-DE" sz="900" dirty="0" err="1"/>
              <a:t>from</a:t>
            </a:r>
            <a:r>
              <a:rPr lang="de-DE" sz="900" dirty="0"/>
              <a:t> a Single Depth Image. In: Patrick </a:t>
            </a:r>
            <a:r>
              <a:rPr lang="de-DE" sz="900" dirty="0" err="1"/>
              <a:t>Bourdot</a:t>
            </a:r>
            <a:r>
              <a:rPr lang="de-DE" sz="900" dirty="0"/>
              <a:t>, Sue Cobb, Victoria </a:t>
            </a:r>
            <a:r>
              <a:rPr lang="de-DE" sz="900" dirty="0" err="1"/>
              <a:t>Interrante</a:t>
            </a:r>
            <a:r>
              <a:rPr lang="de-DE" sz="900" dirty="0"/>
              <a:t>, </a:t>
            </a:r>
            <a:r>
              <a:rPr lang="de-DE" sz="900" dirty="0" err="1"/>
              <a:t>Hirokazu</a:t>
            </a:r>
            <a:r>
              <a:rPr lang="de-DE" sz="900" dirty="0"/>
              <a:t> </a:t>
            </a:r>
            <a:r>
              <a:rPr lang="de-DE" sz="900" dirty="0" err="1"/>
              <a:t>kato</a:t>
            </a:r>
            <a:r>
              <a:rPr lang="de-DE" sz="900" dirty="0"/>
              <a:t> und Didier Stricker (</a:t>
            </a:r>
            <a:r>
              <a:rPr lang="de-DE" sz="900" dirty="0" err="1"/>
              <a:t>Hg</a:t>
            </a:r>
            <a:r>
              <a:rPr lang="de-DE" sz="900" dirty="0"/>
              <a:t>.): Virtual </a:t>
            </a:r>
            <a:r>
              <a:rPr lang="de-DE" sz="900" dirty="0" err="1"/>
              <a:t>reality</a:t>
            </a:r>
            <a:r>
              <a:rPr lang="de-DE" sz="900" dirty="0"/>
              <a:t> and </a:t>
            </a:r>
            <a:r>
              <a:rPr lang="de-DE" sz="900" dirty="0" err="1"/>
              <a:t>augmented</a:t>
            </a:r>
            <a:r>
              <a:rPr lang="de-DE" sz="900" dirty="0"/>
              <a:t> </a:t>
            </a:r>
            <a:r>
              <a:rPr lang="de-DE" sz="900" dirty="0" err="1"/>
              <a:t>reality</a:t>
            </a:r>
            <a:r>
              <a:rPr lang="de-DE" sz="900" dirty="0"/>
              <a:t>. 15th </a:t>
            </a:r>
            <a:r>
              <a:rPr lang="de-DE" sz="900" dirty="0" err="1"/>
              <a:t>EuroVR</a:t>
            </a:r>
            <a:r>
              <a:rPr lang="de-DE" sz="900" dirty="0"/>
              <a:t> International Conference, </a:t>
            </a:r>
            <a:r>
              <a:rPr lang="de-DE" sz="900" dirty="0" err="1"/>
              <a:t>EuroVR</a:t>
            </a:r>
            <a:r>
              <a:rPr lang="de-DE" sz="900" dirty="0"/>
              <a:t> 2018, London, UK, </a:t>
            </a:r>
            <a:r>
              <a:rPr lang="de-DE" sz="900" dirty="0" err="1"/>
              <a:t>October</a:t>
            </a:r>
            <a:r>
              <a:rPr lang="de-DE" sz="900" dirty="0"/>
              <a:t> 22–23, 2018 : </a:t>
            </a:r>
            <a:r>
              <a:rPr lang="de-DE" sz="900" dirty="0" err="1"/>
              <a:t>proceedings</a:t>
            </a:r>
            <a:r>
              <a:rPr lang="de-DE" sz="900" dirty="0"/>
              <a:t>, Bd. 11162. Cham: Springer (</a:t>
            </a:r>
            <a:r>
              <a:rPr lang="de-DE" sz="900" dirty="0" err="1"/>
              <a:t>Lecture</a:t>
            </a:r>
            <a:r>
              <a:rPr lang="de-DE" sz="900" dirty="0"/>
              <a:t> Notes in Computer Science, 11162), S. 3–17.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C66D18-EFEC-45F6-8B50-7E3E1509A3E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9631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5BE64-02C7-425F-92F8-2E2147D6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Unified </a:t>
            </a:r>
            <a:r>
              <a:rPr lang="de-DE" dirty="0" err="1"/>
              <a:t>Datset</a:t>
            </a:r>
            <a:r>
              <a:rPr lang="de-DE" dirty="0"/>
              <a:t> Format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2F8001-CA29-4F08-B12D-1C00D5115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Skeleton </a:t>
            </a:r>
            <a:r>
              <a:rPr lang="de-DE" dirty="0" err="1"/>
              <a:t>Coordinates</a:t>
            </a:r>
            <a:r>
              <a:rPr lang="de-DE" dirty="0"/>
              <a:t> in CAMERA </a:t>
            </a:r>
            <a:r>
              <a:rPr lang="de-DE" dirty="0" err="1"/>
              <a:t>coordinates</a:t>
            </a:r>
            <a:r>
              <a:rPr lang="de-DE" dirty="0"/>
              <a:t> (</a:t>
            </a:r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extrinsics</a:t>
            </a:r>
            <a:r>
              <a:rPr lang="de-DE" dirty="0"/>
              <a:t> but not </a:t>
            </a:r>
            <a:r>
              <a:rPr lang="de-DE" dirty="0" err="1"/>
              <a:t>intrinsics</a:t>
            </a:r>
            <a:r>
              <a:rPr lang="de-DE" dirty="0"/>
              <a:t>!)</a:t>
            </a:r>
          </a:p>
          <a:p>
            <a:pPr lvl="1"/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towards</a:t>
            </a:r>
            <a:r>
              <a:rPr lang="de-DE" dirty="0"/>
              <a:t>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etc</a:t>
            </a:r>
            <a:r>
              <a:rPr lang="de-DE" dirty="0"/>
              <a:t> but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depend</a:t>
            </a:r>
            <a:r>
              <a:rPr lang="de-DE" dirty="0"/>
              <a:t> on </a:t>
            </a:r>
            <a:r>
              <a:rPr lang="de-DE" dirty="0" err="1"/>
              <a:t>camera</a:t>
            </a:r>
            <a:r>
              <a:rPr lang="de-DE" dirty="0"/>
              <a:t> </a:t>
            </a:r>
            <a:r>
              <a:rPr lang="de-DE" dirty="0" err="1"/>
              <a:t>orientation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21 Joints</a:t>
            </a:r>
          </a:p>
          <a:p>
            <a:r>
              <a:rPr lang="de-DE" dirty="0"/>
              <a:t>Skeleton </a:t>
            </a:r>
            <a:r>
              <a:rPr lang="de-DE" dirty="0" err="1"/>
              <a:t>joint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 FHAD </a:t>
            </a:r>
            <a:r>
              <a:rPr lang="de-DE" dirty="0" err="1"/>
              <a:t>compatible</a:t>
            </a:r>
            <a:r>
              <a:rPr lang="de-DE" dirty="0"/>
              <a:t>: ["</a:t>
            </a:r>
            <a:r>
              <a:rPr lang="de-DE" dirty="0" err="1"/>
              <a:t>wrist</a:t>
            </a:r>
            <a:r>
              <a:rPr lang="de-DE" dirty="0"/>
              <a:t>", "</a:t>
            </a:r>
            <a:r>
              <a:rPr lang="de-DE" dirty="0" err="1"/>
              <a:t>tmcp</a:t>
            </a:r>
            <a:r>
              <a:rPr lang="de-DE" dirty="0"/>
              <a:t>", "</a:t>
            </a:r>
            <a:r>
              <a:rPr lang="de-DE" dirty="0" err="1"/>
              <a:t>imcp</a:t>
            </a:r>
            <a:r>
              <a:rPr lang="de-DE" dirty="0"/>
              <a:t>", "</a:t>
            </a:r>
            <a:r>
              <a:rPr lang="de-DE" dirty="0" err="1"/>
              <a:t>mmcp</a:t>
            </a:r>
            <a:r>
              <a:rPr lang="de-DE" dirty="0"/>
              <a:t>", "</a:t>
            </a:r>
            <a:r>
              <a:rPr lang="de-DE" dirty="0" err="1"/>
              <a:t>rmcp</a:t>
            </a:r>
            <a:r>
              <a:rPr lang="de-DE" dirty="0"/>
              <a:t>", "</a:t>
            </a:r>
            <a:r>
              <a:rPr lang="de-DE" dirty="0" err="1"/>
              <a:t>pmcp</a:t>
            </a:r>
            <a:r>
              <a:rPr lang="de-DE" dirty="0"/>
              <a:t>", "</a:t>
            </a:r>
            <a:r>
              <a:rPr lang="de-DE" dirty="0" err="1"/>
              <a:t>tpip</a:t>
            </a:r>
            <a:r>
              <a:rPr lang="de-DE" dirty="0"/>
              <a:t>", "</a:t>
            </a:r>
            <a:r>
              <a:rPr lang="de-DE" dirty="0" err="1"/>
              <a:t>tdip</a:t>
            </a:r>
            <a:r>
              <a:rPr lang="de-DE" dirty="0"/>
              <a:t>", "</a:t>
            </a:r>
            <a:r>
              <a:rPr lang="de-DE" dirty="0" err="1"/>
              <a:t>ttip</a:t>
            </a:r>
            <a:r>
              <a:rPr lang="de-DE" dirty="0"/>
              <a:t>", "</a:t>
            </a:r>
            <a:r>
              <a:rPr lang="de-DE" dirty="0" err="1"/>
              <a:t>ipip</a:t>
            </a:r>
            <a:r>
              <a:rPr lang="de-DE" dirty="0"/>
              <a:t>", "</a:t>
            </a:r>
            <a:r>
              <a:rPr lang="de-DE" dirty="0" err="1"/>
              <a:t>idip</a:t>
            </a:r>
            <a:r>
              <a:rPr lang="de-DE" dirty="0"/>
              <a:t>", "</a:t>
            </a:r>
            <a:r>
              <a:rPr lang="de-DE" dirty="0" err="1"/>
              <a:t>itip</a:t>
            </a:r>
            <a:r>
              <a:rPr lang="de-DE" dirty="0"/>
              <a:t>", "</a:t>
            </a:r>
            <a:r>
              <a:rPr lang="de-DE" dirty="0" err="1"/>
              <a:t>mpip</a:t>
            </a:r>
            <a:r>
              <a:rPr lang="de-DE" dirty="0"/>
              <a:t>", "</a:t>
            </a:r>
            <a:r>
              <a:rPr lang="de-DE" dirty="0" err="1"/>
              <a:t>mdip</a:t>
            </a:r>
            <a:r>
              <a:rPr lang="de-DE" dirty="0"/>
              <a:t>", "</a:t>
            </a:r>
            <a:r>
              <a:rPr lang="de-DE" dirty="0" err="1"/>
              <a:t>mtip</a:t>
            </a:r>
            <a:r>
              <a:rPr lang="de-DE" dirty="0"/>
              <a:t>", "</a:t>
            </a:r>
            <a:r>
              <a:rPr lang="de-DE" dirty="0" err="1"/>
              <a:t>rpip</a:t>
            </a:r>
            <a:r>
              <a:rPr lang="de-DE" dirty="0"/>
              <a:t>", "</a:t>
            </a:r>
            <a:r>
              <a:rPr lang="de-DE" dirty="0" err="1"/>
              <a:t>rdip</a:t>
            </a:r>
            <a:r>
              <a:rPr lang="de-DE" dirty="0"/>
              <a:t>", "</a:t>
            </a:r>
            <a:r>
              <a:rPr lang="de-DE" dirty="0" err="1"/>
              <a:t>rtip</a:t>
            </a:r>
            <a:r>
              <a:rPr lang="de-DE" dirty="0"/>
              <a:t>", "</a:t>
            </a:r>
            <a:r>
              <a:rPr lang="de-DE" dirty="0" err="1"/>
              <a:t>ppip</a:t>
            </a:r>
            <a:r>
              <a:rPr lang="de-DE" dirty="0"/>
              <a:t>", "</a:t>
            </a:r>
            <a:r>
              <a:rPr lang="de-DE" dirty="0" err="1"/>
              <a:t>pdip</a:t>
            </a:r>
            <a:r>
              <a:rPr lang="de-DE" dirty="0"/>
              <a:t>", "</a:t>
            </a:r>
            <a:r>
              <a:rPr lang="de-DE" dirty="0" err="1"/>
              <a:t>ptip</a:t>
            </a:r>
            <a:r>
              <a:rPr lang="de-DE" dirty="0"/>
              <a:t>"]</a:t>
            </a:r>
          </a:p>
          <a:p>
            <a:pPr lvl="1"/>
            <a:endParaRPr lang="de-DE" dirty="0"/>
          </a:p>
          <a:p>
            <a:r>
              <a:rPr lang="de-DE" dirty="0"/>
              <a:t>Depth </a:t>
            </a:r>
            <a:r>
              <a:rPr lang="de-DE" dirty="0" err="1"/>
              <a:t>image</a:t>
            </a:r>
            <a:r>
              <a:rPr lang="de-DE" dirty="0"/>
              <a:t>, 640x480</a:t>
            </a:r>
          </a:p>
          <a:p>
            <a:endParaRPr lang="de-DE" dirty="0"/>
          </a:p>
          <a:p>
            <a:r>
              <a:rPr lang="de-DE" dirty="0" err="1"/>
              <a:t>Tfrecords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img</a:t>
            </a:r>
            <a:r>
              <a:rPr lang="de-DE" dirty="0"/>
              <a:t>/</a:t>
            </a:r>
            <a:r>
              <a:rPr lang="de-DE" dirty="0" err="1"/>
              <a:t>skel</a:t>
            </a:r>
            <a:r>
              <a:rPr lang="de-DE" dirty="0"/>
              <a:t> </a:t>
            </a:r>
            <a:r>
              <a:rPr lang="de-DE" dirty="0" err="1"/>
              <a:t>pairs</a:t>
            </a:r>
            <a:r>
              <a:rPr lang="de-DE" dirty="0"/>
              <a:t>. 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epoch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factor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10-20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DD17DE-F36F-4E70-92A4-9B395A5758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de-DE"/>
              <a:t>Prof. Max Mustermann – 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735858657"/>
      </p:ext>
    </p:extLst>
  </p:cSld>
  <p:clrMapOvr>
    <a:masterClrMapping/>
  </p:clrMapOvr>
</p:sld>
</file>

<file path=ppt/theme/theme1.xml><?xml version="1.0" encoding="utf-8"?>
<a:theme xmlns:a="http://schemas.openxmlformats.org/drawingml/2006/main" name="ITIV_0009-DAMA-Vortrag_deutsch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1" id="{0E343594-F5AB-44C1-B7D6-878A4534394C}" vid="{B4305C1A-4CB4-4DE5-AFE1-83A16BA8C60C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10206C88E23B8478CE1EA3A225D2C48" ma:contentTypeVersion="0" ma:contentTypeDescription="Ein neues Dokument erstellen." ma:contentTypeScope="" ma:versionID="34c288937a7c6faab96e3b1d5018c52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0813AA-E244-4411-8C4B-3033EB648B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33D79FA-3AC5-4494-8555-025F5DC37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1126EB-643F-46E2-89EB-B6BE00D604F5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ITIV_0009-DAMA-Vortrag_deutsch_Breitbild</Template>
  <TotalTime>0</TotalTime>
  <Words>1388</Words>
  <Application>Microsoft Office PowerPoint</Application>
  <PresentationFormat>Breitbild</PresentationFormat>
  <Paragraphs>276</Paragraphs>
  <Slides>23</Slides>
  <Notes>1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6" baseType="lpstr">
      <vt:lpstr>Arial</vt:lpstr>
      <vt:lpstr>Cambria Math</vt:lpstr>
      <vt:lpstr>ITIV_0009-DAMA-Vortrag_deutsch</vt:lpstr>
      <vt:lpstr>Masterarbeit Notizen </vt:lpstr>
      <vt:lpstr>Intel Realsense D435</vt:lpstr>
      <vt:lpstr>Two-step sequence</vt:lpstr>
      <vt:lpstr>Pose Estimation</vt:lpstr>
      <vt:lpstr>Datasets Hand Pose Estimation</vt:lpstr>
      <vt:lpstr>Data augmentation (Núñez et al. 2018, S.84)</vt:lpstr>
      <vt:lpstr>Challenge: execution time</vt:lpstr>
      <vt:lpstr>Challenge: Coordinate systems and camera models</vt:lpstr>
      <vt:lpstr>Unified Datset Format</vt:lpstr>
      <vt:lpstr>Pose estimation vis confidence maps</vt:lpstr>
      <vt:lpstr>CNN Architecture</vt:lpstr>
      <vt:lpstr>Challenge: One-Shot training</vt:lpstr>
      <vt:lpstr>GUI</vt:lpstr>
      <vt:lpstr>UI – Demo Interface</vt:lpstr>
      <vt:lpstr>Training</vt:lpstr>
      <vt:lpstr>Training</vt:lpstr>
      <vt:lpstr>Training</vt:lpstr>
      <vt:lpstr>Ideas for improvement</vt:lpstr>
      <vt:lpstr>TOC</vt:lpstr>
      <vt:lpstr>Masterfolie  (über: Ansicht – Master – Folienmaster)</vt:lpstr>
      <vt:lpstr>Folientitel: Arial 24pt fett 2-zeilig: Arial 20pt fett</vt:lpstr>
      <vt:lpstr>Generelle Hinweise</vt:lpstr>
      <vt:lpstr>Tipps zur Verwendung von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Bachelor-/Masterarbeit </dc:title>
  <dc:creator>Simon Müller</dc:creator>
  <cp:lastModifiedBy>Simon Müller</cp:lastModifiedBy>
  <cp:revision>94</cp:revision>
  <dcterms:created xsi:type="dcterms:W3CDTF">2019-10-17T09:58:39Z</dcterms:created>
  <dcterms:modified xsi:type="dcterms:W3CDTF">2020-01-06T20:59:59Z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0x010100210206C88E23B8478CE1EA3A225D2C48</vt:lpwstr>
  </property>
</Properties>
</file>