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104" d="100"/>
          <a:sy n="104" d="100"/>
        </p:scale>
        <p:origin x="46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requirements describe what the system should do, focusing on the specific behaviors or functions of the system. For </a:t>
            </a:r>
            <a:r>
              <a:rPr lang="en-US" dirty="0" err="1"/>
              <a:t>DriverPass</a:t>
            </a:r>
            <a:r>
              <a:rPr lang="en-US" dirty="0"/>
              <a:t>, some key functional requirements might include users, including students and instructors, should be able to create accounts, log in, and manage their profiles, authentication must be secure, supporting password encryption and potential multi-factor authentication, the system must allow students to take practice driving tests that mimic the format of official driving exams. Additionally, the system should track student progress over time, providing feedback and analytics on performance and the Instructors should be able to view and analyze student performance to tailor training sessions. It is also important to remember the non-functional requirements of the system and how they apply, as well. For example, the system should have minimal load times, with web pages loading within 2-3 seconds under normal conditions. The practice exam module must handle simultaneous sessions without performance degradation. Additionally, the system should be available across a variety of devices and browsers.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use case diagram starts with the Owner and IT Admin as they have all the modification tools necessary to CRUD users, the system, and packages. The Owner and IT Admin will administer the platform. This includes viewing DMV rules, creating users, creating packages, as well as editing or deleting previously created users or packages. The user will use the system by logging in and creating their user profile. From there, they can upload their profile picture, set a pickup location, take practice tests, and view their progress. Additionally, they will also be able to purchase packages and reserve lesson times. The secretary will be able to reserve lessons from people that come into the office in-person. Additionally, the secretary will be able to view reserved lessons by all users. Finally, the driver will be able to upload a profile picture, view user information like name and pick-up location, and update their notes on each individual user.</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depicted above is that of the Owner/IT Admin when they have to change a password for a user in the system. First, they must log into the system. If their password is input incorrectly, it will re-query them. If the password is correct, they will be able to select the “Admin Dashboard”. From there, they will select the “Search User” function which will all them to enter a username. If the username is incorrect, they will be re-queried. If them username is correct, they will be able to reset the password, if it is valid and follows domain policies.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important in this system design as vital private information will be utilized and exchanged. This system will implement a username and password account system with a requirement that passwords are complex and include 1 symbol, 1 number, 1 uppercase letter, and have 10 characters. Additionally, emphasis was put on designing a system in a way that low-level accounts do not have access to modifying methods of other account types. For example, a simple User account is unable to view, read, write, modify, any account other than its own particular instance. The secretary, for example, will be able to reserve lessons and read and write user information but will not be able to reset user passwords or view practice test progress. Additionally, the Owner has permission elevation above the IT Admin so the IT Admin cannot CRUD Owner Accounts. Future updates will include the implementation of multi-factor authentication.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limitations in this system design are really going to occur as the system scales. Once </a:t>
            </a:r>
            <a:r>
              <a:rPr lang="en-US" dirty="0" err="1"/>
              <a:t>DriverPass</a:t>
            </a:r>
            <a:r>
              <a:rPr lang="en-US" dirty="0"/>
              <a:t> is handling millions of login instances, it will be impossible for one server at one site to keep up. This will provide an outage limitation, where the system will cause outages to some users as it can only serve so many. Additionally, it will cause a budget limitation as, if the company cannot afford to invest in infrastructure at that point, the system will completely fail. Additionally, the system will fail if there is not enough time put into the project at the beginning to really solidify business practices. We have 5 months from inception to the sign-off meeting. It is going to have to be all hands on deck in order to ensure proper system implementation.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8/18/2024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8/18/2024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Maxwell Mueller</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7924799" y="1597891"/>
            <a:ext cx="4516581" cy="4621034"/>
          </a:xfrm>
        </p:spPr>
        <p:txBody>
          <a:bodyPr anchor="ctr">
            <a:normAutofit/>
          </a:bodyPr>
          <a:lstStyle/>
          <a:p>
            <a:r>
              <a:rPr lang="en-US" sz="2400" dirty="0">
                <a:solidFill>
                  <a:srgbClr val="000000"/>
                </a:solidFill>
              </a:rPr>
              <a:t>Non-Functional:</a:t>
            </a:r>
          </a:p>
          <a:p>
            <a:pPr lvl="1"/>
            <a:r>
              <a:rPr lang="en-US" sz="2000" dirty="0">
                <a:solidFill>
                  <a:srgbClr val="000000"/>
                </a:solidFill>
              </a:rPr>
              <a:t>System must be compatible with modern browsers:</a:t>
            </a:r>
          </a:p>
          <a:p>
            <a:pPr lvl="2"/>
            <a:r>
              <a:rPr lang="en-US" sz="1600" dirty="0">
                <a:solidFill>
                  <a:srgbClr val="000000"/>
                </a:solidFill>
              </a:rPr>
              <a:t>Edge</a:t>
            </a:r>
          </a:p>
          <a:p>
            <a:pPr lvl="2"/>
            <a:r>
              <a:rPr lang="en-US" sz="1600" dirty="0">
                <a:solidFill>
                  <a:srgbClr val="000000"/>
                </a:solidFill>
              </a:rPr>
              <a:t>Chrome</a:t>
            </a:r>
          </a:p>
          <a:p>
            <a:pPr lvl="2"/>
            <a:r>
              <a:rPr lang="en-US" sz="1600" dirty="0">
                <a:solidFill>
                  <a:srgbClr val="000000"/>
                </a:solidFill>
              </a:rPr>
              <a:t>Firefox</a:t>
            </a:r>
          </a:p>
          <a:p>
            <a:pPr lvl="2"/>
            <a:r>
              <a:rPr lang="en-US" sz="1600" dirty="0">
                <a:solidFill>
                  <a:srgbClr val="000000"/>
                </a:solidFill>
              </a:rPr>
              <a:t>Opera</a:t>
            </a:r>
          </a:p>
          <a:p>
            <a:pPr lvl="1"/>
            <a:r>
              <a:rPr lang="en-US" sz="2000" dirty="0">
                <a:solidFill>
                  <a:srgbClr val="000000"/>
                </a:solidFill>
              </a:rPr>
              <a:t>System must be compatible with mobile browsers:</a:t>
            </a:r>
          </a:p>
          <a:p>
            <a:pPr lvl="2"/>
            <a:r>
              <a:rPr lang="en-US" sz="1600" dirty="0">
                <a:solidFill>
                  <a:srgbClr val="000000"/>
                </a:solidFill>
              </a:rPr>
              <a:t>Safari</a:t>
            </a:r>
          </a:p>
          <a:p>
            <a:pPr lvl="2"/>
            <a:r>
              <a:rPr lang="en-US" sz="1600" dirty="0">
                <a:solidFill>
                  <a:srgbClr val="000000"/>
                </a:solidFill>
              </a:rPr>
              <a:t>Chrome for Android</a:t>
            </a:r>
          </a:p>
          <a:p>
            <a:pPr lvl="2"/>
            <a:r>
              <a:rPr lang="en-US" sz="1600" dirty="0">
                <a:solidFill>
                  <a:srgbClr val="000000"/>
                </a:solidFill>
              </a:rPr>
              <a:t>Firefox for Android</a:t>
            </a:r>
          </a:p>
          <a:p>
            <a:pPr lvl="2"/>
            <a:r>
              <a:rPr lang="en-US" sz="1600" dirty="0">
                <a:solidFill>
                  <a:srgbClr val="000000"/>
                </a:solidFill>
              </a:rPr>
              <a:t>Opera for Android</a:t>
            </a:r>
          </a:p>
          <a:p>
            <a:pPr lvl="1"/>
            <a:endParaRPr lang="en-US" sz="2000" dirty="0">
              <a:solidFill>
                <a:srgbClr val="000000"/>
              </a:solidFill>
            </a:endParaRPr>
          </a:p>
        </p:txBody>
      </p:sp>
      <p:sp>
        <p:nvSpPr>
          <p:cNvPr id="4" name="Content Placeholder 2">
            <a:extLst>
              <a:ext uri="{FF2B5EF4-FFF2-40B4-BE49-F238E27FC236}">
                <a16:creationId xmlns:a16="http://schemas.microsoft.com/office/drawing/2014/main" id="{8A080A24-F337-AEFA-1A63-90A3A9FE48A0}"/>
              </a:ext>
            </a:extLst>
          </p:cNvPr>
          <p:cNvSpPr txBox="1">
            <a:spLocks/>
          </p:cNvSpPr>
          <p:nvPr/>
        </p:nvSpPr>
        <p:spPr>
          <a:xfrm>
            <a:off x="3893637" y="1810328"/>
            <a:ext cx="4516581" cy="462103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0000"/>
                </a:solidFill>
              </a:rPr>
              <a:t>Functional:</a:t>
            </a:r>
          </a:p>
          <a:p>
            <a:pPr marL="800100" lvl="1" indent="-342900">
              <a:lnSpc>
                <a:spcPct val="107000"/>
              </a:lnSpc>
              <a:spcBef>
                <a:spcPts val="0"/>
              </a:spcBef>
              <a:buFont typeface="Symbol" panose="05050102010706020507" pitchFamily="18" charset="2"/>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provide a landing page to the user that displays relevant company information</a:t>
            </a:r>
            <a:endParaRPr lang="en-US" sz="16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800100" lvl="1" indent="-342900">
              <a:lnSpc>
                <a:spcPct val="107000"/>
              </a:lnSpc>
              <a:spcBef>
                <a:spcPts val="0"/>
              </a:spcBef>
              <a:buFont typeface="Symbol" panose="05050102010706020507" pitchFamily="18" charset="2"/>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allow a user or client to “log in” by filling out a secure form and validating the provided information against the database</a:t>
            </a:r>
            <a:endParaRPr lang="en-US" sz="16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800100" lvl="1" indent="-342900">
              <a:lnSpc>
                <a:spcPct val="107000"/>
              </a:lnSpc>
              <a:spcBef>
                <a:spcPts val="0"/>
              </a:spcBef>
              <a:buFont typeface="Symbol" panose="05050102010706020507" pitchFamily="18" charset="2"/>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display a dashboard of modules including Online Test Progress, Information, Driver Notes, Special Needs, Driver Photo, and Student Photo</a:t>
            </a:r>
            <a:endParaRPr lang="en-US" sz="16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800100" lvl="1" indent="-342900">
              <a:lnSpc>
                <a:spcPct val="107000"/>
              </a:lnSpc>
              <a:spcBef>
                <a:spcPts val="0"/>
              </a:spcBef>
              <a:buFont typeface="Symbol" panose="05050102010706020507" pitchFamily="18" charset="2"/>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link of the with the webpage that hosts the HTML for the desired module</a:t>
            </a:r>
            <a:endParaRPr lang="en-US" sz="16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lvl="1"/>
            <a:endParaRPr lang="en-US" sz="2000" dirty="0">
              <a:solidFill>
                <a:srgbClr val="000000"/>
              </a:solidFill>
            </a:endParaRPr>
          </a:p>
          <a:p>
            <a:pPr lvl="1"/>
            <a:endParaRPr lang="en-US"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4" name="Picture 3" descr="A diagram of a company&#10;&#10;Description automatically generated">
            <a:extLst>
              <a:ext uri="{FF2B5EF4-FFF2-40B4-BE49-F238E27FC236}">
                <a16:creationId xmlns:a16="http://schemas.microsoft.com/office/drawing/2014/main" id="{3D836459-25CF-833B-1106-1322EDCB9FCE}"/>
              </a:ext>
            </a:extLst>
          </p:cNvPr>
          <p:cNvPicPr>
            <a:picLocks noChangeAspect="1"/>
          </p:cNvPicPr>
          <p:nvPr/>
        </p:nvPicPr>
        <p:blipFill>
          <a:blip r:embed="rId5"/>
          <a:stretch>
            <a:fillRect/>
          </a:stretch>
        </p:blipFill>
        <p:spPr>
          <a:xfrm>
            <a:off x="5188522" y="825500"/>
            <a:ext cx="6921130" cy="5433383"/>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Picture 6">
            <a:extLst>
              <a:ext uri="{FF2B5EF4-FFF2-40B4-BE49-F238E27FC236}">
                <a16:creationId xmlns:a16="http://schemas.microsoft.com/office/drawing/2014/main" id="{123903FB-4D39-BBC0-6847-9A4FB44C6D38}"/>
              </a:ext>
            </a:extLst>
          </p:cNvPr>
          <p:cNvPicPr>
            <a:picLocks noChangeAspect="1"/>
          </p:cNvPicPr>
          <p:nvPr/>
        </p:nvPicPr>
        <p:blipFill>
          <a:blip r:embed="rId5"/>
          <a:stretch>
            <a:fillRect/>
          </a:stretch>
        </p:blipFill>
        <p:spPr>
          <a:xfrm>
            <a:off x="6481958" y="0"/>
            <a:ext cx="3901683"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Username and password protected profile</a:t>
            </a:r>
          </a:p>
          <a:p>
            <a:r>
              <a:rPr lang="en-US" sz="2400" dirty="0">
                <a:solidFill>
                  <a:srgbClr val="000000"/>
                </a:solidFill>
              </a:rPr>
              <a:t>Encapsulation of methods</a:t>
            </a:r>
          </a:p>
          <a:p>
            <a:r>
              <a:rPr lang="en-US" sz="2400" dirty="0">
                <a:solidFill>
                  <a:srgbClr val="000000"/>
                </a:solidFill>
              </a:rPr>
              <a:t>Minimal access permissions</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Time</a:t>
            </a:r>
          </a:p>
          <a:p>
            <a:pPr lvl="1"/>
            <a:r>
              <a:rPr lang="en-US" sz="2000" dirty="0">
                <a:solidFill>
                  <a:srgbClr val="000000"/>
                </a:solidFill>
              </a:rPr>
              <a:t>Five-month deadline from inception to sign-off meeting</a:t>
            </a:r>
          </a:p>
          <a:p>
            <a:r>
              <a:rPr lang="en-US" sz="2400" dirty="0">
                <a:solidFill>
                  <a:srgbClr val="000000"/>
                </a:solidFill>
              </a:rPr>
              <a:t>Technology</a:t>
            </a:r>
          </a:p>
          <a:p>
            <a:pPr lvl="1"/>
            <a:r>
              <a:rPr lang="en-US" sz="2000" dirty="0">
                <a:solidFill>
                  <a:srgbClr val="000000"/>
                </a:solidFill>
              </a:rPr>
              <a:t>Based on the interview, </a:t>
            </a:r>
            <a:r>
              <a:rPr lang="en-US" sz="2000" dirty="0" err="1">
                <a:solidFill>
                  <a:srgbClr val="000000"/>
                </a:solidFill>
              </a:rPr>
              <a:t>DriverPass</a:t>
            </a:r>
            <a:r>
              <a:rPr lang="en-US" sz="2000" dirty="0">
                <a:solidFill>
                  <a:srgbClr val="000000"/>
                </a:solidFill>
              </a:rPr>
              <a:t> is a small company</a:t>
            </a:r>
          </a:p>
          <a:p>
            <a:pPr lvl="1"/>
            <a:r>
              <a:rPr lang="en-US" sz="2000" dirty="0">
                <a:solidFill>
                  <a:srgbClr val="000000"/>
                </a:solidFill>
              </a:rPr>
              <a:t>System components must be optimized to handle the workload but also stay within the constraints of their budget</a:t>
            </a:r>
          </a:p>
          <a:p>
            <a:pPr lvl="1"/>
            <a:r>
              <a:rPr lang="en-US" sz="2000" dirty="0">
                <a:solidFill>
                  <a:srgbClr val="000000"/>
                </a:solidFill>
              </a:rPr>
              <a:t>One server will handle the workload up until a certain point where it will then create outages</a:t>
            </a:r>
          </a:p>
          <a:p>
            <a:pPr lvl="1"/>
            <a:r>
              <a:rPr lang="en-US" sz="2000" dirty="0" err="1">
                <a:solidFill>
                  <a:srgbClr val="000000"/>
                </a:solidFill>
              </a:rPr>
              <a:t>DriverPass</a:t>
            </a:r>
            <a:r>
              <a:rPr lang="en-US" sz="2000" dirty="0">
                <a:solidFill>
                  <a:srgbClr val="000000"/>
                </a:solidFill>
              </a:rPr>
              <a:t> has one IT employee to handle administrative tasks across the whole system</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1372</TotalTime>
  <Words>1040</Words>
  <Application>Microsoft Office PowerPoint</Application>
  <PresentationFormat>Widescreen</PresentationFormat>
  <Paragraphs>46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Max M</cp:lastModifiedBy>
  <cp:revision>28</cp:revision>
  <dcterms:created xsi:type="dcterms:W3CDTF">2019-10-14T02:36:52Z</dcterms:created>
  <dcterms:modified xsi:type="dcterms:W3CDTF">2024-08-18T20:24:28Z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