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7"/>
  </p:notesMasterIdLst>
  <p:handoutMasterIdLst>
    <p:handoutMasterId r:id="rId78"/>
  </p:handoutMasterIdLst>
  <p:sldIdLst>
    <p:sldId id="320" r:id="rId2"/>
    <p:sldId id="321" r:id="rId3"/>
    <p:sldId id="322" r:id="rId4"/>
    <p:sldId id="324" r:id="rId5"/>
    <p:sldId id="326" r:id="rId6"/>
    <p:sldId id="327" r:id="rId7"/>
    <p:sldId id="325" r:id="rId8"/>
    <p:sldId id="328" r:id="rId9"/>
    <p:sldId id="329" r:id="rId10"/>
    <p:sldId id="330" r:id="rId11"/>
    <p:sldId id="335" r:id="rId12"/>
    <p:sldId id="337" r:id="rId13"/>
    <p:sldId id="338" r:id="rId14"/>
    <p:sldId id="339" r:id="rId15"/>
    <p:sldId id="340" r:id="rId16"/>
    <p:sldId id="341" r:id="rId17"/>
    <p:sldId id="342" r:id="rId18"/>
    <p:sldId id="344" r:id="rId19"/>
    <p:sldId id="345" r:id="rId20"/>
    <p:sldId id="346" r:id="rId21"/>
    <p:sldId id="347" r:id="rId22"/>
    <p:sldId id="348" r:id="rId23"/>
    <p:sldId id="331" r:id="rId24"/>
    <p:sldId id="360" r:id="rId25"/>
    <p:sldId id="359" r:id="rId26"/>
    <p:sldId id="358" r:id="rId27"/>
    <p:sldId id="357" r:id="rId28"/>
    <p:sldId id="356" r:id="rId29"/>
    <p:sldId id="355" r:id="rId30"/>
    <p:sldId id="354" r:id="rId31"/>
    <p:sldId id="353" r:id="rId32"/>
    <p:sldId id="352" r:id="rId33"/>
    <p:sldId id="351" r:id="rId34"/>
    <p:sldId id="350" r:id="rId35"/>
    <p:sldId id="349" r:id="rId36"/>
    <p:sldId id="361" r:id="rId37"/>
    <p:sldId id="362" r:id="rId38"/>
    <p:sldId id="363" r:id="rId39"/>
    <p:sldId id="364" r:id="rId40"/>
    <p:sldId id="365" r:id="rId41"/>
    <p:sldId id="366" r:id="rId42"/>
    <p:sldId id="367" r:id="rId43"/>
    <p:sldId id="368" r:id="rId44"/>
    <p:sldId id="369" r:id="rId45"/>
    <p:sldId id="370" r:id="rId46"/>
    <p:sldId id="371" r:id="rId47"/>
    <p:sldId id="372" r:id="rId48"/>
    <p:sldId id="373" r:id="rId49"/>
    <p:sldId id="374" r:id="rId50"/>
    <p:sldId id="375" r:id="rId51"/>
    <p:sldId id="376" r:id="rId52"/>
    <p:sldId id="377" r:id="rId53"/>
    <p:sldId id="378" r:id="rId54"/>
    <p:sldId id="379" r:id="rId55"/>
    <p:sldId id="333" r:id="rId56"/>
    <p:sldId id="389" r:id="rId57"/>
    <p:sldId id="390" r:id="rId58"/>
    <p:sldId id="391" r:id="rId59"/>
    <p:sldId id="392" r:id="rId60"/>
    <p:sldId id="393" r:id="rId61"/>
    <p:sldId id="394" r:id="rId62"/>
    <p:sldId id="395" r:id="rId63"/>
    <p:sldId id="396" r:id="rId64"/>
    <p:sldId id="387" r:id="rId65"/>
    <p:sldId id="388" r:id="rId66"/>
    <p:sldId id="397" r:id="rId67"/>
    <p:sldId id="334" r:id="rId68"/>
    <p:sldId id="386" r:id="rId69"/>
    <p:sldId id="385" r:id="rId70"/>
    <p:sldId id="384" r:id="rId71"/>
    <p:sldId id="383" r:id="rId72"/>
    <p:sldId id="382" r:id="rId73"/>
    <p:sldId id="381" r:id="rId74"/>
    <p:sldId id="380" r:id="rId75"/>
    <p:sldId id="323" r:id="rId76"/>
  </p:sldIdLst>
  <p:sldSz cx="9144000" cy="6858000" type="screen4x3"/>
  <p:notesSz cx="6858000" cy="9144000"/>
  <p:defaultTextStyle>
    <a:defPPr>
      <a:defRPr lang="de-DE"/>
    </a:defPPr>
    <a:lvl1pPr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5pPr>
    <a:lvl6pPr marL="2286000" algn="l" defTabSz="914400" rtl="0" eaLnBrk="1" latinLnBrk="0" hangingPunct="1">
      <a:defRPr kern="1200">
        <a:solidFill>
          <a:schemeClr val="tx1"/>
        </a:solidFill>
        <a:latin typeface="Calibri" panose="020F0502020204030204" pitchFamily="34" charset="0"/>
        <a:ea typeface="ヒラギノ角ゴ Pro W3" pitchFamily="125" charset="-128"/>
        <a:cs typeface="+mn-cs"/>
      </a:defRPr>
    </a:lvl6pPr>
    <a:lvl7pPr marL="2743200" algn="l" defTabSz="914400" rtl="0" eaLnBrk="1" latinLnBrk="0" hangingPunct="1">
      <a:defRPr kern="1200">
        <a:solidFill>
          <a:schemeClr val="tx1"/>
        </a:solidFill>
        <a:latin typeface="Calibri" panose="020F0502020204030204" pitchFamily="34" charset="0"/>
        <a:ea typeface="ヒラギノ角ゴ Pro W3" pitchFamily="125" charset="-128"/>
        <a:cs typeface="+mn-cs"/>
      </a:defRPr>
    </a:lvl7pPr>
    <a:lvl8pPr marL="3200400" algn="l" defTabSz="914400" rtl="0" eaLnBrk="1" latinLnBrk="0" hangingPunct="1">
      <a:defRPr kern="1200">
        <a:solidFill>
          <a:schemeClr val="tx1"/>
        </a:solidFill>
        <a:latin typeface="Calibri" panose="020F0502020204030204" pitchFamily="34" charset="0"/>
        <a:ea typeface="ヒラギノ角ゴ Pro W3" pitchFamily="125" charset="-128"/>
        <a:cs typeface="+mn-cs"/>
      </a:defRPr>
    </a:lvl8pPr>
    <a:lvl9pPr marL="3657600" algn="l" defTabSz="914400" rtl="0" eaLnBrk="1" latinLnBrk="0" hangingPunct="1">
      <a:defRPr kern="1200">
        <a:solidFill>
          <a:schemeClr val="tx1"/>
        </a:solidFill>
        <a:latin typeface="Calibri" panose="020F0502020204030204" pitchFamily="34" charset="0"/>
        <a:ea typeface="ヒラギノ角ゴ Pro W3" pitchFamily="125" charset="-128"/>
        <a:cs typeface="+mn-cs"/>
      </a:defRPr>
    </a:lvl9pPr>
  </p:defaultTextStyle>
  <p:extLst>
    <p:ext uri="{521415D9-36F7-43E2-AB2F-B90AF26B5E84}">
      <p14:sectionLst xmlns:p14="http://schemas.microsoft.com/office/powerpoint/2010/main">
        <p14:section name="Vortrag" id="{9CB74251-0FD6-4CBD-91EB-279B02A1BED6}">
          <p14:sldIdLst>
            <p14:sldId id="320"/>
            <p14:sldId id="321"/>
            <p14:sldId id="322"/>
            <p14:sldId id="324"/>
            <p14:sldId id="326"/>
            <p14:sldId id="327"/>
            <p14:sldId id="325"/>
            <p14:sldId id="328"/>
            <p14:sldId id="329"/>
            <p14:sldId id="330"/>
            <p14:sldId id="335"/>
            <p14:sldId id="337"/>
            <p14:sldId id="338"/>
            <p14:sldId id="339"/>
            <p14:sldId id="340"/>
            <p14:sldId id="341"/>
            <p14:sldId id="342"/>
            <p14:sldId id="344"/>
            <p14:sldId id="345"/>
            <p14:sldId id="346"/>
            <p14:sldId id="347"/>
            <p14:sldId id="348"/>
            <p14:sldId id="331"/>
            <p14:sldId id="360"/>
            <p14:sldId id="359"/>
            <p14:sldId id="358"/>
            <p14:sldId id="357"/>
            <p14:sldId id="356"/>
            <p14:sldId id="355"/>
            <p14:sldId id="354"/>
            <p14:sldId id="353"/>
            <p14:sldId id="352"/>
            <p14:sldId id="351"/>
            <p14:sldId id="350"/>
            <p14:sldId id="349"/>
          </p14:sldIdLst>
        </p14:section>
        <p14:section name="Vortrag" id="{8C072A98-2401-40CE-802E-7B63EB9B84CF}">
          <p14:sldIdLst>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Lst>
        </p14:section>
        <p14:section name="Vorlagen" id="{68999FFB-ED06-41A6-A041-9422677C8CA5}">
          <p14:sldIdLst>
            <p14:sldId id="333"/>
            <p14:sldId id="389"/>
            <p14:sldId id="390"/>
            <p14:sldId id="391"/>
            <p14:sldId id="392"/>
            <p14:sldId id="393"/>
            <p14:sldId id="394"/>
            <p14:sldId id="395"/>
            <p14:sldId id="396"/>
            <p14:sldId id="387"/>
            <p14:sldId id="388"/>
            <p14:sldId id="397"/>
            <p14:sldId id="334"/>
            <p14:sldId id="386"/>
            <p14:sldId id="385"/>
            <p14:sldId id="384"/>
            <p14:sldId id="383"/>
            <p14:sldId id="382"/>
            <p14:sldId id="381"/>
            <p14:sldId id="380"/>
            <p14:sldId id="323"/>
          </p14:sldIdLst>
        </p14:section>
        <p14:section name="Vorlagen" id="{BCEA0227-D2A2-4CC7-977A-D05FE0CCC6EC}">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D7193C"/>
    <a:srgbClr val="00AADC"/>
    <a:srgbClr val="002D58"/>
    <a:srgbClr val="D6EAFF"/>
    <a:srgbClr val="DCDCDC"/>
    <a:srgbClr val="D9D9D9"/>
    <a:srgbClr val="F0F0F0"/>
    <a:srgbClr val="F0F0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2450" autoAdjust="0"/>
  </p:normalViewPr>
  <p:slideViewPr>
    <p:cSldViewPr snapToGrid="0" snapToObjects="1">
      <p:cViewPr varScale="1">
        <p:scale>
          <a:sx n="108" d="100"/>
          <a:sy n="108" d="100"/>
        </p:scale>
        <p:origin x="1740" y="78"/>
      </p:cViewPr>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n Gutbrod" userId="21a3ca8e0163bb0e" providerId="Windows Live" clId="Web-{86A3EF6D-F632-4476-BCB6-1E7F44FC1F1B}"/>
    <pc:docChg chg="addSld delSld modSld modSection">
      <pc:chgData name="Julian Gutbrod" userId="21a3ca8e0163bb0e" providerId="Windows Live" clId="Web-{86A3EF6D-F632-4476-BCB6-1E7F44FC1F1B}" dt="2019-05-27T20:55:49.812" v="34"/>
      <pc:docMkLst>
        <pc:docMk/>
      </pc:docMkLst>
      <pc:sldChg chg="del">
        <pc:chgData name="Julian Gutbrod" userId="21a3ca8e0163bb0e" providerId="Windows Live" clId="Web-{86A3EF6D-F632-4476-BCB6-1E7F44FC1F1B}" dt="2019-05-27T20:55:49.812" v="33"/>
        <pc:sldMkLst>
          <pc:docMk/>
          <pc:sldMk cId="0" sldId="281"/>
        </pc:sldMkLst>
      </pc:sldChg>
      <pc:sldChg chg="del">
        <pc:chgData name="Julian Gutbrod" userId="21a3ca8e0163bb0e" providerId="Windows Live" clId="Web-{86A3EF6D-F632-4476-BCB6-1E7F44FC1F1B}" dt="2019-05-27T20:55:49.796" v="31"/>
        <pc:sldMkLst>
          <pc:docMk/>
          <pc:sldMk cId="0" sldId="295"/>
        </pc:sldMkLst>
      </pc:sldChg>
      <pc:sldChg chg="del">
        <pc:chgData name="Julian Gutbrod" userId="21a3ca8e0163bb0e" providerId="Windows Live" clId="Web-{86A3EF6D-F632-4476-BCB6-1E7F44FC1F1B}" dt="2019-05-27T20:55:49.780" v="21"/>
        <pc:sldMkLst>
          <pc:docMk/>
          <pc:sldMk cId="0" sldId="296"/>
        </pc:sldMkLst>
      </pc:sldChg>
      <pc:sldChg chg="del">
        <pc:chgData name="Julian Gutbrod" userId="21a3ca8e0163bb0e" providerId="Windows Live" clId="Web-{86A3EF6D-F632-4476-BCB6-1E7F44FC1F1B}" dt="2019-05-27T20:55:49.796" v="27"/>
        <pc:sldMkLst>
          <pc:docMk/>
          <pc:sldMk cId="0" sldId="306"/>
        </pc:sldMkLst>
      </pc:sldChg>
      <pc:sldChg chg="del">
        <pc:chgData name="Julian Gutbrod" userId="21a3ca8e0163bb0e" providerId="Windows Live" clId="Web-{86A3EF6D-F632-4476-BCB6-1E7F44FC1F1B}" dt="2019-05-27T20:55:49.796" v="26"/>
        <pc:sldMkLst>
          <pc:docMk/>
          <pc:sldMk cId="0" sldId="307"/>
        </pc:sldMkLst>
      </pc:sldChg>
      <pc:sldChg chg="del">
        <pc:chgData name="Julian Gutbrod" userId="21a3ca8e0163bb0e" providerId="Windows Live" clId="Web-{86A3EF6D-F632-4476-BCB6-1E7F44FC1F1B}" dt="2019-05-27T20:55:49.812" v="32"/>
        <pc:sldMkLst>
          <pc:docMk/>
          <pc:sldMk cId="0" sldId="309"/>
        </pc:sldMkLst>
      </pc:sldChg>
      <pc:sldChg chg="del">
        <pc:chgData name="Julian Gutbrod" userId="21a3ca8e0163bb0e" providerId="Windows Live" clId="Web-{86A3EF6D-F632-4476-BCB6-1E7F44FC1F1B}" dt="2019-05-27T20:55:49.796" v="25"/>
        <pc:sldMkLst>
          <pc:docMk/>
          <pc:sldMk cId="0" sldId="310"/>
        </pc:sldMkLst>
      </pc:sldChg>
      <pc:sldChg chg="del">
        <pc:chgData name="Julian Gutbrod" userId="21a3ca8e0163bb0e" providerId="Windows Live" clId="Web-{86A3EF6D-F632-4476-BCB6-1E7F44FC1F1B}" dt="2019-05-27T20:55:49.796" v="23"/>
        <pc:sldMkLst>
          <pc:docMk/>
          <pc:sldMk cId="0" sldId="311"/>
        </pc:sldMkLst>
      </pc:sldChg>
      <pc:sldChg chg="del">
        <pc:chgData name="Julian Gutbrod" userId="21a3ca8e0163bb0e" providerId="Windows Live" clId="Web-{86A3EF6D-F632-4476-BCB6-1E7F44FC1F1B}" dt="2019-05-27T20:55:49.780" v="20"/>
        <pc:sldMkLst>
          <pc:docMk/>
          <pc:sldMk cId="0" sldId="312"/>
        </pc:sldMkLst>
      </pc:sldChg>
      <pc:sldChg chg="del">
        <pc:chgData name="Julian Gutbrod" userId="21a3ca8e0163bb0e" providerId="Windows Live" clId="Web-{86A3EF6D-F632-4476-BCB6-1E7F44FC1F1B}" dt="2019-05-27T20:55:49.796" v="30"/>
        <pc:sldMkLst>
          <pc:docMk/>
          <pc:sldMk cId="0" sldId="313"/>
        </pc:sldMkLst>
      </pc:sldChg>
      <pc:sldChg chg="del">
        <pc:chgData name="Julian Gutbrod" userId="21a3ca8e0163bb0e" providerId="Windows Live" clId="Web-{86A3EF6D-F632-4476-BCB6-1E7F44FC1F1B}" dt="2019-05-27T20:55:49.796" v="29"/>
        <pc:sldMkLst>
          <pc:docMk/>
          <pc:sldMk cId="0" sldId="314"/>
        </pc:sldMkLst>
      </pc:sldChg>
      <pc:sldChg chg="del">
        <pc:chgData name="Julian Gutbrod" userId="21a3ca8e0163bb0e" providerId="Windows Live" clId="Web-{86A3EF6D-F632-4476-BCB6-1E7F44FC1F1B}" dt="2019-05-27T20:55:49.796" v="24"/>
        <pc:sldMkLst>
          <pc:docMk/>
          <pc:sldMk cId="0" sldId="315"/>
        </pc:sldMkLst>
      </pc:sldChg>
      <pc:sldChg chg="del">
        <pc:chgData name="Julian Gutbrod" userId="21a3ca8e0163bb0e" providerId="Windows Live" clId="Web-{86A3EF6D-F632-4476-BCB6-1E7F44FC1F1B}" dt="2019-05-27T20:55:49.796" v="28"/>
        <pc:sldMkLst>
          <pc:docMk/>
          <pc:sldMk cId="0" sldId="316"/>
        </pc:sldMkLst>
      </pc:sldChg>
      <pc:sldChg chg="del">
        <pc:chgData name="Julian Gutbrod" userId="21a3ca8e0163bb0e" providerId="Windows Live" clId="Web-{86A3EF6D-F632-4476-BCB6-1E7F44FC1F1B}" dt="2019-05-27T20:55:49.796" v="22"/>
        <pc:sldMkLst>
          <pc:docMk/>
          <pc:sldMk cId="0" sldId="317"/>
        </pc:sldMkLst>
      </pc:sldChg>
      <pc:sldChg chg="del">
        <pc:chgData name="Julian Gutbrod" userId="21a3ca8e0163bb0e" providerId="Windows Live" clId="Web-{86A3EF6D-F632-4476-BCB6-1E7F44FC1F1B}" dt="2019-05-27T20:55:49.812" v="34"/>
        <pc:sldMkLst>
          <pc:docMk/>
          <pc:sldMk cId="0" sldId="318"/>
        </pc:sldMkLst>
      </pc:sldChg>
      <pc:sldChg chg="modSp">
        <pc:chgData name="Julian Gutbrod" userId="21a3ca8e0163bb0e" providerId="Windows Live" clId="Web-{86A3EF6D-F632-4476-BCB6-1E7F44FC1F1B}" dt="2019-05-27T20:54:29.858" v="18" actId="1076"/>
        <pc:sldMkLst>
          <pc:docMk/>
          <pc:sldMk cId="3148665146" sldId="360"/>
        </pc:sldMkLst>
        <pc:picChg chg="mod">
          <ac:chgData name="Julian Gutbrod" userId="21a3ca8e0163bb0e" providerId="Windows Live" clId="Web-{86A3EF6D-F632-4476-BCB6-1E7F44FC1F1B}" dt="2019-05-27T20:54:29.858" v="18" actId="1076"/>
          <ac:picMkLst>
            <pc:docMk/>
            <pc:sldMk cId="3148665146" sldId="360"/>
            <ac:picMk id="8" creationId="{38747225-588D-42AC-8E6A-8C63FB00B131}"/>
          </ac:picMkLst>
        </pc:picChg>
      </pc:sldChg>
      <pc:sldChg chg="add">
        <pc:chgData name="Julian Gutbrod" userId="21a3ca8e0163bb0e" providerId="Windows Live" clId="Web-{86A3EF6D-F632-4476-BCB6-1E7F44FC1F1B}" dt="2019-05-27T20:51:16.795" v="0"/>
        <pc:sldMkLst>
          <pc:docMk/>
          <pc:sldMk cId="2922206426" sldId="380"/>
        </pc:sldMkLst>
      </pc:sldChg>
      <pc:sldChg chg="add">
        <pc:chgData name="Julian Gutbrod" userId="21a3ca8e0163bb0e" providerId="Windows Live" clId="Web-{86A3EF6D-F632-4476-BCB6-1E7F44FC1F1B}" dt="2019-05-27T20:51:16.842" v="1"/>
        <pc:sldMkLst>
          <pc:docMk/>
          <pc:sldMk cId="1994733015" sldId="381"/>
        </pc:sldMkLst>
      </pc:sldChg>
      <pc:sldChg chg="add">
        <pc:chgData name="Julian Gutbrod" userId="21a3ca8e0163bb0e" providerId="Windows Live" clId="Web-{86A3EF6D-F632-4476-BCB6-1E7F44FC1F1B}" dt="2019-05-27T20:51:16.873" v="2"/>
        <pc:sldMkLst>
          <pc:docMk/>
          <pc:sldMk cId="3703424154" sldId="382"/>
        </pc:sldMkLst>
      </pc:sldChg>
      <pc:sldChg chg="add">
        <pc:chgData name="Julian Gutbrod" userId="21a3ca8e0163bb0e" providerId="Windows Live" clId="Web-{86A3EF6D-F632-4476-BCB6-1E7F44FC1F1B}" dt="2019-05-27T20:51:16.936" v="3"/>
        <pc:sldMkLst>
          <pc:docMk/>
          <pc:sldMk cId="825065040" sldId="383"/>
        </pc:sldMkLst>
      </pc:sldChg>
      <pc:sldChg chg="add">
        <pc:chgData name="Julian Gutbrod" userId="21a3ca8e0163bb0e" providerId="Windows Live" clId="Web-{86A3EF6D-F632-4476-BCB6-1E7F44FC1F1B}" dt="2019-05-27T20:51:16.983" v="4"/>
        <pc:sldMkLst>
          <pc:docMk/>
          <pc:sldMk cId="3974999925" sldId="384"/>
        </pc:sldMkLst>
      </pc:sldChg>
      <pc:sldChg chg="add">
        <pc:chgData name="Julian Gutbrod" userId="21a3ca8e0163bb0e" providerId="Windows Live" clId="Web-{86A3EF6D-F632-4476-BCB6-1E7F44FC1F1B}" dt="2019-05-27T20:51:17.061" v="5"/>
        <pc:sldMkLst>
          <pc:docMk/>
          <pc:sldMk cId="3695685540" sldId="385"/>
        </pc:sldMkLst>
      </pc:sldChg>
      <pc:sldChg chg="modSp add">
        <pc:chgData name="Julian Gutbrod" userId="21a3ca8e0163bb0e" providerId="Windows Live" clId="Web-{86A3EF6D-F632-4476-BCB6-1E7F44FC1F1B}" dt="2019-05-27T20:54:59.483" v="19" actId="14100"/>
        <pc:sldMkLst>
          <pc:docMk/>
          <pc:sldMk cId="3442144760" sldId="386"/>
        </pc:sldMkLst>
        <pc:spChg chg="mod">
          <ac:chgData name="Julian Gutbrod" userId="21a3ca8e0163bb0e" providerId="Windows Live" clId="Web-{86A3EF6D-F632-4476-BCB6-1E7F44FC1F1B}" dt="2019-05-27T20:54:06.140" v="17" actId="14100"/>
          <ac:spMkLst>
            <pc:docMk/>
            <pc:sldMk cId="3442144760" sldId="386"/>
            <ac:spMk id="4" creationId="{0B746734-20D8-4E27-A5FC-2AB73B11392E}"/>
          </ac:spMkLst>
        </pc:spChg>
        <pc:picChg chg="mod">
          <ac:chgData name="Julian Gutbrod" userId="21a3ca8e0163bb0e" providerId="Windows Live" clId="Web-{86A3EF6D-F632-4476-BCB6-1E7F44FC1F1B}" dt="2019-05-27T20:54:59.483" v="19" actId="14100"/>
          <ac:picMkLst>
            <pc:docMk/>
            <pc:sldMk cId="3442144760" sldId="386"/>
            <ac:picMk id="8" creationId="{8D095B99-CCAD-4B12-9A48-E476DFD25616}"/>
          </ac:picMkLst>
        </pc:picChg>
      </pc:sldChg>
    </pc:docChg>
  </pc:docChgLst>
  <pc:docChgLst>
    <pc:chgData name="Julian Gutbrod" userId="21a3ca8e0163bb0e" providerId="Windows Live" clId="Web-{4AD8B078-3F73-4F0E-8E28-7455BB1F2E39}"/>
    <pc:docChg chg="modSld">
      <pc:chgData name="Julian Gutbrod" userId="21a3ca8e0163bb0e" providerId="Windows Live" clId="Web-{4AD8B078-3F73-4F0E-8E28-7455BB1F2E39}" dt="2019-05-27T09:29:24.364" v="4" actId="20577"/>
      <pc:docMkLst>
        <pc:docMk/>
      </pc:docMkLst>
      <pc:sldChg chg="modSp">
        <pc:chgData name="Julian Gutbrod" userId="21a3ca8e0163bb0e" providerId="Windows Live" clId="Web-{4AD8B078-3F73-4F0E-8E28-7455BB1F2E39}" dt="2019-05-27T09:29:20.458" v="2" actId="20577"/>
        <pc:sldMkLst>
          <pc:docMk/>
          <pc:sldMk cId="2847726324" sldId="320"/>
        </pc:sldMkLst>
        <pc:spChg chg="mod">
          <ac:chgData name="Julian Gutbrod" userId="21a3ca8e0163bb0e" providerId="Windows Live" clId="Web-{4AD8B078-3F73-4F0E-8E28-7455BB1F2E39}" dt="2019-05-27T09:29:20.458" v="2" actId="20577"/>
          <ac:spMkLst>
            <pc:docMk/>
            <pc:sldMk cId="2847726324" sldId="320"/>
            <ac:spMk id="10" creationId="{852651FB-DFAD-4DE8-924D-E7FC4F854A7D}"/>
          </ac:spMkLst>
        </pc:spChg>
      </pc:sldChg>
    </pc:docChg>
  </pc:docChgLst>
  <pc:docChgLst>
    <pc:chgData name="Julian Gutbrod" userId="21a3ca8e0163bb0e" providerId="Windows Live" clId="Web-{6B22F152-1A9B-4E47-B19D-85A93EE574E7}"/>
    <pc:docChg chg="addSld modSection">
      <pc:chgData name="Julian Gutbrod" userId="21a3ca8e0163bb0e" providerId="Windows Live" clId="Web-{6B22F152-1A9B-4E47-B19D-85A93EE574E7}" dt="2019-05-27T09:22:30.122" v="11"/>
      <pc:docMkLst>
        <pc:docMk/>
      </pc:docMkLst>
      <pc:sldChg chg="add">
        <pc:chgData name="Julian Gutbrod" userId="21a3ca8e0163bb0e" providerId="Windows Live" clId="Web-{6B22F152-1A9B-4E47-B19D-85A93EE574E7}" dt="2019-05-27T09:22:29.262" v="0"/>
        <pc:sldMkLst>
          <pc:docMk/>
          <pc:sldMk cId="1987927650" sldId="349"/>
        </pc:sldMkLst>
      </pc:sldChg>
      <pc:sldChg chg="add">
        <pc:chgData name="Julian Gutbrod" userId="21a3ca8e0163bb0e" providerId="Windows Live" clId="Web-{6B22F152-1A9B-4E47-B19D-85A93EE574E7}" dt="2019-05-27T09:22:29.341" v="1"/>
        <pc:sldMkLst>
          <pc:docMk/>
          <pc:sldMk cId="1786820482" sldId="350"/>
        </pc:sldMkLst>
      </pc:sldChg>
      <pc:sldChg chg="add">
        <pc:chgData name="Julian Gutbrod" userId="21a3ca8e0163bb0e" providerId="Windows Live" clId="Web-{6B22F152-1A9B-4E47-B19D-85A93EE574E7}" dt="2019-05-27T09:22:29.403" v="2"/>
        <pc:sldMkLst>
          <pc:docMk/>
          <pc:sldMk cId="1443861726" sldId="351"/>
        </pc:sldMkLst>
      </pc:sldChg>
      <pc:sldChg chg="add">
        <pc:chgData name="Julian Gutbrod" userId="21a3ca8e0163bb0e" providerId="Windows Live" clId="Web-{6B22F152-1A9B-4E47-B19D-85A93EE574E7}" dt="2019-05-27T09:22:29.481" v="3"/>
        <pc:sldMkLst>
          <pc:docMk/>
          <pc:sldMk cId="2143480472" sldId="352"/>
        </pc:sldMkLst>
      </pc:sldChg>
      <pc:sldChg chg="add">
        <pc:chgData name="Julian Gutbrod" userId="21a3ca8e0163bb0e" providerId="Windows Live" clId="Web-{6B22F152-1A9B-4E47-B19D-85A93EE574E7}" dt="2019-05-27T09:22:29.559" v="4"/>
        <pc:sldMkLst>
          <pc:docMk/>
          <pc:sldMk cId="1210909482" sldId="353"/>
        </pc:sldMkLst>
      </pc:sldChg>
      <pc:sldChg chg="add">
        <pc:chgData name="Julian Gutbrod" userId="21a3ca8e0163bb0e" providerId="Windows Live" clId="Web-{6B22F152-1A9B-4E47-B19D-85A93EE574E7}" dt="2019-05-27T09:22:29.669" v="5"/>
        <pc:sldMkLst>
          <pc:docMk/>
          <pc:sldMk cId="2696239510" sldId="354"/>
        </pc:sldMkLst>
      </pc:sldChg>
      <pc:sldChg chg="add">
        <pc:chgData name="Julian Gutbrod" userId="21a3ca8e0163bb0e" providerId="Windows Live" clId="Web-{6B22F152-1A9B-4E47-B19D-85A93EE574E7}" dt="2019-05-27T09:22:29.731" v="6"/>
        <pc:sldMkLst>
          <pc:docMk/>
          <pc:sldMk cId="2817671383" sldId="355"/>
        </pc:sldMkLst>
      </pc:sldChg>
      <pc:sldChg chg="add">
        <pc:chgData name="Julian Gutbrod" userId="21a3ca8e0163bb0e" providerId="Windows Live" clId="Web-{6B22F152-1A9B-4E47-B19D-85A93EE574E7}" dt="2019-05-27T09:22:29.856" v="7"/>
        <pc:sldMkLst>
          <pc:docMk/>
          <pc:sldMk cId="3109832373" sldId="356"/>
        </pc:sldMkLst>
      </pc:sldChg>
      <pc:sldChg chg="add">
        <pc:chgData name="Julian Gutbrod" userId="21a3ca8e0163bb0e" providerId="Windows Live" clId="Web-{6B22F152-1A9B-4E47-B19D-85A93EE574E7}" dt="2019-05-27T09:22:29.919" v="8"/>
        <pc:sldMkLst>
          <pc:docMk/>
          <pc:sldMk cId="905026300" sldId="357"/>
        </pc:sldMkLst>
      </pc:sldChg>
      <pc:sldChg chg="add">
        <pc:chgData name="Julian Gutbrod" userId="21a3ca8e0163bb0e" providerId="Windows Live" clId="Web-{6B22F152-1A9B-4E47-B19D-85A93EE574E7}" dt="2019-05-27T09:22:29.981" v="9"/>
        <pc:sldMkLst>
          <pc:docMk/>
          <pc:sldMk cId="1277582004" sldId="358"/>
        </pc:sldMkLst>
      </pc:sldChg>
      <pc:sldChg chg="add">
        <pc:chgData name="Julian Gutbrod" userId="21a3ca8e0163bb0e" providerId="Windows Live" clId="Web-{6B22F152-1A9B-4E47-B19D-85A93EE574E7}" dt="2019-05-27T09:22:30.044" v="10"/>
        <pc:sldMkLst>
          <pc:docMk/>
          <pc:sldMk cId="662936991" sldId="359"/>
        </pc:sldMkLst>
      </pc:sldChg>
      <pc:sldChg chg="add">
        <pc:chgData name="Julian Gutbrod" userId="21a3ca8e0163bb0e" providerId="Windows Live" clId="Web-{6B22F152-1A9B-4E47-B19D-85A93EE574E7}" dt="2019-05-27T09:22:30.122" v="11"/>
        <pc:sldMkLst>
          <pc:docMk/>
          <pc:sldMk cId="3148665146" sldId="36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871FDC-9D71-4E20-80DF-1ECE4C2EBA82}" type="doc">
      <dgm:prSet loTypeId="urn:microsoft.com/office/officeart/2005/8/layout/process1" loCatId="process" qsTypeId="urn:microsoft.com/office/officeart/2005/8/quickstyle/simple1" qsCatId="simple" csTypeId="urn:microsoft.com/office/officeart/2005/8/colors/accent3_1" csCatId="accent3" phldr="1"/>
      <dgm:spPr/>
    </dgm:pt>
    <dgm:pt modelId="{36F6B903-A40F-49B5-B286-309B9312D308}">
      <dgm:prSet phldrT="[Text]"/>
      <dgm:spPr/>
      <dgm:t>
        <a:bodyPr/>
        <a:lstStyle/>
        <a:p>
          <a:r>
            <a:rPr lang="de-DE">
              <a:cs typeface="Calibri"/>
            </a:rPr>
            <a:t>Ausgangszustand: Invididuell geführte Listen</a:t>
          </a:r>
        </a:p>
      </dgm:t>
    </dgm:pt>
    <dgm:pt modelId="{01C47243-E09E-4EA7-AD5F-99B5AE624DC9}" type="parTrans" cxnId="{41B8B047-215D-4CEA-9C73-7D82D57E71BD}">
      <dgm:prSet/>
      <dgm:spPr/>
    </dgm:pt>
    <dgm:pt modelId="{4C82F39E-339A-4CC1-909E-3DEE8A98E3FB}" type="sibTrans" cxnId="{41B8B047-215D-4CEA-9C73-7D82D57E71BD}">
      <dgm:prSet/>
      <dgm:spPr/>
      <dgm:t>
        <a:bodyPr/>
        <a:lstStyle/>
        <a:p>
          <a:endParaRPr lang="de-DE"/>
        </a:p>
      </dgm:t>
    </dgm:pt>
    <dgm:pt modelId="{7C5FD619-6522-4855-8D0C-81397A4C984F}">
      <dgm:prSet phldrT="[Text]"/>
      <dgm:spPr/>
      <dgm:t>
        <a:bodyPr/>
        <a:lstStyle/>
        <a:p>
          <a:r>
            <a:rPr lang="de-DE">
              <a:cs typeface="Calibri"/>
            </a:rPr>
            <a:t>Ziel: Internetbasierte CRM-Plattform</a:t>
          </a:r>
        </a:p>
      </dgm:t>
    </dgm:pt>
    <dgm:pt modelId="{20F8CE0B-73FC-4CA7-9A03-3D3AAFC91259}" type="parTrans" cxnId="{80DF8BE6-8A0A-4C38-8D7A-11A9077397BC}">
      <dgm:prSet/>
      <dgm:spPr/>
    </dgm:pt>
    <dgm:pt modelId="{51D1E3E4-44FA-4438-B0CE-00D52AF70DF3}" type="sibTrans" cxnId="{80DF8BE6-8A0A-4C38-8D7A-11A9077397BC}">
      <dgm:prSet/>
      <dgm:spPr/>
      <dgm:t>
        <a:bodyPr/>
        <a:lstStyle/>
        <a:p>
          <a:endParaRPr lang="de-DE"/>
        </a:p>
      </dgm:t>
    </dgm:pt>
    <dgm:pt modelId="{9FBBFCF3-1FAA-403B-A472-B95431815193}" type="pres">
      <dgm:prSet presAssocID="{BA871FDC-9D71-4E20-80DF-1ECE4C2EBA82}" presName="Name0" presStyleCnt="0">
        <dgm:presLayoutVars>
          <dgm:dir/>
          <dgm:resizeHandles val="exact"/>
        </dgm:presLayoutVars>
      </dgm:prSet>
      <dgm:spPr/>
    </dgm:pt>
    <dgm:pt modelId="{616023B0-0429-49E7-9097-EBF438113E1F}" type="pres">
      <dgm:prSet presAssocID="{36F6B903-A40F-49B5-B286-309B9312D308}" presName="node" presStyleLbl="node1" presStyleIdx="0" presStyleCnt="2">
        <dgm:presLayoutVars>
          <dgm:bulletEnabled val="1"/>
        </dgm:presLayoutVars>
      </dgm:prSet>
      <dgm:spPr/>
    </dgm:pt>
    <dgm:pt modelId="{917704DA-C421-46C2-B044-147FDE8E1F6D}" type="pres">
      <dgm:prSet presAssocID="{4C82F39E-339A-4CC1-909E-3DEE8A98E3FB}" presName="sibTrans" presStyleLbl="sibTrans2D1" presStyleIdx="0" presStyleCnt="1"/>
      <dgm:spPr/>
    </dgm:pt>
    <dgm:pt modelId="{162105B0-CE38-4604-B112-86334FB02946}" type="pres">
      <dgm:prSet presAssocID="{4C82F39E-339A-4CC1-909E-3DEE8A98E3FB}" presName="connectorText" presStyleLbl="sibTrans2D1" presStyleIdx="0" presStyleCnt="1"/>
      <dgm:spPr/>
    </dgm:pt>
    <dgm:pt modelId="{15CCEC66-AED3-4BF6-882A-626695375281}" type="pres">
      <dgm:prSet presAssocID="{7C5FD619-6522-4855-8D0C-81397A4C984F}" presName="node" presStyleLbl="node1" presStyleIdx="1" presStyleCnt="2">
        <dgm:presLayoutVars>
          <dgm:bulletEnabled val="1"/>
        </dgm:presLayoutVars>
      </dgm:prSet>
      <dgm:spPr/>
    </dgm:pt>
  </dgm:ptLst>
  <dgm:cxnLst>
    <dgm:cxn modelId="{8F460513-BDB2-4EA9-9D9C-049A318FFB34}" type="presOf" srcId="{BA871FDC-9D71-4E20-80DF-1ECE4C2EBA82}" destId="{9FBBFCF3-1FAA-403B-A472-B95431815193}" srcOrd="0" destOrd="0" presId="urn:microsoft.com/office/officeart/2005/8/layout/process1"/>
    <dgm:cxn modelId="{BC014B19-968F-4CD1-860E-CEA9897220FD}" type="presOf" srcId="{4C82F39E-339A-4CC1-909E-3DEE8A98E3FB}" destId="{162105B0-CE38-4604-B112-86334FB02946}" srcOrd="1" destOrd="0" presId="urn:microsoft.com/office/officeart/2005/8/layout/process1"/>
    <dgm:cxn modelId="{AAF8E663-6272-41CA-ABCE-37F72EC03FB7}" type="presOf" srcId="{4C82F39E-339A-4CC1-909E-3DEE8A98E3FB}" destId="{917704DA-C421-46C2-B044-147FDE8E1F6D}" srcOrd="0" destOrd="0" presId="urn:microsoft.com/office/officeart/2005/8/layout/process1"/>
    <dgm:cxn modelId="{41B8B047-215D-4CEA-9C73-7D82D57E71BD}" srcId="{BA871FDC-9D71-4E20-80DF-1ECE4C2EBA82}" destId="{36F6B903-A40F-49B5-B286-309B9312D308}" srcOrd="0" destOrd="0" parTransId="{01C47243-E09E-4EA7-AD5F-99B5AE624DC9}" sibTransId="{4C82F39E-339A-4CC1-909E-3DEE8A98E3FB}"/>
    <dgm:cxn modelId="{1C971F6C-8E9F-4B82-A9C8-A5D5AD13432B}" type="presOf" srcId="{36F6B903-A40F-49B5-B286-309B9312D308}" destId="{616023B0-0429-49E7-9097-EBF438113E1F}" srcOrd="0" destOrd="0" presId="urn:microsoft.com/office/officeart/2005/8/layout/process1"/>
    <dgm:cxn modelId="{EA746AB4-F213-44B5-9310-BC1EBE9F600E}" type="presOf" srcId="{7C5FD619-6522-4855-8D0C-81397A4C984F}" destId="{15CCEC66-AED3-4BF6-882A-626695375281}" srcOrd="0" destOrd="0" presId="urn:microsoft.com/office/officeart/2005/8/layout/process1"/>
    <dgm:cxn modelId="{80DF8BE6-8A0A-4C38-8D7A-11A9077397BC}" srcId="{BA871FDC-9D71-4E20-80DF-1ECE4C2EBA82}" destId="{7C5FD619-6522-4855-8D0C-81397A4C984F}" srcOrd="1" destOrd="0" parTransId="{20F8CE0B-73FC-4CA7-9A03-3D3AAFC91259}" sibTransId="{51D1E3E4-44FA-4438-B0CE-00D52AF70DF3}"/>
    <dgm:cxn modelId="{A36364BC-1B07-45DA-ACAB-BE64ECFF212C}" type="presParOf" srcId="{9FBBFCF3-1FAA-403B-A472-B95431815193}" destId="{616023B0-0429-49E7-9097-EBF438113E1F}" srcOrd="0" destOrd="0" presId="urn:microsoft.com/office/officeart/2005/8/layout/process1"/>
    <dgm:cxn modelId="{4BB16DC6-E501-4BE6-B96F-AD6A743C1805}" type="presParOf" srcId="{9FBBFCF3-1FAA-403B-A472-B95431815193}" destId="{917704DA-C421-46C2-B044-147FDE8E1F6D}" srcOrd="1" destOrd="0" presId="urn:microsoft.com/office/officeart/2005/8/layout/process1"/>
    <dgm:cxn modelId="{46B65F47-2C89-4A5D-BFE0-8841691FFA8E}" type="presParOf" srcId="{917704DA-C421-46C2-B044-147FDE8E1F6D}" destId="{162105B0-CE38-4604-B112-86334FB02946}" srcOrd="0" destOrd="0" presId="urn:microsoft.com/office/officeart/2005/8/layout/process1"/>
    <dgm:cxn modelId="{7360CD79-1ADF-48A4-8552-3320D6CF13C4}" type="presParOf" srcId="{9FBBFCF3-1FAA-403B-A472-B95431815193}" destId="{15CCEC66-AED3-4BF6-882A-626695375281}"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6023B0-0429-49E7-9097-EBF438113E1F}">
      <dsp:nvSpPr>
        <dsp:cNvPr id="0" name=""/>
        <dsp:cNvSpPr/>
      </dsp:nvSpPr>
      <dsp:spPr>
        <a:xfrm>
          <a:off x="1040" y="134850"/>
          <a:ext cx="2219752" cy="1331851"/>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de-DE" sz="2100" kern="1200">
              <a:cs typeface="Calibri"/>
            </a:rPr>
            <a:t>Ausgangszustand: Invididuell geführte Listen</a:t>
          </a:r>
        </a:p>
      </dsp:txBody>
      <dsp:txXfrm>
        <a:off x="40049" y="173859"/>
        <a:ext cx="2141734" cy="1253833"/>
      </dsp:txXfrm>
    </dsp:sp>
    <dsp:sp modelId="{917704DA-C421-46C2-B044-147FDE8E1F6D}">
      <dsp:nvSpPr>
        <dsp:cNvPr id="0" name=""/>
        <dsp:cNvSpPr/>
      </dsp:nvSpPr>
      <dsp:spPr>
        <a:xfrm>
          <a:off x="2442769" y="525526"/>
          <a:ext cx="470587" cy="550498"/>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de-DE" sz="1700" kern="1200"/>
        </a:p>
      </dsp:txBody>
      <dsp:txXfrm>
        <a:off x="2442769" y="635626"/>
        <a:ext cx="329411" cy="330298"/>
      </dsp:txXfrm>
    </dsp:sp>
    <dsp:sp modelId="{15CCEC66-AED3-4BF6-882A-626695375281}">
      <dsp:nvSpPr>
        <dsp:cNvPr id="0" name=""/>
        <dsp:cNvSpPr/>
      </dsp:nvSpPr>
      <dsp:spPr>
        <a:xfrm>
          <a:off x="3108695" y="134850"/>
          <a:ext cx="2219752" cy="1331851"/>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de-DE" sz="2100" kern="1200">
              <a:cs typeface="Calibri"/>
            </a:rPr>
            <a:t>Ziel: Internetbasierte CRM-Plattform</a:t>
          </a:r>
        </a:p>
      </dsp:txBody>
      <dsp:txXfrm>
        <a:off x="3147704" y="173859"/>
        <a:ext cx="2141734" cy="125383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Überschriftenplatzhalter 1">
            <a:extLst>
              <a:ext uri="{FF2B5EF4-FFF2-40B4-BE49-F238E27FC236}">
                <a16:creationId xmlns:a16="http://schemas.microsoft.com/office/drawing/2014/main" id="{C1983D94-B66B-43D4-81AE-0B27BD811E3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de-DE"/>
          </a:p>
        </p:txBody>
      </p:sp>
      <p:sp>
        <p:nvSpPr>
          <p:cNvPr id="3" name="Datumsplatzhalter 2">
            <a:extLst>
              <a:ext uri="{FF2B5EF4-FFF2-40B4-BE49-F238E27FC236}">
                <a16:creationId xmlns:a16="http://schemas.microsoft.com/office/drawing/2014/main" id="{A9C03028-E7B6-4240-8587-1D195E7A4EE6}"/>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28AA4409-62C6-4147-8708-6CAB05CBBF1A}" type="datetime1">
              <a:rPr lang="de-DE" altLang="de-DE"/>
              <a:pPr>
                <a:defRPr/>
              </a:pPr>
              <a:t>27.05.2019</a:t>
            </a:fld>
            <a:endParaRPr lang="de-DE" altLang="de-DE"/>
          </a:p>
        </p:txBody>
      </p:sp>
      <p:sp>
        <p:nvSpPr>
          <p:cNvPr id="4" name="Fußzeilenplatzhalter 3">
            <a:extLst>
              <a:ext uri="{FF2B5EF4-FFF2-40B4-BE49-F238E27FC236}">
                <a16:creationId xmlns:a16="http://schemas.microsoft.com/office/drawing/2014/main" id="{742E0DB0-290D-4484-B645-8B8D7A505DFD}"/>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de-DE"/>
          </a:p>
        </p:txBody>
      </p:sp>
      <p:sp>
        <p:nvSpPr>
          <p:cNvPr id="5" name="Foliennummernplatzhalter 4">
            <a:extLst>
              <a:ext uri="{FF2B5EF4-FFF2-40B4-BE49-F238E27FC236}">
                <a16:creationId xmlns:a16="http://schemas.microsoft.com/office/drawing/2014/main" id="{AE3FCF7D-5056-4075-AB3D-9B208F650BA2}"/>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617F063-91BD-410B-94A2-E57C2EBBBC2C}" type="slidenum">
              <a:rPr lang="de-DE" altLang="de-DE"/>
              <a:pPr/>
              <a:t>‹#›</a:t>
            </a:fld>
            <a:endParaRPr lang="de-DE" altLang="de-DE"/>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Überschriftenplatzhalter 1">
            <a:extLst>
              <a:ext uri="{FF2B5EF4-FFF2-40B4-BE49-F238E27FC236}">
                <a16:creationId xmlns:a16="http://schemas.microsoft.com/office/drawing/2014/main" id="{F558E902-99CB-4B8B-A516-EF4BBCB2C19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de-DE"/>
          </a:p>
        </p:txBody>
      </p:sp>
      <p:sp>
        <p:nvSpPr>
          <p:cNvPr id="3" name="Datumsplatzhalter 2">
            <a:extLst>
              <a:ext uri="{FF2B5EF4-FFF2-40B4-BE49-F238E27FC236}">
                <a16:creationId xmlns:a16="http://schemas.microsoft.com/office/drawing/2014/main" id="{32E6F8A8-A099-4360-99F1-6A0BA83D869A}"/>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80D77FB7-B795-4D53-809C-F6AD382C38C7}" type="datetime1">
              <a:rPr lang="de-DE" altLang="de-DE"/>
              <a:pPr>
                <a:defRPr/>
              </a:pPr>
              <a:t>27.05.2019</a:t>
            </a:fld>
            <a:endParaRPr lang="de-DE" altLang="de-DE"/>
          </a:p>
        </p:txBody>
      </p:sp>
      <p:sp>
        <p:nvSpPr>
          <p:cNvPr id="4" name="Folienbildplatzhalter 3">
            <a:extLst>
              <a:ext uri="{FF2B5EF4-FFF2-40B4-BE49-F238E27FC236}">
                <a16:creationId xmlns:a16="http://schemas.microsoft.com/office/drawing/2014/main" id="{E6D32DAF-2960-4363-9B0F-01DD6E5F8B6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a:extLst>
              <a:ext uri="{FF2B5EF4-FFF2-40B4-BE49-F238E27FC236}">
                <a16:creationId xmlns:a16="http://schemas.microsoft.com/office/drawing/2014/main" id="{BB35F8DC-CD69-404D-8B8C-4CE0DD419DA9}"/>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de-DE" altLang="de-DE" noProof="0"/>
              <a:t>Mastertextformat bearbeiten</a:t>
            </a:r>
          </a:p>
          <a:p>
            <a:pPr lvl="1"/>
            <a:r>
              <a:rPr lang="de-DE" altLang="de-DE" noProof="0"/>
              <a:t>Zweite Ebene</a:t>
            </a:r>
          </a:p>
          <a:p>
            <a:pPr lvl="2"/>
            <a:r>
              <a:rPr lang="de-DE" altLang="de-DE" noProof="0"/>
              <a:t>Dritte Ebene</a:t>
            </a:r>
          </a:p>
          <a:p>
            <a:pPr lvl="3"/>
            <a:r>
              <a:rPr lang="de-DE" altLang="de-DE" noProof="0"/>
              <a:t>Vierte Ebene</a:t>
            </a:r>
          </a:p>
          <a:p>
            <a:pPr lvl="4"/>
            <a:r>
              <a:rPr lang="de-DE" altLang="de-DE" noProof="0"/>
              <a:t>Fünfte Ebene</a:t>
            </a:r>
          </a:p>
        </p:txBody>
      </p:sp>
      <p:sp>
        <p:nvSpPr>
          <p:cNvPr id="6" name="Fußzeilenplatzhalter 5">
            <a:extLst>
              <a:ext uri="{FF2B5EF4-FFF2-40B4-BE49-F238E27FC236}">
                <a16:creationId xmlns:a16="http://schemas.microsoft.com/office/drawing/2014/main" id="{E313C95A-75C1-4198-A52B-8A66E7E86DD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de-DE"/>
          </a:p>
        </p:txBody>
      </p:sp>
      <p:sp>
        <p:nvSpPr>
          <p:cNvPr id="7" name="Foliennummernplatzhalter 6">
            <a:extLst>
              <a:ext uri="{FF2B5EF4-FFF2-40B4-BE49-F238E27FC236}">
                <a16:creationId xmlns:a16="http://schemas.microsoft.com/office/drawing/2014/main" id="{14EAABFB-2F48-41BC-98C2-9DD6B6CE69D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424CE6A-E3A3-4197-B199-1FE81C995C33}" type="slidenum">
              <a:rPr lang="de-DE" altLang="de-DE"/>
              <a:pPr/>
              <a:t>‹#›</a:t>
            </a:fld>
            <a:endParaRPr lang="de-DE" altLang="de-DE"/>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noProof="0" dirty="0" err="1"/>
              <a:t>Workstream</a:t>
            </a:r>
            <a:endParaRPr lang="de-DE" b="1" noProof="0" dirty="0"/>
          </a:p>
          <a:p>
            <a:r>
              <a:rPr lang="de-DE" b="0" noProof="0" dirty="0"/>
              <a:t>Designierte Kommunikationsexperten, die als Schnittstelle zwischen </a:t>
            </a:r>
            <a:r>
              <a:rPr lang="de-DE" b="0" noProof="0" dirty="0" err="1"/>
              <a:t>It</a:t>
            </a:r>
            <a:r>
              <a:rPr lang="de-DE" b="0" noProof="0" dirty="0"/>
              <a:t>-Experten des Projekts, der internen Kommunikationsabteilung und den Fachabteilungen fungieren</a:t>
            </a:r>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9</a:t>
            </a:fld>
            <a:endParaRPr lang="de-DE" altLang="de-DE"/>
          </a:p>
        </p:txBody>
      </p:sp>
    </p:spTree>
    <p:extLst>
      <p:ext uri="{BB962C8B-B14F-4D97-AF65-F5344CB8AC3E}">
        <p14:creationId xmlns:p14="http://schemas.microsoft.com/office/powerpoint/2010/main" val="150157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a:t>Key-User</a:t>
            </a:r>
          </a:p>
          <a:p>
            <a:pPr marL="171450" indent="-171450">
              <a:buFont typeface="Arial" panose="020B0604020202020204" pitchFamily="34" charset="0"/>
              <a:buChar char="•"/>
            </a:pPr>
            <a:r>
              <a:rPr lang="de-DE" noProof="0" dirty="0"/>
              <a:t>Beliebtes Konzept um neue IT-Produkte in einer Abteilung/Team einzuführen</a:t>
            </a:r>
          </a:p>
          <a:p>
            <a:pPr marL="171450" indent="-171450">
              <a:buFont typeface="Arial" panose="020B0604020202020204" pitchFamily="34" charset="0"/>
              <a:buChar char="•"/>
            </a:pPr>
            <a:r>
              <a:rPr lang="de-DE" noProof="0" dirty="0"/>
              <a:t>Einzelne Mitarbeiter des Teams werden speziell geschult um Fragen vor Ort von den Kollegen zu beantworten</a:t>
            </a:r>
          </a:p>
          <a:p>
            <a:pPr marL="171450" indent="-171450">
              <a:buFont typeface="Arial" panose="020B0604020202020204" pitchFamily="34" charset="0"/>
              <a:buChar char="•"/>
            </a:pPr>
            <a:r>
              <a:rPr lang="de-DE" noProof="0" dirty="0"/>
              <a:t>Lernen von „eigenen“ Kollegen ist effektiv</a:t>
            </a:r>
          </a:p>
          <a:p>
            <a:pPr marL="171450" indent="-171450">
              <a:buFont typeface="Arial" panose="020B0604020202020204" pitchFamily="34" charset="0"/>
              <a:buChar char="•"/>
            </a:pPr>
            <a:r>
              <a:rPr lang="de-DE" noProof="0" dirty="0"/>
              <a:t>Key-User sind ein wichtiger Feedback-Kanal für die IT-Abteilung</a:t>
            </a:r>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20</a:t>
            </a:fld>
            <a:endParaRPr lang="de-DE" altLang="de-DE"/>
          </a:p>
        </p:txBody>
      </p:sp>
    </p:spTree>
    <p:extLst>
      <p:ext uri="{BB962C8B-B14F-4D97-AF65-F5344CB8AC3E}">
        <p14:creationId xmlns:p14="http://schemas.microsoft.com/office/powerpoint/2010/main" val="2552017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a:t>Key-User</a:t>
            </a:r>
          </a:p>
          <a:p>
            <a:pPr marL="171450" indent="-171450">
              <a:buFont typeface="Arial" panose="020B0604020202020204" pitchFamily="34" charset="0"/>
              <a:buChar char="•"/>
            </a:pPr>
            <a:r>
              <a:rPr lang="de-DE" noProof="0" dirty="0"/>
              <a:t>Beliebtes Konzept um neue IT-Produkte in einer Abteilung/Team einzuführen</a:t>
            </a:r>
          </a:p>
          <a:p>
            <a:pPr marL="171450" indent="-171450">
              <a:buFont typeface="Arial" panose="020B0604020202020204" pitchFamily="34" charset="0"/>
              <a:buChar char="•"/>
            </a:pPr>
            <a:r>
              <a:rPr lang="de-DE" noProof="0" dirty="0"/>
              <a:t>Einzelne Mitarbeiter des Teams werden speziell geschult um Fragen vor Ort von den Kollegen zu beantworten</a:t>
            </a:r>
          </a:p>
          <a:p>
            <a:pPr marL="171450" indent="-171450">
              <a:buFont typeface="Arial" panose="020B0604020202020204" pitchFamily="34" charset="0"/>
              <a:buChar char="•"/>
            </a:pPr>
            <a:r>
              <a:rPr lang="de-DE" noProof="0" dirty="0"/>
              <a:t>Lernen von „eigenen“ Kollegen ist effektiv</a:t>
            </a:r>
          </a:p>
          <a:p>
            <a:pPr marL="171450" indent="-171450">
              <a:buFont typeface="Arial" panose="020B0604020202020204" pitchFamily="34" charset="0"/>
              <a:buChar char="•"/>
            </a:pPr>
            <a:r>
              <a:rPr lang="de-DE" noProof="0" dirty="0"/>
              <a:t>Key-User sind ein wichtiger Feedback-Kanal für die IT-Abteilung</a:t>
            </a:r>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21</a:t>
            </a:fld>
            <a:endParaRPr lang="de-DE" altLang="de-DE"/>
          </a:p>
        </p:txBody>
      </p:sp>
    </p:spTree>
    <p:extLst>
      <p:ext uri="{BB962C8B-B14F-4D97-AF65-F5344CB8AC3E}">
        <p14:creationId xmlns:p14="http://schemas.microsoft.com/office/powerpoint/2010/main" val="1431182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a:t>Key-User</a:t>
            </a:r>
          </a:p>
          <a:p>
            <a:pPr marL="171450" indent="-171450">
              <a:buFont typeface="Arial" panose="020B0604020202020204" pitchFamily="34" charset="0"/>
              <a:buChar char="•"/>
            </a:pPr>
            <a:r>
              <a:rPr lang="de-DE" noProof="0" dirty="0"/>
              <a:t>Beliebtes Konzept um neue IT-Produkte in einer Abteilung/Team einzuführen</a:t>
            </a:r>
          </a:p>
          <a:p>
            <a:pPr marL="171450" indent="-171450">
              <a:buFont typeface="Arial" panose="020B0604020202020204" pitchFamily="34" charset="0"/>
              <a:buChar char="•"/>
            </a:pPr>
            <a:r>
              <a:rPr lang="de-DE" noProof="0" dirty="0"/>
              <a:t>Einzelne Mitarbeiter des Teams werden speziell geschult um Fragen vor Ort von den Kollegen zu beantworten</a:t>
            </a:r>
          </a:p>
          <a:p>
            <a:pPr marL="171450" indent="-171450">
              <a:buFont typeface="Arial" panose="020B0604020202020204" pitchFamily="34" charset="0"/>
              <a:buChar char="•"/>
            </a:pPr>
            <a:r>
              <a:rPr lang="de-DE" noProof="0" dirty="0"/>
              <a:t>Lernen von „eigenen“ Kollegen ist effektiv</a:t>
            </a:r>
          </a:p>
          <a:p>
            <a:pPr marL="171450" indent="-171450">
              <a:buFont typeface="Arial" panose="020B0604020202020204" pitchFamily="34" charset="0"/>
              <a:buChar char="•"/>
            </a:pPr>
            <a:r>
              <a:rPr lang="de-DE" noProof="0" dirty="0"/>
              <a:t>Key-User sind ein wichtiger Feedback-Kanal für die IT-Abteilung</a:t>
            </a:r>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22</a:t>
            </a:fld>
            <a:endParaRPr lang="de-DE" altLang="de-DE"/>
          </a:p>
        </p:txBody>
      </p:sp>
    </p:spTree>
    <p:extLst>
      <p:ext uri="{BB962C8B-B14F-4D97-AF65-F5344CB8AC3E}">
        <p14:creationId xmlns:p14="http://schemas.microsoft.com/office/powerpoint/2010/main" val="2006199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a:t>Information Security starts with me - </a:t>
            </a:r>
            <a:r>
              <a:rPr lang="en-US" err="1"/>
              <a:t>Mit</a:t>
            </a:r>
            <a:r>
              <a:rPr lang="en-US"/>
              <a:t> Information Security Awareness </a:t>
            </a:r>
            <a:r>
              <a:rPr lang="en-US" err="1"/>
              <a:t>digitale</a:t>
            </a:r>
            <a:r>
              <a:rPr lang="en-US"/>
              <a:t> Transformation </a:t>
            </a:r>
            <a:r>
              <a:rPr lang="en-US" err="1"/>
              <a:t>nachhaltig</a:t>
            </a:r>
            <a:r>
              <a:rPr lang="en-US"/>
              <a:t> </a:t>
            </a:r>
            <a:r>
              <a:rPr lang="en-US" err="1"/>
              <a:t>umsetzen</a:t>
            </a:r>
            <a:endParaRPr lang="en-US"/>
          </a:p>
          <a:p>
            <a:endParaRPr lang="en-US"/>
          </a:p>
          <a:p>
            <a:r>
              <a:rPr lang="en-US"/>
              <a:t>Autor:</a:t>
            </a:r>
          </a:p>
          <a:p>
            <a:r>
              <a:rPr lang="en-US"/>
              <a:t>Vladimir </a:t>
            </a:r>
            <a:r>
              <a:rPr lang="en-US" err="1"/>
              <a:t>Lazic</a:t>
            </a:r>
            <a:r>
              <a:rPr lang="en-US"/>
              <a:t> -&gt; Chief Information Security Officer </a:t>
            </a:r>
            <a:r>
              <a:rPr lang="en-US" err="1"/>
              <a:t>bei</a:t>
            </a:r>
            <a:r>
              <a:rPr lang="en-US"/>
              <a:t> der EMEA Swiss RE. Die Swiss RE </a:t>
            </a:r>
            <a:r>
              <a:rPr lang="en-US" err="1"/>
              <a:t>ist</a:t>
            </a:r>
            <a:r>
              <a:rPr lang="en-US"/>
              <a:t> </a:t>
            </a:r>
            <a:r>
              <a:rPr lang="en-US" err="1"/>
              <a:t>ein</a:t>
            </a:r>
            <a:r>
              <a:rPr lang="en-US"/>
              <a:t> </a:t>
            </a:r>
            <a:r>
              <a:rPr lang="en-US" err="1"/>
              <a:t>Versicherungsunternehmen</a:t>
            </a:r>
            <a:r>
              <a:rPr lang="en-US"/>
              <a:t> / </a:t>
            </a:r>
            <a:r>
              <a:rPr lang="en-US" err="1"/>
              <a:t>Rückversichungsgesellschaft</a:t>
            </a:r>
            <a:r>
              <a:rPr lang="en-US"/>
              <a:t> und </a:t>
            </a:r>
            <a:r>
              <a:rPr lang="en-US" err="1"/>
              <a:t>ist</a:t>
            </a:r>
            <a:r>
              <a:rPr lang="en-US"/>
              <a:t> </a:t>
            </a:r>
            <a:r>
              <a:rPr lang="en-US" err="1"/>
              <a:t>weltweit</a:t>
            </a:r>
            <a:r>
              <a:rPr lang="en-US"/>
              <a:t> das </a:t>
            </a:r>
            <a:r>
              <a:rPr lang="en-US" err="1"/>
              <a:t>zweitgrößte</a:t>
            </a:r>
            <a:r>
              <a:rPr lang="en-US"/>
              <a:t> </a:t>
            </a:r>
            <a:r>
              <a:rPr lang="en-US" err="1"/>
              <a:t>Rückversicherungsunternehmen</a:t>
            </a:r>
            <a:r>
              <a:rPr lang="en-US"/>
              <a:t>. Hat </a:t>
            </a:r>
            <a:r>
              <a:rPr lang="en-US" err="1"/>
              <a:t>einen</a:t>
            </a:r>
            <a:r>
              <a:rPr lang="en-US"/>
              <a:t> </a:t>
            </a:r>
            <a:r>
              <a:rPr lang="en-US" err="1"/>
              <a:t>Umsatz</a:t>
            </a:r>
            <a:r>
              <a:rPr lang="en-US"/>
              <a:t> von </a:t>
            </a:r>
            <a:r>
              <a:rPr lang="en-US" err="1"/>
              <a:t>knapp</a:t>
            </a:r>
            <a:r>
              <a:rPr lang="en-US"/>
              <a:t> 40Mrd. $ </a:t>
            </a:r>
            <a:r>
              <a:rPr lang="en-US" err="1"/>
              <a:t>hauptsächlich</a:t>
            </a:r>
            <a:r>
              <a:rPr lang="en-US"/>
              <a:t> in </a:t>
            </a:r>
            <a:r>
              <a:rPr lang="en-US" err="1"/>
              <a:t>Sach</a:t>
            </a:r>
            <a:r>
              <a:rPr lang="en-US"/>
              <a:t>- und </a:t>
            </a:r>
            <a:r>
              <a:rPr lang="en-US" err="1"/>
              <a:t>Lebensversicherungsgeschäften</a:t>
            </a:r>
            <a:r>
              <a:rPr lang="en-US"/>
              <a:t>.</a:t>
            </a:r>
          </a:p>
          <a:p>
            <a:endParaRPr lang="en-US"/>
          </a:p>
          <a:p>
            <a:r>
              <a:rPr lang="en-US" err="1"/>
              <a:t>Kurzer</a:t>
            </a:r>
            <a:r>
              <a:rPr lang="en-US"/>
              <a:t> </a:t>
            </a:r>
            <a:r>
              <a:rPr lang="en-US" err="1"/>
              <a:t>Exkurs</a:t>
            </a:r>
            <a:r>
              <a:rPr lang="en-US"/>
              <a:t> -&gt; </a:t>
            </a:r>
            <a:r>
              <a:rPr lang="en-US" err="1"/>
              <a:t>Rückversicherung</a:t>
            </a:r>
            <a:r>
              <a:rPr lang="en-US"/>
              <a:t> </a:t>
            </a:r>
            <a:r>
              <a:rPr lang="en-US" err="1"/>
              <a:t>ist</a:t>
            </a:r>
            <a:r>
              <a:rPr lang="en-US"/>
              <a:t> </a:t>
            </a:r>
            <a:r>
              <a:rPr lang="en-US" err="1"/>
              <a:t>eine</a:t>
            </a:r>
            <a:r>
              <a:rPr lang="en-US"/>
              <a:t> </a:t>
            </a:r>
            <a:r>
              <a:rPr lang="en-US" err="1"/>
              <a:t>Übertragung</a:t>
            </a:r>
            <a:r>
              <a:rPr lang="en-US"/>
              <a:t> von </a:t>
            </a:r>
            <a:r>
              <a:rPr lang="en-US" err="1"/>
              <a:t>Risiken</a:t>
            </a:r>
            <a:r>
              <a:rPr lang="en-US"/>
              <a:t> von </a:t>
            </a:r>
            <a:r>
              <a:rPr lang="en-US" err="1"/>
              <a:t>einem</a:t>
            </a:r>
            <a:r>
              <a:rPr lang="en-US"/>
              <a:t> </a:t>
            </a:r>
            <a:r>
              <a:rPr lang="en-US" err="1"/>
              <a:t>Versicherungs</a:t>
            </a:r>
            <a:r>
              <a:rPr lang="en-US"/>
              <a:t>- auf </a:t>
            </a:r>
            <a:r>
              <a:rPr lang="en-US" err="1"/>
              <a:t>ein</a:t>
            </a:r>
            <a:r>
              <a:rPr lang="en-US"/>
              <a:t> </a:t>
            </a:r>
            <a:r>
              <a:rPr lang="en-US" err="1"/>
              <a:t>Rückversicherungsunternehmen</a:t>
            </a:r>
            <a:r>
              <a:rPr lang="en-US"/>
              <a:t>. Das </a:t>
            </a:r>
            <a:r>
              <a:rPr lang="en-US" err="1"/>
              <a:t>Risiko</a:t>
            </a:r>
            <a:r>
              <a:rPr lang="en-US"/>
              <a:t> des </a:t>
            </a:r>
            <a:r>
              <a:rPr lang="en-US" err="1"/>
              <a:t>Erstversicherers</a:t>
            </a:r>
            <a:r>
              <a:rPr lang="en-US"/>
              <a:t> </a:t>
            </a:r>
            <a:r>
              <a:rPr lang="en-US" err="1"/>
              <a:t>wird</a:t>
            </a:r>
            <a:r>
              <a:rPr lang="en-US"/>
              <a:t> </a:t>
            </a:r>
            <a:r>
              <a:rPr lang="en-US" err="1"/>
              <a:t>dadurch</a:t>
            </a:r>
            <a:r>
              <a:rPr lang="en-US"/>
              <a:t> </a:t>
            </a:r>
            <a:r>
              <a:rPr lang="en-US" err="1"/>
              <a:t>verringert</a:t>
            </a:r>
            <a:r>
              <a:rPr lang="en-US"/>
              <a:t> und </a:t>
            </a:r>
            <a:r>
              <a:rPr lang="en-US" err="1"/>
              <a:t>mindert</a:t>
            </a:r>
            <a:r>
              <a:rPr lang="en-US"/>
              <a:t> so die </a:t>
            </a:r>
            <a:r>
              <a:rPr lang="en-US" err="1"/>
              <a:t>Auswirkungen</a:t>
            </a:r>
            <a:r>
              <a:rPr lang="en-US"/>
              <a:t> von </a:t>
            </a:r>
            <a:r>
              <a:rPr lang="en-US" err="1"/>
              <a:t>Großschadensereignissen</a:t>
            </a:r>
            <a:r>
              <a:rPr lang="en-US"/>
              <a:t>.</a:t>
            </a:r>
          </a:p>
          <a:p>
            <a:endParaRPr lang="en-US"/>
          </a:p>
          <a:p>
            <a:r>
              <a:rPr lang="en-US" err="1"/>
              <a:t>Zuvor</a:t>
            </a:r>
            <a:r>
              <a:rPr lang="en-US"/>
              <a:t> war </a:t>
            </a:r>
            <a:r>
              <a:rPr lang="en-US" err="1"/>
              <a:t>Lazic</a:t>
            </a:r>
            <a:r>
              <a:rPr lang="en-US"/>
              <a:t> </a:t>
            </a:r>
            <a:r>
              <a:rPr lang="en-US" err="1"/>
              <a:t>tätig</a:t>
            </a:r>
            <a:r>
              <a:rPr lang="en-US"/>
              <a:t> </a:t>
            </a:r>
            <a:r>
              <a:rPr lang="en-US" err="1"/>
              <a:t>bei</a:t>
            </a:r>
            <a:r>
              <a:rPr lang="en-US"/>
              <a:t> Adidas </a:t>
            </a:r>
            <a:r>
              <a:rPr lang="en-US" err="1"/>
              <a:t>im</a:t>
            </a:r>
            <a:r>
              <a:rPr lang="en-US"/>
              <a:t> </a:t>
            </a:r>
            <a:r>
              <a:rPr lang="en-US" err="1"/>
              <a:t>Bereich</a:t>
            </a:r>
            <a:r>
              <a:rPr lang="en-US"/>
              <a:t> </a:t>
            </a:r>
            <a:r>
              <a:rPr lang="de-DE" sz="1200" b="0" i="0" u="none" strike="noStrike" kern="1200" baseline="0">
                <a:solidFill>
                  <a:schemeClr val="tx1"/>
                </a:solidFill>
                <a:latin typeface="+mn-lt"/>
                <a:ea typeface="ヒラギノ角ゴ Pro W3" pitchFamily="125" charset="-128"/>
                <a:cs typeface="+mn-cs"/>
              </a:rPr>
              <a:t>Information Security-Systeme und die </a:t>
            </a:r>
            <a:r>
              <a:rPr lang="de-DE" sz="1200" b="0" i="0" u="none" strike="noStrike" kern="1200" baseline="0" err="1">
                <a:solidFill>
                  <a:schemeClr val="tx1"/>
                </a:solidFill>
                <a:latin typeface="+mn-lt"/>
                <a:ea typeface="ヒラギノ角ゴ Pro W3" pitchFamily="125" charset="-128"/>
                <a:cs typeface="+mn-cs"/>
              </a:rPr>
              <a:t>Application</a:t>
            </a:r>
            <a:r>
              <a:rPr lang="de-DE" sz="1200" b="0" i="0" u="none" strike="noStrike" kern="1200" baseline="0">
                <a:solidFill>
                  <a:schemeClr val="tx1"/>
                </a:solidFill>
                <a:latin typeface="+mn-lt"/>
                <a:ea typeface="ヒラギノ角ゴ Pro W3" pitchFamily="125" charset="-128"/>
                <a:cs typeface="+mn-cs"/>
              </a:rPr>
              <a:t>-Strategie, das </a:t>
            </a:r>
            <a:r>
              <a:rPr lang="en-US" sz="1200" b="0" i="0" u="none" strike="noStrike" kern="1200" baseline="0">
                <a:solidFill>
                  <a:schemeClr val="tx1"/>
                </a:solidFill>
                <a:latin typeface="+mn-lt"/>
                <a:ea typeface="ヒラギノ角ゴ Pro W3" pitchFamily="125" charset="-128"/>
                <a:cs typeface="+mn-cs"/>
              </a:rPr>
              <a:t>Information Security Risk Assessment-</a:t>
            </a:r>
            <a:r>
              <a:rPr lang="en-US" sz="1200" b="0" i="0" u="none" strike="noStrike" kern="1200" baseline="0" err="1">
                <a:solidFill>
                  <a:schemeClr val="tx1"/>
                </a:solidFill>
                <a:latin typeface="+mn-lt"/>
                <a:ea typeface="ヒラギノ角ゴ Pro W3" pitchFamily="125" charset="-128"/>
                <a:cs typeface="+mn-cs"/>
              </a:rPr>
              <a:t>Programm</a:t>
            </a:r>
            <a:r>
              <a:rPr lang="en-US" sz="1200" b="0" i="0" u="none" strike="noStrike" kern="1200" baseline="0">
                <a:solidFill>
                  <a:schemeClr val="tx1"/>
                </a:solidFill>
                <a:latin typeface="+mn-lt"/>
                <a:ea typeface="ヒラギノ角ゴ Pro W3" pitchFamily="125" charset="-128"/>
                <a:cs typeface="+mn-cs"/>
              </a:rPr>
              <a:t>, ERP Security, Identity and Access Management und die Security Operations (SOC) Services. Also in </a:t>
            </a:r>
            <a:r>
              <a:rPr lang="en-US" sz="1200" b="0" i="0" u="none" strike="noStrike" kern="1200" baseline="0" err="1">
                <a:solidFill>
                  <a:schemeClr val="tx1"/>
                </a:solidFill>
                <a:latin typeface="+mn-lt"/>
                <a:ea typeface="ヒラギノ角ゴ Pro W3" pitchFamily="125" charset="-128"/>
                <a:cs typeface="+mn-cs"/>
              </a:rPr>
              <a:t>vielen</a:t>
            </a:r>
            <a:r>
              <a:rPr lang="en-US" sz="1200" b="0" i="0" u="none" strike="noStrike" kern="1200" baseline="0">
                <a:solidFill>
                  <a:schemeClr val="tx1"/>
                </a:solidFill>
                <a:latin typeface="+mn-lt"/>
                <a:ea typeface="ヒラギノ角ゴ Pro W3" pitchFamily="125" charset="-128"/>
                <a:cs typeface="+mn-cs"/>
              </a:rPr>
              <a:t> IT-</a:t>
            </a:r>
            <a:r>
              <a:rPr lang="en-US" sz="1200" b="0" i="0" u="none" strike="noStrike" kern="1200" baseline="0" err="1">
                <a:solidFill>
                  <a:schemeClr val="tx1"/>
                </a:solidFill>
                <a:latin typeface="+mn-lt"/>
                <a:ea typeface="ヒラギノ角ゴ Pro W3" pitchFamily="125" charset="-128"/>
                <a:cs typeface="+mn-cs"/>
              </a:rPr>
              <a:t>Sicherheitskritischen</a:t>
            </a:r>
            <a:r>
              <a:rPr lang="en-US" sz="1200" b="0" i="0" u="none" strike="noStrike" kern="1200" baseline="0">
                <a:solidFill>
                  <a:schemeClr val="tx1"/>
                </a:solidFill>
                <a:latin typeface="+mn-lt"/>
                <a:ea typeface="ヒラギノ角ゴ Pro W3" pitchFamily="125" charset="-128"/>
                <a:cs typeface="+mn-cs"/>
              </a:rPr>
              <a:t> </a:t>
            </a:r>
            <a:r>
              <a:rPr lang="en-US" sz="1200" b="0" i="0" u="none" strike="noStrike" kern="1200" baseline="0" err="1">
                <a:solidFill>
                  <a:schemeClr val="tx1"/>
                </a:solidFill>
                <a:latin typeface="+mn-lt"/>
                <a:ea typeface="ヒラギノ角ゴ Pro W3" pitchFamily="125" charset="-128"/>
                <a:cs typeface="+mn-cs"/>
              </a:rPr>
              <a:t>Bereichen</a:t>
            </a:r>
            <a:r>
              <a:rPr lang="en-US" sz="1200" b="0" i="0" u="none" strike="noStrike" kern="1200" baseline="0">
                <a:solidFill>
                  <a:schemeClr val="tx1"/>
                </a:solidFill>
                <a:latin typeface="+mn-lt"/>
                <a:ea typeface="ヒラギノ角ゴ Pro W3" pitchFamily="125" charset="-128"/>
                <a:cs typeface="+mn-cs"/>
              </a:rPr>
              <a:t> und hat </a:t>
            </a:r>
            <a:r>
              <a:rPr lang="en-US" sz="1200" b="0" i="0" u="none" strike="noStrike" kern="1200" baseline="0" err="1">
                <a:solidFill>
                  <a:schemeClr val="tx1"/>
                </a:solidFill>
                <a:latin typeface="+mn-lt"/>
                <a:ea typeface="ヒラギノ角ゴ Pro W3" pitchFamily="125" charset="-128"/>
                <a:cs typeface="+mn-cs"/>
              </a:rPr>
              <a:t>schon</a:t>
            </a:r>
            <a:r>
              <a:rPr lang="en-US" sz="1200" b="0" i="0" u="none" strike="noStrike" kern="1200" baseline="0">
                <a:solidFill>
                  <a:schemeClr val="tx1"/>
                </a:solidFill>
                <a:latin typeface="+mn-lt"/>
                <a:ea typeface="ヒラギノ角ゴ Pro W3" pitchFamily="125" charset="-128"/>
                <a:cs typeface="+mn-cs"/>
              </a:rPr>
              <a:t> </a:t>
            </a:r>
            <a:r>
              <a:rPr lang="en-US" sz="1200" b="0" i="0" u="none" strike="noStrike" kern="1200" baseline="0" err="1">
                <a:solidFill>
                  <a:schemeClr val="tx1"/>
                </a:solidFill>
                <a:latin typeface="+mn-lt"/>
                <a:ea typeface="ヒラギノ角ゴ Pro W3" pitchFamily="125" charset="-128"/>
                <a:cs typeface="+mn-cs"/>
              </a:rPr>
              <a:t>über</a:t>
            </a:r>
            <a:r>
              <a:rPr lang="en-US" sz="1200" b="0" i="0" u="none" strike="noStrike" kern="1200" baseline="0">
                <a:solidFill>
                  <a:schemeClr val="tx1"/>
                </a:solidFill>
                <a:latin typeface="+mn-lt"/>
                <a:ea typeface="ヒラギノ角ゴ Pro W3" pitchFamily="125" charset="-128"/>
                <a:cs typeface="+mn-cs"/>
              </a:rPr>
              <a:t> 10 Jahre </a:t>
            </a:r>
            <a:r>
              <a:rPr lang="en-US" sz="1200" b="0" i="0" u="none" strike="noStrike" kern="1200" baseline="0" err="1">
                <a:solidFill>
                  <a:schemeClr val="tx1"/>
                </a:solidFill>
                <a:latin typeface="+mn-lt"/>
                <a:ea typeface="ヒラギノ角ゴ Pro W3" pitchFamily="125" charset="-128"/>
                <a:cs typeface="+mn-cs"/>
              </a:rPr>
              <a:t>Erfahrung</a:t>
            </a:r>
            <a:r>
              <a:rPr lang="en-US" sz="1200" b="0" i="0" u="none" strike="noStrike" kern="1200" baseline="0">
                <a:solidFill>
                  <a:schemeClr val="tx1"/>
                </a:solidFill>
                <a:latin typeface="+mn-lt"/>
                <a:ea typeface="ヒラギノ角ゴ Pro W3" pitchFamily="125" charset="-128"/>
                <a:cs typeface="+mn-cs"/>
              </a:rPr>
              <a:t> </a:t>
            </a:r>
            <a:r>
              <a:rPr lang="en-US" sz="1200" b="0" i="0" u="none" strike="noStrike" kern="1200" baseline="0" err="1">
                <a:solidFill>
                  <a:schemeClr val="tx1"/>
                </a:solidFill>
                <a:latin typeface="+mn-lt"/>
                <a:ea typeface="ヒラギノ角ゴ Pro W3" pitchFamily="125" charset="-128"/>
                <a:cs typeface="+mn-cs"/>
              </a:rPr>
              <a:t>im</a:t>
            </a:r>
            <a:r>
              <a:rPr lang="en-US" sz="1200" b="0" i="0" u="none" strike="noStrike" kern="1200" baseline="0">
                <a:solidFill>
                  <a:schemeClr val="tx1"/>
                </a:solidFill>
                <a:latin typeface="+mn-lt"/>
                <a:ea typeface="ヒラギノ角ゴ Pro W3" pitchFamily="125" charset="-128"/>
                <a:cs typeface="+mn-cs"/>
              </a:rPr>
              <a:t> </a:t>
            </a:r>
            <a:r>
              <a:rPr lang="en-US" sz="1200" b="0" i="0" u="none" strike="noStrike" kern="1200" baseline="0" err="1">
                <a:solidFill>
                  <a:schemeClr val="tx1"/>
                </a:solidFill>
                <a:latin typeface="+mn-lt"/>
                <a:ea typeface="ヒラギノ角ゴ Pro W3" pitchFamily="125" charset="-128"/>
                <a:cs typeface="+mn-cs"/>
              </a:rPr>
              <a:t>Bereich</a:t>
            </a:r>
            <a:r>
              <a:rPr lang="en-US" sz="1200" b="0" i="0" u="none" strike="noStrike" kern="1200" baseline="0">
                <a:solidFill>
                  <a:schemeClr val="tx1"/>
                </a:solidFill>
                <a:latin typeface="+mn-lt"/>
                <a:ea typeface="ヒラギノ角ゴ Pro W3" pitchFamily="125" charset="-128"/>
                <a:cs typeface="+mn-cs"/>
              </a:rPr>
              <a:t> der </a:t>
            </a:r>
            <a:r>
              <a:rPr lang="en-US" sz="1200" b="0" i="0" u="none" strike="noStrike" kern="1200" baseline="0" err="1">
                <a:solidFill>
                  <a:schemeClr val="tx1"/>
                </a:solidFill>
                <a:latin typeface="+mn-lt"/>
                <a:ea typeface="ヒラギノ角ゴ Pro W3" pitchFamily="125" charset="-128"/>
                <a:cs typeface="+mn-cs"/>
              </a:rPr>
              <a:t>Informations</a:t>
            </a:r>
            <a:r>
              <a:rPr lang="en-US" sz="1200" b="0" i="0" u="none" strike="noStrike" kern="1200" baseline="0">
                <a:solidFill>
                  <a:schemeClr val="tx1"/>
                </a:solidFill>
                <a:latin typeface="+mn-lt"/>
                <a:ea typeface="ヒラギノ角ゴ Pro W3" pitchFamily="125" charset="-128"/>
                <a:cs typeface="+mn-cs"/>
              </a:rPr>
              <a:t> und Cyber Security.</a:t>
            </a:r>
          </a:p>
          <a:p>
            <a:endParaRPr lang="en-US" sz="1200" b="0" i="0" u="none" strike="noStrike" kern="1200" baseline="0">
              <a:solidFill>
                <a:schemeClr val="tx1"/>
              </a:solidFill>
              <a:latin typeface="+mn-lt"/>
              <a:ea typeface="ヒラギノ角ゴ Pro W3" pitchFamily="125" charset="-128"/>
              <a:cs typeface="+mn-cs"/>
            </a:endParaRPr>
          </a:p>
          <a:p>
            <a:r>
              <a:rPr lang="en-US" sz="1200" b="0" i="0" u="none" strike="noStrike" kern="1200" baseline="0">
                <a:solidFill>
                  <a:schemeClr val="tx1"/>
                </a:solidFill>
                <a:latin typeface="+mn-lt"/>
                <a:ea typeface="ヒラギノ角ゴ Pro W3" pitchFamily="125" charset="-128"/>
                <a:cs typeface="+mn-cs"/>
              </a:rPr>
              <a:t>In </a:t>
            </a:r>
            <a:r>
              <a:rPr lang="en-US" sz="1200" b="0" i="0" u="none" strike="noStrike" kern="1200" baseline="0" err="1">
                <a:solidFill>
                  <a:schemeClr val="tx1"/>
                </a:solidFill>
                <a:latin typeface="+mn-lt"/>
                <a:ea typeface="ヒラギノ角ゴ Pro W3" pitchFamily="125" charset="-128"/>
                <a:cs typeface="+mn-cs"/>
              </a:rPr>
              <a:t>diesem</a:t>
            </a:r>
            <a:r>
              <a:rPr lang="en-US" sz="1200" b="0" i="0" u="none" strike="noStrike" kern="1200" baseline="0">
                <a:solidFill>
                  <a:schemeClr val="tx1"/>
                </a:solidFill>
                <a:latin typeface="+mn-lt"/>
                <a:ea typeface="ヒラギノ角ゴ Pro W3" pitchFamily="125" charset="-128"/>
                <a:cs typeface="+mn-cs"/>
              </a:rPr>
              <a:t> </a:t>
            </a:r>
            <a:r>
              <a:rPr lang="en-US" sz="1200" b="0" i="0" u="none" strike="noStrike" kern="1200" baseline="0" err="1">
                <a:solidFill>
                  <a:schemeClr val="tx1"/>
                </a:solidFill>
                <a:latin typeface="+mn-lt"/>
                <a:ea typeface="ヒラギノ角ゴ Pro W3" pitchFamily="125" charset="-128"/>
                <a:cs typeface="+mn-cs"/>
              </a:rPr>
              <a:t>Kapitel</a:t>
            </a:r>
            <a:r>
              <a:rPr lang="en-US" sz="1200" b="0" i="0" u="none" strike="noStrike" kern="1200" baseline="0">
                <a:solidFill>
                  <a:schemeClr val="tx1"/>
                </a:solidFill>
                <a:latin typeface="+mn-lt"/>
                <a:ea typeface="ヒラギノ角ゴ Pro W3" pitchFamily="125" charset="-128"/>
                <a:cs typeface="+mn-cs"/>
              </a:rPr>
              <a:t> </a:t>
            </a:r>
            <a:r>
              <a:rPr lang="en-US" sz="1200" b="0" i="0" u="none" strike="noStrike" kern="1200" baseline="0" err="1">
                <a:solidFill>
                  <a:schemeClr val="tx1"/>
                </a:solidFill>
                <a:latin typeface="+mn-lt"/>
                <a:ea typeface="ヒラギノ角ゴ Pro W3" pitchFamily="125" charset="-128"/>
                <a:cs typeface="+mn-cs"/>
              </a:rPr>
              <a:t>geht</a:t>
            </a:r>
            <a:r>
              <a:rPr lang="en-US" sz="1200" b="0" i="0" u="none" strike="noStrike" kern="1200" baseline="0">
                <a:solidFill>
                  <a:schemeClr val="tx1"/>
                </a:solidFill>
                <a:latin typeface="+mn-lt"/>
                <a:ea typeface="ヒラギノ角ゴ Pro W3" pitchFamily="125" charset="-128"/>
                <a:cs typeface="+mn-cs"/>
              </a:rPr>
              <a:t> </a:t>
            </a:r>
            <a:r>
              <a:rPr lang="en-US" sz="1200" b="0" i="0" u="none" strike="noStrike" kern="1200" baseline="0" err="1">
                <a:solidFill>
                  <a:schemeClr val="tx1"/>
                </a:solidFill>
                <a:latin typeface="+mn-lt"/>
                <a:ea typeface="ヒラギノ角ゴ Pro W3" pitchFamily="125" charset="-128"/>
                <a:cs typeface="+mn-cs"/>
              </a:rPr>
              <a:t>er</a:t>
            </a:r>
            <a:r>
              <a:rPr lang="en-US" sz="1200" b="0" i="0" u="none" strike="noStrike" kern="1200" baseline="0">
                <a:solidFill>
                  <a:schemeClr val="tx1"/>
                </a:solidFill>
                <a:latin typeface="+mn-lt"/>
                <a:ea typeface="ヒラギノ角ゴ Pro W3" pitchFamily="125" charset="-128"/>
                <a:cs typeface="+mn-cs"/>
              </a:rPr>
              <a:t> auf die </a:t>
            </a:r>
            <a:r>
              <a:rPr lang="en-US" sz="1200" b="0" i="0" u="none" strike="noStrike" kern="1200" baseline="0" err="1">
                <a:solidFill>
                  <a:schemeClr val="tx1"/>
                </a:solidFill>
                <a:latin typeface="+mn-lt"/>
                <a:ea typeface="ヒラギノ角ゴ Pro W3" pitchFamily="125" charset="-128"/>
                <a:cs typeface="+mn-cs"/>
              </a:rPr>
              <a:t>nachhaltige</a:t>
            </a:r>
            <a:r>
              <a:rPr lang="en-US" sz="1200" b="0" i="0" u="none" strike="noStrike" kern="1200" baseline="0">
                <a:solidFill>
                  <a:schemeClr val="tx1"/>
                </a:solidFill>
                <a:latin typeface="+mn-lt"/>
                <a:ea typeface="ヒラギノ角ゴ Pro W3" pitchFamily="125" charset="-128"/>
                <a:cs typeface="+mn-cs"/>
              </a:rPr>
              <a:t> </a:t>
            </a:r>
            <a:r>
              <a:rPr lang="en-US" sz="1200" b="0" i="0" u="none" strike="noStrike" kern="1200" baseline="0" err="1">
                <a:solidFill>
                  <a:schemeClr val="tx1"/>
                </a:solidFill>
                <a:latin typeface="+mn-lt"/>
                <a:ea typeface="ヒラギノ角ゴ Pro W3" pitchFamily="125" charset="-128"/>
                <a:cs typeface="+mn-cs"/>
              </a:rPr>
              <a:t>digitale</a:t>
            </a:r>
            <a:r>
              <a:rPr lang="en-US" sz="1200" b="0" i="0" u="none" strike="noStrike" kern="1200" baseline="0">
                <a:solidFill>
                  <a:schemeClr val="tx1"/>
                </a:solidFill>
                <a:latin typeface="+mn-lt"/>
                <a:ea typeface="ヒラギノ角ゴ Pro W3" pitchFamily="125" charset="-128"/>
                <a:cs typeface="+mn-cs"/>
              </a:rPr>
              <a:t> Transformation </a:t>
            </a:r>
            <a:r>
              <a:rPr lang="en-US" sz="1200" b="0" i="0" u="none" strike="noStrike" kern="1200" baseline="0" err="1">
                <a:solidFill>
                  <a:schemeClr val="tx1"/>
                </a:solidFill>
                <a:latin typeface="+mn-lt"/>
                <a:ea typeface="ヒラギノ角ゴ Pro W3" pitchFamily="125" charset="-128"/>
                <a:cs typeface="+mn-cs"/>
              </a:rPr>
              <a:t>mit</a:t>
            </a:r>
            <a:r>
              <a:rPr lang="en-US" sz="1200" b="0" i="0" u="none" strike="noStrike" kern="1200" baseline="0">
                <a:solidFill>
                  <a:schemeClr val="tx1"/>
                </a:solidFill>
                <a:latin typeface="+mn-lt"/>
                <a:ea typeface="ヒラギノ角ゴ Pro W3" pitchFamily="125" charset="-128"/>
                <a:cs typeface="+mn-cs"/>
              </a:rPr>
              <a:t> Information Security Awareness </a:t>
            </a:r>
            <a:r>
              <a:rPr lang="en-US" sz="1200" b="0" i="0" u="none" strike="noStrike" kern="1200" baseline="0" err="1">
                <a:solidFill>
                  <a:schemeClr val="tx1"/>
                </a:solidFill>
                <a:latin typeface="+mn-lt"/>
                <a:ea typeface="ヒラギノ角ゴ Pro W3" pitchFamily="125" charset="-128"/>
                <a:cs typeface="+mn-cs"/>
              </a:rPr>
              <a:t>ein</a:t>
            </a:r>
            <a:r>
              <a:rPr lang="en-US" sz="1200" b="0" i="0" u="none" strike="noStrike" kern="1200" baseline="0">
                <a:solidFill>
                  <a:schemeClr val="tx1"/>
                </a:solidFill>
                <a:latin typeface="+mn-lt"/>
                <a:ea typeface="ヒラギノ角ゴ Pro W3" pitchFamily="125" charset="-128"/>
                <a:cs typeface="+mn-cs"/>
              </a:rPr>
              <a:t> und </a:t>
            </a:r>
            <a:r>
              <a:rPr lang="en-US" sz="1200" b="0" i="0" u="none" strike="noStrike" kern="1200" baseline="0" err="1">
                <a:solidFill>
                  <a:schemeClr val="tx1"/>
                </a:solidFill>
                <a:latin typeface="+mn-lt"/>
                <a:ea typeface="ヒラギノ角ゴ Pro W3" pitchFamily="125" charset="-128"/>
                <a:cs typeface="+mn-cs"/>
              </a:rPr>
              <a:t>wie</a:t>
            </a:r>
            <a:r>
              <a:rPr lang="en-US" sz="1200" b="0" i="0" u="none" strike="noStrike" kern="1200" baseline="0">
                <a:solidFill>
                  <a:schemeClr val="tx1"/>
                </a:solidFill>
                <a:latin typeface="+mn-lt"/>
                <a:ea typeface="ヒラギノ角ゴ Pro W3" pitchFamily="125" charset="-128"/>
                <a:cs typeface="+mn-cs"/>
              </a:rPr>
              <a:t> </a:t>
            </a:r>
            <a:r>
              <a:rPr lang="en-US" sz="1200" b="0" i="0" u="none" strike="noStrike" kern="1200" baseline="0" err="1">
                <a:solidFill>
                  <a:schemeClr val="tx1"/>
                </a:solidFill>
                <a:latin typeface="+mn-lt"/>
                <a:ea typeface="ヒラギノ角ゴ Pro W3" pitchFamily="125" charset="-128"/>
                <a:cs typeface="+mn-cs"/>
              </a:rPr>
              <a:t>diese</a:t>
            </a:r>
            <a:r>
              <a:rPr lang="en-US" sz="1200" b="0" i="0" u="none" strike="noStrike" kern="1200" baseline="0">
                <a:solidFill>
                  <a:schemeClr val="tx1"/>
                </a:solidFill>
                <a:latin typeface="+mn-lt"/>
                <a:ea typeface="ヒラギノ角ゴ Pro W3" pitchFamily="125" charset="-128"/>
                <a:cs typeface="+mn-cs"/>
              </a:rPr>
              <a:t> die Transformation </a:t>
            </a:r>
            <a:r>
              <a:rPr lang="en-US" sz="1200" b="0" i="0" u="none" strike="noStrike" kern="1200" baseline="0" err="1">
                <a:solidFill>
                  <a:schemeClr val="tx1"/>
                </a:solidFill>
                <a:latin typeface="+mn-lt"/>
                <a:ea typeface="ヒラギノ角ゴ Pro W3" pitchFamily="125" charset="-128"/>
                <a:cs typeface="+mn-cs"/>
              </a:rPr>
              <a:t>unterstützt</a:t>
            </a:r>
            <a:r>
              <a:rPr lang="en-US" sz="1200" b="0" i="0" u="none" strike="noStrike" kern="1200" baseline="0">
                <a:solidFill>
                  <a:schemeClr val="tx1"/>
                </a:solidFill>
                <a:latin typeface="+mn-lt"/>
                <a:ea typeface="ヒラギノ角ゴ Pro W3" pitchFamily="125" charset="-128"/>
                <a:cs typeface="+mn-cs"/>
              </a:rPr>
              <a:t> und </a:t>
            </a:r>
            <a:r>
              <a:rPr lang="en-US" sz="1200" b="0" i="0" u="none" strike="noStrike" kern="1200" baseline="0" err="1">
                <a:solidFill>
                  <a:schemeClr val="tx1"/>
                </a:solidFill>
                <a:latin typeface="+mn-lt"/>
                <a:ea typeface="ヒラギノ角ゴ Pro W3" pitchFamily="125" charset="-128"/>
                <a:cs typeface="+mn-cs"/>
              </a:rPr>
              <a:t>absichert</a:t>
            </a:r>
            <a:r>
              <a:rPr lang="en-US" sz="1200" b="0" i="0" u="none" strike="noStrike" kern="1200" baseline="0">
                <a:solidFill>
                  <a:schemeClr val="tx1"/>
                </a:solidFill>
                <a:latin typeface="+mn-lt"/>
                <a:ea typeface="ヒラギノ角ゴ Pro W3" pitchFamily="125" charset="-128"/>
                <a:cs typeface="+mn-cs"/>
              </a:rPr>
              <a:t>.</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37</a:t>
            </a:fld>
            <a:endParaRPr lang="de-DE" altLang="de-DE"/>
          </a:p>
        </p:txBody>
      </p:sp>
    </p:spTree>
    <p:extLst>
      <p:ext uri="{BB962C8B-B14F-4D97-AF65-F5344CB8AC3E}">
        <p14:creationId xmlns:p14="http://schemas.microsoft.com/office/powerpoint/2010/main" val="1691325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a:t>Eine </a:t>
            </a:r>
            <a:r>
              <a:rPr lang="en-US" sz="1200" err="1"/>
              <a:t>weitere</a:t>
            </a:r>
            <a:r>
              <a:rPr lang="en-US" sz="1200"/>
              <a:t> Definition </a:t>
            </a:r>
            <a:r>
              <a:rPr lang="en-US" sz="1200" err="1"/>
              <a:t>zur</a:t>
            </a:r>
            <a:r>
              <a:rPr lang="en-US" sz="1200"/>
              <a:t> </a:t>
            </a:r>
            <a:r>
              <a:rPr lang="en-US" sz="1200" err="1"/>
              <a:t>Digitalisierung</a:t>
            </a:r>
            <a:r>
              <a:rPr lang="en-US" sz="1200"/>
              <a:t> </a:t>
            </a:r>
            <a:r>
              <a:rPr lang="en-US" sz="1200" err="1"/>
              <a:t>nach</a:t>
            </a:r>
            <a:r>
              <a:rPr lang="en-US" sz="1200"/>
              <a:t> </a:t>
            </a:r>
            <a:r>
              <a:rPr lang="en-US" sz="1200" err="1"/>
              <a:t>Lazic</a:t>
            </a:r>
            <a:endParaRPr lang="en-US" sz="1200"/>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sz="1200"/>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err="1"/>
              <a:t>Umwandlung</a:t>
            </a:r>
            <a:r>
              <a:rPr lang="en-US" sz="1200"/>
              <a:t> von </a:t>
            </a:r>
            <a:r>
              <a:rPr lang="en-US" sz="1200" err="1"/>
              <a:t>manuellen</a:t>
            </a:r>
            <a:r>
              <a:rPr lang="en-US" sz="1200"/>
              <a:t> </a:t>
            </a:r>
            <a:r>
              <a:rPr lang="en-US" sz="1200" err="1"/>
              <a:t>Prozessen</a:t>
            </a:r>
            <a:r>
              <a:rPr lang="en-US" sz="1200"/>
              <a:t> und </a:t>
            </a:r>
            <a:r>
              <a:rPr lang="en-US" sz="1200" err="1"/>
              <a:t>physischen</a:t>
            </a:r>
            <a:r>
              <a:rPr lang="en-US" sz="1200"/>
              <a:t> </a:t>
            </a:r>
            <a:r>
              <a:rPr lang="en-US" sz="1200" err="1"/>
              <a:t>Objekten</a:t>
            </a:r>
            <a:r>
              <a:rPr lang="en-US" sz="1200"/>
              <a:t> in </a:t>
            </a:r>
            <a:r>
              <a:rPr lang="en-US" sz="1200" err="1"/>
              <a:t>digitale</a:t>
            </a:r>
            <a:r>
              <a:rPr lang="en-US" sz="1200"/>
              <a:t> </a:t>
            </a:r>
            <a:r>
              <a:rPr lang="en-US" sz="1200" err="1"/>
              <a:t>Varianten</a:t>
            </a:r>
            <a:r>
              <a:rPr lang="en-US" sz="1200"/>
              <a:t>, </a:t>
            </a:r>
            <a:r>
              <a:rPr lang="en-US" sz="1200" err="1"/>
              <a:t>unter</a:t>
            </a:r>
            <a:r>
              <a:rPr lang="en-US" sz="1200"/>
              <a:t> </a:t>
            </a:r>
            <a:r>
              <a:rPr lang="en-US" sz="1200" err="1"/>
              <a:t>Nutzung</a:t>
            </a:r>
            <a:r>
              <a:rPr lang="en-US" sz="1200"/>
              <a:t> </a:t>
            </a:r>
            <a:r>
              <a:rPr lang="en-US" sz="1200" err="1"/>
              <a:t>neuer</a:t>
            </a:r>
            <a:r>
              <a:rPr lang="en-US" sz="1200"/>
              <a:t> </a:t>
            </a:r>
            <a:r>
              <a:rPr lang="en-US" sz="1200" err="1"/>
              <a:t>bzw</a:t>
            </a:r>
            <a:r>
              <a:rPr lang="en-US" sz="1200"/>
              <a:t>. </a:t>
            </a:r>
            <a:r>
              <a:rPr lang="en-US" sz="1200" err="1"/>
              <a:t>leistungsfähiger</a:t>
            </a:r>
            <a:r>
              <a:rPr lang="en-US" sz="1200"/>
              <a:t> </a:t>
            </a:r>
            <a:r>
              <a:rPr lang="en-US" sz="1200" err="1"/>
              <a:t>digitaler</a:t>
            </a:r>
            <a:r>
              <a:rPr lang="en-US" sz="1200"/>
              <a:t> </a:t>
            </a:r>
            <a:r>
              <a:rPr lang="en-US" sz="1200" err="1"/>
              <a:t>Technologien</a:t>
            </a:r>
            <a:r>
              <a:rPr lang="en-US" sz="1200"/>
              <a:t> </a:t>
            </a:r>
            <a:r>
              <a:rPr lang="en-US" sz="1200" err="1"/>
              <a:t>wie</a:t>
            </a:r>
            <a:r>
              <a:rPr lang="en-US" sz="1200"/>
              <a:t> </a:t>
            </a:r>
            <a:r>
              <a:rPr lang="en-US" sz="1200" err="1"/>
              <a:t>beispielsweise</a:t>
            </a:r>
            <a:r>
              <a:rPr lang="en-US" sz="1200"/>
              <a:t> Social Media, Mobility Cloud Computing, Robotic Process Automation und AI</a:t>
            </a:r>
          </a:p>
          <a:p>
            <a:endParaRPr lang="en-US" sz="1200"/>
          </a:p>
          <a:p>
            <a:r>
              <a:rPr lang="en-US" sz="1200"/>
              <a:t>Die </a:t>
            </a:r>
            <a:r>
              <a:rPr lang="en-US" sz="1200" err="1"/>
              <a:t>Digitalisierung</a:t>
            </a:r>
            <a:r>
              <a:rPr lang="en-US" sz="1200"/>
              <a:t> </a:t>
            </a:r>
            <a:r>
              <a:rPr lang="en-US" sz="1200" err="1"/>
              <a:t>impliziert</a:t>
            </a:r>
            <a:r>
              <a:rPr lang="en-US" sz="1200"/>
              <a:t> </a:t>
            </a:r>
            <a:r>
              <a:rPr lang="en-US" sz="1200" err="1"/>
              <a:t>Wandel</a:t>
            </a:r>
            <a:r>
              <a:rPr lang="en-US" sz="1200"/>
              <a:t>, </a:t>
            </a:r>
            <a:r>
              <a:rPr lang="en-US" sz="1200" err="1"/>
              <a:t>dieser</a:t>
            </a:r>
            <a:r>
              <a:rPr lang="en-US" sz="1200"/>
              <a:t> </a:t>
            </a:r>
            <a:r>
              <a:rPr lang="en-US" sz="1200" err="1"/>
              <a:t>Wandel</a:t>
            </a:r>
            <a:r>
              <a:rPr lang="en-US" sz="1200"/>
              <a:t> </a:t>
            </a:r>
            <a:r>
              <a:rPr lang="en-US" sz="1200" err="1"/>
              <a:t>induziert</a:t>
            </a:r>
            <a:r>
              <a:rPr lang="en-US" sz="1200"/>
              <a:t> die </a:t>
            </a:r>
            <a:r>
              <a:rPr lang="en-US" sz="1200" err="1"/>
              <a:t>Einführung</a:t>
            </a:r>
            <a:r>
              <a:rPr lang="en-US" sz="1200"/>
              <a:t> </a:t>
            </a:r>
            <a:r>
              <a:rPr lang="en-US" sz="1200" err="1"/>
              <a:t>innovativer</a:t>
            </a:r>
            <a:r>
              <a:rPr lang="en-US" sz="1200"/>
              <a:t> </a:t>
            </a:r>
            <a:r>
              <a:rPr lang="en-US" sz="1200" err="1"/>
              <a:t>digitaler</a:t>
            </a:r>
            <a:r>
              <a:rPr lang="en-US" sz="1200"/>
              <a:t> </a:t>
            </a:r>
            <a:r>
              <a:rPr lang="en-US" sz="1200" err="1"/>
              <a:t>Technologien</a:t>
            </a:r>
            <a:r>
              <a:rPr lang="en-US" sz="1200"/>
              <a:t> und </a:t>
            </a:r>
            <a:r>
              <a:rPr lang="en-US" sz="1200" err="1"/>
              <a:t>dieser</a:t>
            </a:r>
            <a:r>
              <a:rPr lang="en-US" sz="1200"/>
              <a:t> </a:t>
            </a:r>
            <a:r>
              <a:rPr lang="en-US" sz="1200" err="1"/>
              <a:t>Prozess</a:t>
            </a:r>
            <a:r>
              <a:rPr lang="en-US" sz="1200"/>
              <a:t> </a:t>
            </a:r>
            <a:r>
              <a:rPr lang="en-US" sz="1200" err="1"/>
              <a:t>ist</a:t>
            </a:r>
            <a:r>
              <a:rPr lang="en-US" sz="1200"/>
              <a:t> die </a:t>
            </a:r>
            <a:r>
              <a:rPr lang="en-US" sz="1200" err="1"/>
              <a:t>digitale</a:t>
            </a:r>
            <a:r>
              <a:rPr lang="en-US" sz="1200"/>
              <a:t> Transformation</a:t>
            </a:r>
            <a:endParaRPr lang="en-US"/>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38</a:t>
            </a:fld>
            <a:endParaRPr lang="de-DE" altLang="de-DE"/>
          </a:p>
        </p:txBody>
      </p:sp>
    </p:spTree>
    <p:extLst>
      <p:ext uri="{BB962C8B-B14F-4D97-AF65-F5344CB8AC3E}">
        <p14:creationId xmlns:p14="http://schemas.microsoft.com/office/powerpoint/2010/main" val="1732231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85725">
              <a:buNone/>
            </a:pPr>
            <a:r>
              <a:rPr lang="en-US" sz="2000"/>
              <a:t>Die </a:t>
            </a:r>
            <a:r>
              <a:rPr lang="en-US" sz="2000" err="1"/>
              <a:t>Digitale</a:t>
            </a:r>
            <a:r>
              <a:rPr lang="en-US" sz="2000"/>
              <a:t> Transformation </a:t>
            </a:r>
            <a:r>
              <a:rPr lang="en-US" sz="2000" err="1"/>
              <a:t>ermöglicht</a:t>
            </a:r>
            <a:r>
              <a:rPr lang="en-US" sz="2000"/>
              <a:t> </a:t>
            </a:r>
            <a:r>
              <a:rPr lang="en-US" sz="2000" err="1"/>
              <a:t>schnellere</a:t>
            </a:r>
            <a:r>
              <a:rPr lang="en-US" sz="2000"/>
              <a:t> </a:t>
            </a:r>
            <a:r>
              <a:rPr lang="en-US" sz="2000" err="1"/>
              <a:t>effizientere</a:t>
            </a:r>
            <a:r>
              <a:rPr lang="en-US" sz="2000"/>
              <a:t> </a:t>
            </a:r>
            <a:r>
              <a:rPr lang="en-US" sz="2000" err="1"/>
              <a:t>Prozesse</a:t>
            </a:r>
            <a:r>
              <a:rPr lang="en-US" sz="2000"/>
              <a:t>, </a:t>
            </a:r>
            <a:r>
              <a:rPr lang="en-US" sz="2000" err="1"/>
              <a:t>schnelleres</a:t>
            </a:r>
            <a:r>
              <a:rPr lang="en-US" sz="2000"/>
              <a:t> </a:t>
            </a:r>
            <a:r>
              <a:rPr lang="en-US" sz="2000" err="1"/>
              <a:t>effizientes</a:t>
            </a:r>
            <a:r>
              <a:rPr lang="en-US" sz="2000"/>
              <a:t> </a:t>
            </a:r>
            <a:r>
              <a:rPr lang="en-US" sz="2000" err="1"/>
              <a:t>Verarbeitung</a:t>
            </a:r>
            <a:r>
              <a:rPr lang="en-US" sz="2000"/>
              <a:t> und </a:t>
            </a:r>
            <a:r>
              <a:rPr lang="en-US" sz="2000" err="1"/>
              <a:t>Nutzen</a:t>
            </a:r>
            <a:r>
              <a:rPr lang="en-US" sz="2000"/>
              <a:t> von </a:t>
            </a:r>
            <a:r>
              <a:rPr lang="en-US" sz="2000" err="1"/>
              <a:t>Daten</a:t>
            </a:r>
            <a:r>
              <a:rPr lang="en-US" sz="2000"/>
              <a:t> und </a:t>
            </a:r>
            <a:r>
              <a:rPr lang="en-US" sz="2000" err="1"/>
              <a:t>optimiertes</a:t>
            </a:r>
            <a:r>
              <a:rPr lang="en-US" sz="2000"/>
              <a:t> </a:t>
            </a:r>
            <a:r>
              <a:rPr lang="en-US" sz="2000" err="1"/>
              <a:t>Wissensmanagement</a:t>
            </a:r>
            <a:r>
              <a:rPr lang="en-US" sz="2000"/>
              <a:t>. </a:t>
            </a:r>
            <a:r>
              <a:rPr lang="en-US" sz="2000" err="1"/>
              <a:t>Für</a:t>
            </a:r>
            <a:r>
              <a:rPr lang="en-US" sz="2000"/>
              <a:t> </a:t>
            </a:r>
            <a:r>
              <a:rPr lang="en-US" sz="2000" err="1"/>
              <a:t>diese</a:t>
            </a:r>
            <a:r>
              <a:rPr lang="en-US" sz="2000"/>
              <a:t> Transformation </a:t>
            </a:r>
            <a:r>
              <a:rPr lang="en-US" sz="2000" err="1"/>
              <a:t>gibt</a:t>
            </a:r>
            <a:r>
              <a:rPr lang="en-US" sz="2000"/>
              <a:t> es </a:t>
            </a:r>
            <a:r>
              <a:rPr lang="en-US" sz="2000" err="1"/>
              <a:t>offensichtliche</a:t>
            </a:r>
            <a:r>
              <a:rPr lang="en-US" sz="2000"/>
              <a:t> </a:t>
            </a:r>
            <a:r>
              <a:rPr lang="en-US" sz="2000" err="1"/>
              <a:t>Voraussetzungen</a:t>
            </a:r>
            <a:r>
              <a:rPr lang="en-US" sz="2000"/>
              <a:t>, die </a:t>
            </a:r>
            <a:r>
              <a:rPr lang="en-US" sz="2000" err="1"/>
              <a:t>erfüllt</a:t>
            </a:r>
            <a:r>
              <a:rPr lang="en-US" sz="2000"/>
              <a:t> sein </a:t>
            </a:r>
            <a:r>
              <a:rPr lang="en-US" sz="2000" err="1"/>
              <a:t>müssen</a:t>
            </a:r>
            <a:r>
              <a:rPr lang="en-US" sz="2000"/>
              <a:t> um </a:t>
            </a:r>
            <a:r>
              <a:rPr lang="en-US" sz="2000" err="1"/>
              <a:t>erfolgreich</a:t>
            </a:r>
            <a:r>
              <a:rPr lang="en-US" sz="2000"/>
              <a:t> </a:t>
            </a:r>
            <a:r>
              <a:rPr lang="en-US" sz="2000" err="1"/>
              <a:t>zu</a:t>
            </a:r>
            <a:r>
              <a:rPr lang="en-US" sz="2000"/>
              <a:t> </a:t>
            </a:r>
            <a:r>
              <a:rPr lang="en-US" sz="2000" err="1"/>
              <a:t>transformieren</a:t>
            </a:r>
            <a:r>
              <a:rPr lang="en-US" sz="2000"/>
              <a:t>.</a:t>
            </a:r>
          </a:p>
          <a:p>
            <a:endParaRPr lang="en-US"/>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39</a:t>
            </a:fld>
            <a:endParaRPr lang="de-DE" altLang="de-DE"/>
          </a:p>
        </p:txBody>
      </p:sp>
    </p:spTree>
    <p:extLst>
      <p:ext uri="{BB962C8B-B14F-4D97-AF65-F5344CB8AC3E}">
        <p14:creationId xmlns:p14="http://schemas.microsoft.com/office/powerpoint/2010/main" val="2732070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err="1"/>
              <a:t>Offensichtliche</a:t>
            </a:r>
            <a:r>
              <a:rPr lang="en-US"/>
              <a:t> </a:t>
            </a:r>
            <a:r>
              <a:rPr lang="en-US" err="1"/>
              <a:t>Erfolgsfaktoren</a:t>
            </a:r>
            <a:r>
              <a:rPr lang="en-US"/>
              <a:t>, in die </a:t>
            </a:r>
            <a:r>
              <a:rPr lang="en-US" err="1"/>
              <a:t>investiert</a:t>
            </a:r>
            <a:r>
              <a:rPr lang="en-US"/>
              <a:t> </a:t>
            </a:r>
            <a:r>
              <a:rPr lang="en-US" err="1"/>
              <a:t>werden</a:t>
            </a:r>
            <a:r>
              <a:rPr lang="en-US"/>
              <a:t> muss.</a:t>
            </a:r>
          </a:p>
          <a:p>
            <a:pPr marL="0" indent="0">
              <a:buFont typeface="Arial" panose="020B0604020202020204" pitchFamily="34" charset="0"/>
              <a:buNone/>
            </a:pPr>
            <a:endParaRPr lang="en-US"/>
          </a:p>
          <a:p>
            <a:pPr marL="171450" indent="-171450">
              <a:buFont typeface="Arial" panose="020B0604020202020204" pitchFamily="34" charset="0"/>
              <a:buChar char="•"/>
            </a:pPr>
            <a:r>
              <a:rPr lang="en-US"/>
              <a:t>Es muss </a:t>
            </a:r>
            <a:r>
              <a:rPr lang="en-US" err="1"/>
              <a:t>ein</a:t>
            </a:r>
            <a:r>
              <a:rPr lang="en-US"/>
              <a:t> </a:t>
            </a:r>
            <a:r>
              <a:rPr lang="en-US" err="1"/>
              <a:t>Nährboden</a:t>
            </a:r>
            <a:r>
              <a:rPr lang="en-US"/>
              <a:t> </a:t>
            </a:r>
            <a:r>
              <a:rPr lang="en-US" err="1"/>
              <a:t>für</a:t>
            </a:r>
            <a:r>
              <a:rPr lang="en-US"/>
              <a:t> Innovation </a:t>
            </a:r>
            <a:r>
              <a:rPr lang="en-US" err="1"/>
              <a:t>für</a:t>
            </a:r>
            <a:r>
              <a:rPr lang="en-US"/>
              <a:t> die IT-</a:t>
            </a:r>
            <a:r>
              <a:rPr lang="en-US" err="1"/>
              <a:t>Organisation</a:t>
            </a:r>
            <a:r>
              <a:rPr lang="en-US"/>
              <a:t> und </a:t>
            </a:r>
            <a:r>
              <a:rPr lang="en-US" err="1"/>
              <a:t>ihre</a:t>
            </a:r>
            <a:r>
              <a:rPr lang="en-US"/>
              <a:t> </a:t>
            </a:r>
            <a:r>
              <a:rPr lang="en-US" err="1"/>
              <a:t>Projekte</a:t>
            </a:r>
            <a:r>
              <a:rPr lang="en-US"/>
              <a:t> </a:t>
            </a:r>
            <a:r>
              <a:rPr lang="en-US" err="1"/>
              <a:t>im</a:t>
            </a:r>
            <a:r>
              <a:rPr lang="en-US"/>
              <a:t> </a:t>
            </a:r>
            <a:r>
              <a:rPr lang="en-US" err="1"/>
              <a:t>Unternehmen</a:t>
            </a:r>
            <a:r>
              <a:rPr lang="en-US"/>
              <a:t> </a:t>
            </a:r>
            <a:r>
              <a:rPr lang="en-US" err="1"/>
              <a:t>geschaffen</a:t>
            </a:r>
            <a:r>
              <a:rPr lang="en-US"/>
              <a:t> </a:t>
            </a:r>
            <a:r>
              <a:rPr lang="en-US" err="1"/>
              <a:t>werden</a:t>
            </a:r>
            <a:r>
              <a:rPr lang="en-US"/>
              <a:t>, </a:t>
            </a:r>
            <a:r>
              <a:rPr lang="en-US" err="1"/>
              <a:t>beispielsweise</a:t>
            </a:r>
            <a:r>
              <a:rPr lang="en-US"/>
              <a:t> </a:t>
            </a:r>
            <a:r>
              <a:rPr lang="en-US" err="1"/>
              <a:t>entsprechende</a:t>
            </a:r>
            <a:r>
              <a:rPr lang="en-US"/>
              <a:t> Governance- und Reporting </a:t>
            </a:r>
            <a:r>
              <a:rPr lang="en-US" err="1"/>
              <a:t>Strukturen</a:t>
            </a:r>
            <a:r>
              <a:rPr lang="en-US"/>
              <a:t>.</a:t>
            </a:r>
          </a:p>
          <a:p>
            <a:pPr marL="171450" indent="-171450">
              <a:buFont typeface="Arial" panose="020B0604020202020204" pitchFamily="34" charset="0"/>
              <a:buChar char="•"/>
            </a:pPr>
            <a:r>
              <a:rPr lang="en-US"/>
              <a:t>Es </a:t>
            </a:r>
            <a:r>
              <a:rPr lang="en-US" err="1"/>
              <a:t>müssen</a:t>
            </a:r>
            <a:r>
              <a:rPr lang="en-US"/>
              <a:t> die </a:t>
            </a:r>
            <a:r>
              <a:rPr lang="en-US" err="1"/>
              <a:t>Richtigen</a:t>
            </a:r>
            <a:r>
              <a:rPr lang="en-US"/>
              <a:t>, </a:t>
            </a:r>
            <a:r>
              <a:rPr lang="en-US" err="1"/>
              <a:t>d.h.</a:t>
            </a:r>
            <a:r>
              <a:rPr lang="en-US"/>
              <a:t> die </a:t>
            </a:r>
            <a:r>
              <a:rPr lang="en-US" err="1"/>
              <a:t>für</a:t>
            </a:r>
            <a:r>
              <a:rPr lang="en-US"/>
              <a:t> die </a:t>
            </a:r>
            <a:r>
              <a:rPr lang="en-US" err="1"/>
              <a:t>individuelle</a:t>
            </a:r>
            <a:r>
              <a:rPr lang="en-US"/>
              <a:t> </a:t>
            </a:r>
            <a:r>
              <a:rPr lang="en-US" err="1"/>
              <a:t>digitale</a:t>
            </a:r>
            <a:r>
              <a:rPr lang="en-US"/>
              <a:t> Transformation des </a:t>
            </a:r>
            <a:r>
              <a:rPr lang="en-US" err="1"/>
              <a:t>Unternehmens</a:t>
            </a:r>
            <a:r>
              <a:rPr lang="en-US"/>
              <a:t> </a:t>
            </a:r>
            <a:r>
              <a:rPr lang="en-US" err="1"/>
              <a:t>passgenauen</a:t>
            </a:r>
            <a:r>
              <a:rPr lang="en-US"/>
              <a:t>, </a:t>
            </a:r>
            <a:r>
              <a:rPr lang="en-US" err="1"/>
              <a:t>digitalen</a:t>
            </a:r>
            <a:r>
              <a:rPr lang="en-US"/>
              <a:t> </a:t>
            </a:r>
            <a:r>
              <a:rPr lang="en-US" err="1"/>
              <a:t>Technologien</a:t>
            </a:r>
            <a:r>
              <a:rPr lang="en-US"/>
              <a:t> </a:t>
            </a:r>
            <a:r>
              <a:rPr lang="en-US" err="1"/>
              <a:t>im</a:t>
            </a:r>
            <a:r>
              <a:rPr lang="en-US"/>
              <a:t> </a:t>
            </a:r>
            <a:r>
              <a:rPr lang="en-US" err="1"/>
              <a:t>Rahmen</a:t>
            </a:r>
            <a:r>
              <a:rPr lang="en-US"/>
              <a:t> von IT-</a:t>
            </a:r>
            <a:r>
              <a:rPr lang="en-US" err="1"/>
              <a:t>Projekten</a:t>
            </a:r>
            <a:r>
              <a:rPr lang="en-US"/>
              <a:t> </a:t>
            </a:r>
            <a:r>
              <a:rPr lang="en-US" err="1"/>
              <a:t>ein</a:t>
            </a:r>
            <a:r>
              <a:rPr lang="en-US"/>
              <a:t>- und </a:t>
            </a:r>
            <a:r>
              <a:rPr lang="en-US" err="1"/>
              <a:t>umgesetzt</a:t>
            </a:r>
            <a:r>
              <a:rPr lang="en-US"/>
              <a:t> </a:t>
            </a:r>
            <a:r>
              <a:rPr lang="en-US" err="1"/>
              <a:t>werden</a:t>
            </a:r>
            <a:r>
              <a:rPr lang="en-US"/>
              <a:t>.</a:t>
            </a:r>
          </a:p>
          <a:p>
            <a:pPr marL="171450" indent="-171450">
              <a:buFont typeface="Arial" panose="020B0604020202020204" pitchFamily="34" charset="0"/>
              <a:buChar char="•"/>
            </a:pPr>
            <a:r>
              <a:rPr lang="en-US"/>
              <a:t>Es </a:t>
            </a:r>
            <a:r>
              <a:rPr lang="en-US" err="1"/>
              <a:t>müssen</a:t>
            </a:r>
            <a:r>
              <a:rPr lang="en-US"/>
              <a:t> die </a:t>
            </a:r>
            <a:r>
              <a:rPr lang="en-US" err="1"/>
              <a:t>erfolgreichen</a:t>
            </a:r>
            <a:r>
              <a:rPr lang="en-US"/>
              <a:t> </a:t>
            </a:r>
            <a:r>
              <a:rPr lang="en-US" err="1"/>
              <a:t>neuen</a:t>
            </a:r>
            <a:r>
              <a:rPr lang="en-US"/>
              <a:t> </a:t>
            </a:r>
            <a:r>
              <a:rPr lang="en-US" err="1"/>
              <a:t>Technologien</a:t>
            </a:r>
            <a:r>
              <a:rPr lang="en-US"/>
              <a:t> und </a:t>
            </a:r>
            <a:r>
              <a:rPr lang="en-US" err="1"/>
              <a:t>Systeme</a:t>
            </a:r>
            <a:r>
              <a:rPr lang="en-US"/>
              <a:t>, </a:t>
            </a:r>
            <a:r>
              <a:rPr lang="en-US" err="1"/>
              <a:t>mit</a:t>
            </a:r>
            <a:r>
              <a:rPr lang="en-US"/>
              <a:t> </a:t>
            </a:r>
            <a:r>
              <a:rPr lang="en-US" err="1"/>
              <a:t>denen</a:t>
            </a:r>
            <a:r>
              <a:rPr lang="en-US"/>
              <a:t> die IT-</a:t>
            </a:r>
            <a:r>
              <a:rPr lang="en-US" err="1"/>
              <a:t>Organisation</a:t>
            </a:r>
            <a:r>
              <a:rPr lang="en-US"/>
              <a:t> </a:t>
            </a:r>
            <a:r>
              <a:rPr lang="en-US" err="1"/>
              <a:t>noch</a:t>
            </a:r>
            <a:r>
              <a:rPr lang="en-US"/>
              <a:t> </a:t>
            </a:r>
            <a:r>
              <a:rPr lang="en-US" err="1"/>
              <a:t>nicht</a:t>
            </a:r>
            <a:r>
              <a:rPr lang="en-US"/>
              <a:t> </a:t>
            </a:r>
            <a:r>
              <a:rPr lang="en-US" err="1"/>
              <a:t>vertraut</a:t>
            </a:r>
            <a:r>
              <a:rPr lang="en-US"/>
              <a:t> </a:t>
            </a:r>
            <a:r>
              <a:rPr lang="en-US" err="1"/>
              <a:t>ist</a:t>
            </a:r>
            <a:r>
              <a:rPr lang="en-US"/>
              <a:t> (</a:t>
            </a:r>
            <a:r>
              <a:rPr lang="en-US" err="1"/>
              <a:t>Standardsoftware</a:t>
            </a:r>
            <a:r>
              <a:rPr lang="en-US"/>
              <a:t> </a:t>
            </a:r>
            <a:r>
              <a:rPr lang="en-US" err="1"/>
              <a:t>für</a:t>
            </a:r>
            <a:r>
              <a:rPr lang="en-US"/>
              <a:t> </a:t>
            </a:r>
            <a:r>
              <a:rPr lang="en-US" err="1"/>
              <a:t>workflowbasierte</a:t>
            </a:r>
            <a:r>
              <a:rPr lang="en-US"/>
              <a:t> </a:t>
            </a:r>
            <a:r>
              <a:rPr lang="en-US" err="1"/>
              <a:t>Genehmigungs</a:t>
            </a:r>
            <a:r>
              <a:rPr lang="en-US"/>
              <a:t>- </a:t>
            </a:r>
            <a:r>
              <a:rPr lang="en-US" err="1"/>
              <a:t>oder</a:t>
            </a:r>
            <a:r>
              <a:rPr lang="en-US"/>
              <a:t> </a:t>
            </a:r>
            <a:r>
              <a:rPr lang="en-US" err="1"/>
              <a:t>Bestellprozesse</a:t>
            </a:r>
            <a:r>
              <a:rPr lang="en-US"/>
              <a:t>) </a:t>
            </a:r>
            <a:r>
              <a:rPr lang="en-US" err="1"/>
              <a:t>eingesetzt</a:t>
            </a:r>
            <a:r>
              <a:rPr lang="en-US"/>
              <a:t> warden.</a:t>
            </a:r>
          </a:p>
          <a:p>
            <a:pPr marL="171450" indent="-171450">
              <a:buFont typeface="Arial" panose="020B0604020202020204" pitchFamily="34" charset="0"/>
              <a:buChar char="•"/>
            </a:pPr>
            <a:r>
              <a:rPr lang="en-US"/>
              <a:t>Silo und </a:t>
            </a:r>
            <a:r>
              <a:rPr lang="en-US" err="1"/>
              <a:t>Konkurrenzdenken</a:t>
            </a:r>
            <a:r>
              <a:rPr lang="en-US"/>
              <a:t> der </a:t>
            </a:r>
            <a:r>
              <a:rPr lang="en-US" err="1"/>
              <a:t>Fachbereiche</a:t>
            </a:r>
            <a:r>
              <a:rPr lang="en-US"/>
              <a:t> und </a:t>
            </a:r>
            <a:r>
              <a:rPr lang="en-US" err="1"/>
              <a:t>Unternehmens</a:t>
            </a:r>
            <a:r>
              <a:rPr lang="en-US"/>
              <a:t>-/</a:t>
            </a:r>
            <a:r>
              <a:rPr lang="en-US" err="1"/>
              <a:t>Konzernteile</a:t>
            </a:r>
            <a:r>
              <a:rPr lang="en-US"/>
              <a:t> </a:t>
            </a:r>
            <a:r>
              <a:rPr lang="en-US" err="1"/>
              <a:t>müssen</a:t>
            </a:r>
            <a:r>
              <a:rPr lang="en-US"/>
              <a:t> </a:t>
            </a:r>
            <a:r>
              <a:rPr lang="en-US" err="1"/>
              <a:t>vermieden</a:t>
            </a:r>
            <a:r>
              <a:rPr lang="en-US"/>
              <a:t> </a:t>
            </a:r>
            <a:r>
              <a:rPr lang="en-US" err="1"/>
              <a:t>werden</a:t>
            </a:r>
            <a:r>
              <a:rPr lang="en-US"/>
              <a:t>, </a:t>
            </a:r>
            <a:r>
              <a:rPr lang="en-US" err="1"/>
              <a:t>insbesondere</a:t>
            </a:r>
            <a:r>
              <a:rPr lang="en-US"/>
              <a:t> </a:t>
            </a:r>
            <a:r>
              <a:rPr lang="en-US" err="1"/>
              <a:t>wenn</a:t>
            </a:r>
            <a:r>
              <a:rPr lang="en-US"/>
              <a:t> </a:t>
            </a:r>
            <a:r>
              <a:rPr lang="en-US" err="1"/>
              <a:t>Daten</a:t>
            </a:r>
            <a:r>
              <a:rPr lang="en-US"/>
              <a:t> </a:t>
            </a:r>
            <a:r>
              <a:rPr lang="en-US" err="1"/>
              <a:t>gepoolt</a:t>
            </a:r>
            <a:r>
              <a:rPr lang="en-US"/>
              <a:t> </a:t>
            </a:r>
            <a:r>
              <a:rPr lang="en-US" err="1"/>
              <a:t>oder</a:t>
            </a:r>
            <a:r>
              <a:rPr lang="en-US"/>
              <a:t> </a:t>
            </a:r>
            <a:r>
              <a:rPr lang="en-US" err="1"/>
              <a:t>geteilt</a:t>
            </a:r>
            <a:r>
              <a:rPr lang="en-US"/>
              <a:t> </a:t>
            </a:r>
            <a:r>
              <a:rPr lang="en-US" err="1"/>
              <a:t>werden</a:t>
            </a:r>
            <a:r>
              <a:rPr lang="en-US"/>
              <a:t> </a:t>
            </a:r>
            <a:r>
              <a:rPr lang="en-US" err="1"/>
              <a:t>sollen</a:t>
            </a:r>
            <a:r>
              <a:rPr lang="en-US"/>
              <a:t>.</a:t>
            </a:r>
          </a:p>
          <a:p>
            <a:pPr marL="171450" indent="-171450">
              <a:buFont typeface="Arial" panose="020B0604020202020204" pitchFamily="34" charset="0"/>
              <a:buChar char="•"/>
            </a:pPr>
            <a:r>
              <a:rPr lang="en-US"/>
              <a:t>Die </a:t>
            </a:r>
            <a:r>
              <a:rPr lang="en-US" err="1"/>
              <a:t>Akzeptanz</a:t>
            </a:r>
            <a:r>
              <a:rPr lang="en-US"/>
              <a:t> und </a:t>
            </a:r>
            <a:r>
              <a:rPr lang="en-US" err="1"/>
              <a:t>Bereitschaft</a:t>
            </a:r>
            <a:r>
              <a:rPr lang="en-US"/>
              <a:t> </a:t>
            </a:r>
            <a:r>
              <a:rPr lang="en-US" err="1"/>
              <a:t>zur</a:t>
            </a:r>
            <a:r>
              <a:rPr lang="en-US"/>
              <a:t> </a:t>
            </a:r>
            <a:r>
              <a:rPr lang="en-US" err="1"/>
              <a:t>Umsetzung</a:t>
            </a:r>
            <a:r>
              <a:rPr lang="en-US"/>
              <a:t> </a:t>
            </a:r>
            <a:r>
              <a:rPr lang="en-US" err="1"/>
              <a:t>auch</a:t>
            </a:r>
            <a:r>
              <a:rPr lang="en-US"/>
              <a:t> von </a:t>
            </a:r>
            <a:r>
              <a:rPr lang="en-US" err="1"/>
              <a:t>radikalen</a:t>
            </a:r>
            <a:r>
              <a:rPr lang="en-US"/>
              <a:t> </a:t>
            </a:r>
            <a:r>
              <a:rPr lang="en-US" err="1"/>
              <a:t>Veränderungen</a:t>
            </a:r>
            <a:r>
              <a:rPr lang="en-US"/>
              <a:t> </a:t>
            </a:r>
            <a:r>
              <a:rPr lang="en-US" err="1"/>
              <a:t>bei</a:t>
            </a:r>
            <a:r>
              <a:rPr lang="en-US"/>
              <a:t> </a:t>
            </a:r>
            <a:r>
              <a:rPr lang="en-US" err="1"/>
              <a:t>Führungskräften</a:t>
            </a:r>
            <a:r>
              <a:rPr lang="en-US"/>
              <a:t> und </a:t>
            </a:r>
            <a:r>
              <a:rPr lang="en-US" err="1"/>
              <a:t>Mitarbeitern</a:t>
            </a:r>
            <a:r>
              <a:rPr lang="en-US"/>
              <a:t> muss </a:t>
            </a:r>
            <a:r>
              <a:rPr lang="en-US" err="1"/>
              <a:t>vorhanden</a:t>
            </a:r>
            <a:r>
              <a:rPr lang="en-US"/>
              <a:t> sein.</a:t>
            </a:r>
          </a:p>
          <a:p>
            <a:pPr marL="171450" indent="-171450">
              <a:buFont typeface="Arial" panose="020B0604020202020204" pitchFamily="34" charset="0"/>
              <a:buChar char="•"/>
            </a:pPr>
            <a:r>
              <a:rPr lang="en-US"/>
              <a:t>Die </a:t>
            </a:r>
            <a:r>
              <a:rPr lang="en-US" err="1"/>
              <a:t>Rekrutierung</a:t>
            </a:r>
            <a:r>
              <a:rPr lang="en-US"/>
              <a:t> von </a:t>
            </a:r>
            <a:r>
              <a:rPr lang="en-US" err="1"/>
              <a:t>Experten</a:t>
            </a:r>
            <a:r>
              <a:rPr lang="en-US"/>
              <a:t> (</a:t>
            </a:r>
            <a:r>
              <a:rPr lang="en-US" err="1"/>
              <a:t>z.B</a:t>
            </a:r>
            <a:r>
              <a:rPr lang="en-US"/>
              <a:t>. </a:t>
            </a:r>
            <a:r>
              <a:rPr lang="en-US" err="1"/>
              <a:t>für</a:t>
            </a:r>
            <a:r>
              <a:rPr lang="en-US"/>
              <a:t> AI, </a:t>
            </a:r>
            <a:r>
              <a:rPr lang="en-US" err="1"/>
              <a:t>Patternrecognition</a:t>
            </a:r>
            <a:r>
              <a:rPr lang="en-US"/>
              <a:t> with Machine Learning) </a:t>
            </a:r>
            <a:r>
              <a:rPr lang="en-US" err="1"/>
              <a:t>oder</a:t>
            </a:r>
            <a:r>
              <a:rPr lang="en-US"/>
              <a:t> </a:t>
            </a:r>
            <a:r>
              <a:rPr lang="en-US" err="1"/>
              <a:t>Einsatz</a:t>
            </a:r>
            <a:r>
              <a:rPr lang="en-US"/>
              <a:t> </a:t>
            </a:r>
            <a:r>
              <a:rPr lang="en-US" err="1"/>
              <a:t>hochspezialsierter</a:t>
            </a:r>
            <a:r>
              <a:rPr lang="en-US"/>
              <a:t> </a:t>
            </a:r>
            <a:r>
              <a:rPr lang="en-US" err="1"/>
              <a:t>Dienstleister</a:t>
            </a:r>
            <a:r>
              <a:rPr lang="en-US"/>
              <a:t> muss </a:t>
            </a:r>
            <a:r>
              <a:rPr lang="en-US" err="1"/>
              <a:t>vorgenommen</a:t>
            </a:r>
            <a:r>
              <a:rPr lang="en-US"/>
              <a:t> </a:t>
            </a:r>
            <a:r>
              <a:rPr lang="en-US" err="1"/>
              <a:t>werden</a:t>
            </a:r>
            <a:r>
              <a:rPr lang="en-US"/>
              <a:t>.</a:t>
            </a:r>
          </a:p>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40</a:t>
            </a:fld>
            <a:endParaRPr lang="de-DE" altLang="de-DE"/>
          </a:p>
        </p:txBody>
      </p:sp>
    </p:spTree>
    <p:extLst>
      <p:ext uri="{BB962C8B-B14F-4D97-AF65-F5344CB8AC3E}">
        <p14:creationId xmlns:p14="http://schemas.microsoft.com/office/powerpoint/2010/main" val="4256097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Ein </a:t>
            </a:r>
            <a:r>
              <a:rPr lang="en-US" err="1"/>
              <a:t>wichtiger</a:t>
            </a:r>
            <a:r>
              <a:rPr lang="en-US"/>
              <a:t> </a:t>
            </a:r>
            <a:r>
              <a:rPr lang="en-US" err="1"/>
              <a:t>indirekter</a:t>
            </a:r>
            <a:r>
              <a:rPr lang="en-US"/>
              <a:t> </a:t>
            </a:r>
            <a:r>
              <a:rPr lang="en-US" err="1"/>
              <a:t>Erfolgsfaktor</a:t>
            </a:r>
            <a:r>
              <a:rPr lang="en-US"/>
              <a:t> </a:t>
            </a:r>
            <a:r>
              <a:rPr lang="en-US" err="1"/>
              <a:t>ist</a:t>
            </a:r>
            <a:r>
              <a:rPr lang="en-US"/>
              <a:t> die </a:t>
            </a:r>
            <a:r>
              <a:rPr lang="en-US" err="1"/>
              <a:t>nachhaltige</a:t>
            </a:r>
            <a:r>
              <a:rPr lang="en-US"/>
              <a:t> </a:t>
            </a:r>
            <a:r>
              <a:rPr lang="en-US" err="1"/>
              <a:t>Absicherung</a:t>
            </a:r>
            <a:r>
              <a:rPr lang="en-US"/>
              <a:t> und </a:t>
            </a:r>
            <a:r>
              <a:rPr lang="en-US" err="1"/>
              <a:t>Sicherung</a:t>
            </a:r>
            <a:r>
              <a:rPr lang="en-US"/>
              <a:t> der </a:t>
            </a:r>
            <a:r>
              <a:rPr lang="en-US" err="1"/>
              <a:t>digitalen</a:t>
            </a:r>
            <a:r>
              <a:rPr lang="en-US"/>
              <a:t> Transformation und </a:t>
            </a:r>
            <a:r>
              <a:rPr lang="en-US" err="1"/>
              <a:t>ihres</a:t>
            </a:r>
            <a:r>
              <a:rPr lang="en-US"/>
              <a:t> Kerns -&gt; der </a:t>
            </a:r>
            <a:r>
              <a:rPr lang="en-US" err="1"/>
              <a:t>Daten</a:t>
            </a:r>
            <a:r>
              <a:rPr lang="en-US"/>
              <a:t>! Sie </a:t>
            </a:r>
            <a:r>
              <a:rPr lang="en-US" err="1"/>
              <a:t>spielen</a:t>
            </a:r>
            <a:r>
              <a:rPr lang="en-US"/>
              <a:t> </a:t>
            </a:r>
            <a:r>
              <a:rPr lang="en-US" err="1"/>
              <a:t>eine</a:t>
            </a:r>
            <a:r>
              <a:rPr lang="en-US"/>
              <a:t> </a:t>
            </a:r>
            <a:r>
              <a:rPr lang="en-US" err="1"/>
              <a:t>große</a:t>
            </a:r>
            <a:r>
              <a:rPr lang="en-US"/>
              <a:t> Rolle </a:t>
            </a:r>
            <a:r>
              <a:rPr lang="en-US" err="1"/>
              <a:t>bei</a:t>
            </a:r>
            <a:r>
              <a:rPr lang="en-US"/>
              <a:t> IT-</a:t>
            </a:r>
            <a:r>
              <a:rPr lang="en-US" err="1"/>
              <a:t>Prjekten</a:t>
            </a:r>
            <a:r>
              <a:rPr lang="en-US"/>
              <a:t>, die </a:t>
            </a:r>
            <a:r>
              <a:rPr lang="en-US" err="1"/>
              <a:t>Speicherung</a:t>
            </a:r>
            <a:r>
              <a:rPr lang="en-US"/>
              <a:t> und </a:t>
            </a:r>
            <a:r>
              <a:rPr lang="en-US" err="1"/>
              <a:t>Verarbeitung</a:t>
            </a:r>
            <a:r>
              <a:rPr lang="en-US"/>
              <a:t> von </a:t>
            </a:r>
            <a:r>
              <a:rPr lang="en-US" err="1"/>
              <a:t>Daten</a:t>
            </a:r>
            <a:r>
              <a:rPr lang="en-US"/>
              <a:t> </a:t>
            </a:r>
            <a:r>
              <a:rPr lang="en-US" err="1"/>
              <a:t>egal</a:t>
            </a:r>
            <a:r>
              <a:rPr lang="en-US"/>
              <a:t> </a:t>
            </a:r>
            <a:r>
              <a:rPr lang="en-US" err="1"/>
              <a:t>welcher</a:t>
            </a:r>
            <a:r>
              <a:rPr lang="en-US"/>
              <a:t> Art (Mitarbeiter-, </a:t>
            </a:r>
            <a:r>
              <a:rPr lang="en-US" err="1"/>
              <a:t>Kundendaten</a:t>
            </a:r>
            <a:r>
              <a:rPr lang="en-US"/>
              <a:t> </a:t>
            </a:r>
            <a:r>
              <a:rPr lang="en-US" err="1"/>
              <a:t>oder</a:t>
            </a:r>
            <a:r>
              <a:rPr lang="en-US"/>
              <a:t> </a:t>
            </a:r>
            <a:r>
              <a:rPr lang="en-US" err="1"/>
              <a:t>Daten</a:t>
            </a:r>
            <a:r>
              <a:rPr lang="en-US"/>
              <a:t> </a:t>
            </a:r>
            <a:r>
              <a:rPr lang="en-US" err="1"/>
              <a:t>zum</a:t>
            </a:r>
            <a:r>
              <a:rPr lang="en-US"/>
              <a:t> </a:t>
            </a:r>
            <a:r>
              <a:rPr lang="en-US" err="1"/>
              <a:t>Zahlungsverkehr</a:t>
            </a:r>
            <a:r>
              <a:rPr lang="en-US"/>
              <a:t>…) </a:t>
            </a:r>
            <a:r>
              <a:rPr lang="en-US" err="1"/>
              <a:t>gehen</a:t>
            </a:r>
            <a:r>
              <a:rPr lang="en-US"/>
              <a:t> Hand in Hand </a:t>
            </a:r>
            <a:r>
              <a:rPr lang="en-US" err="1"/>
              <a:t>mit</a:t>
            </a:r>
            <a:r>
              <a:rPr lang="en-US"/>
              <a:t> der digitalin Transformation.</a:t>
            </a:r>
          </a:p>
          <a:p>
            <a:endParaRPr lang="en-US"/>
          </a:p>
          <a:p>
            <a:r>
              <a:rPr lang="en-US" err="1"/>
              <a:t>Nach</a:t>
            </a:r>
            <a:r>
              <a:rPr lang="en-US"/>
              <a:t> Burton Lee </a:t>
            </a:r>
            <a:r>
              <a:rPr lang="en-US" err="1"/>
              <a:t>sind</a:t>
            </a:r>
            <a:r>
              <a:rPr lang="en-US"/>
              <a:t> </a:t>
            </a:r>
            <a:r>
              <a:rPr lang="en-US" err="1"/>
              <a:t>Daten</a:t>
            </a:r>
            <a:r>
              <a:rPr lang="en-US"/>
              <a:t> der </a:t>
            </a:r>
            <a:r>
              <a:rPr lang="en-US" err="1"/>
              <a:t>neue</a:t>
            </a:r>
            <a:r>
              <a:rPr lang="en-US"/>
              <a:t> </a:t>
            </a:r>
            <a:r>
              <a:rPr lang="en-US" err="1"/>
              <a:t>Sauerstoff</a:t>
            </a:r>
            <a:r>
              <a:rPr lang="en-US"/>
              <a:t> der </a:t>
            </a:r>
            <a:r>
              <a:rPr lang="en-US" err="1"/>
              <a:t>Unternehmen</a:t>
            </a:r>
            <a:r>
              <a:rPr lang="en-US"/>
              <a:t>. </a:t>
            </a:r>
            <a:r>
              <a:rPr lang="en-US" err="1"/>
              <a:t>Demnach</a:t>
            </a:r>
            <a:r>
              <a:rPr lang="en-US"/>
              <a:t> die </a:t>
            </a:r>
            <a:r>
              <a:rPr lang="en-US" err="1"/>
              <a:t>Kernfrage</a:t>
            </a:r>
            <a:r>
              <a:rPr lang="en-US"/>
              <a:t> der digitalin Transformation -&gt; Wie </a:t>
            </a:r>
            <a:r>
              <a:rPr lang="en-US" err="1"/>
              <a:t>schütze</a:t>
            </a:r>
            <a:r>
              <a:rPr lang="en-US"/>
              <a:t> ich </a:t>
            </a:r>
            <a:r>
              <a:rPr lang="en-US" err="1"/>
              <a:t>als</a:t>
            </a:r>
            <a:r>
              <a:rPr lang="en-US"/>
              <a:t> </a:t>
            </a:r>
            <a:r>
              <a:rPr lang="en-US" err="1"/>
              <a:t>Unternehmen</a:t>
            </a:r>
            <a:r>
              <a:rPr lang="en-US"/>
              <a:t> das, was ich </a:t>
            </a:r>
            <a:r>
              <a:rPr lang="en-US" err="1"/>
              <a:t>zum</a:t>
            </a:r>
            <a:r>
              <a:rPr lang="en-US"/>
              <a:t> </a:t>
            </a:r>
            <a:r>
              <a:rPr lang="en-US" err="1"/>
              <a:t>Atmen</a:t>
            </a:r>
            <a:r>
              <a:rPr lang="en-US"/>
              <a:t> </a:t>
            </a:r>
            <a:r>
              <a:rPr lang="en-US" err="1"/>
              <a:t>brauche</a:t>
            </a:r>
            <a:r>
              <a:rPr lang="en-US"/>
              <a:t>? </a:t>
            </a:r>
          </a:p>
          <a:p>
            <a:endParaRPr lang="en-US"/>
          </a:p>
          <a:p>
            <a:r>
              <a:rPr lang="en-US"/>
              <a:t>In </a:t>
            </a:r>
            <a:r>
              <a:rPr lang="en-US" err="1"/>
              <a:t>diesem</a:t>
            </a:r>
            <a:r>
              <a:rPr lang="en-US"/>
              <a:t> </a:t>
            </a:r>
            <a:r>
              <a:rPr lang="en-US" err="1"/>
              <a:t>Artikel</a:t>
            </a:r>
            <a:r>
              <a:rPr lang="en-US"/>
              <a:t> </a:t>
            </a:r>
            <a:r>
              <a:rPr lang="en-US" err="1"/>
              <a:t>geht</a:t>
            </a:r>
            <a:r>
              <a:rPr lang="en-US"/>
              <a:t> es um die Information Security Awareness, also </a:t>
            </a:r>
            <a:r>
              <a:rPr lang="en-US" err="1"/>
              <a:t>genau</a:t>
            </a:r>
            <a:r>
              <a:rPr lang="en-US"/>
              <a:t> um </a:t>
            </a:r>
            <a:r>
              <a:rPr lang="en-US" err="1"/>
              <a:t>diese</a:t>
            </a:r>
            <a:r>
              <a:rPr lang="en-US"/>
              <a:t> </a:t>
            </a:r>
            <a:r>
              <a:rPr lang="en-US" err="1"/>
              <a:t>Kernfrage</a:t>
            </a:r>
            <a:r>
              <a:rPr lang="en-US"/>
              <a:t> der digitalin Transformation. </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41</a:t>
            </a:fld>
            <a:endParaRPr lang="de-DE" altLang="de-DE"/>
          </a:p>
        </p:txBody>
      </p:sp>
    </p:spTree>
    <p:extLst>
      <p:ext uri="{BB962C8B-B14F-4D97-AF65-F5344CB8AC3E}">
        <p14:creationId xmlns:p14="http://schemas.microsoft.com/office/powerpoint/2010/main" val="19130328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Ohne</a:t>
            </a:r>
            <a:r>
              <a:rPr lang="en-US"/>
              <a:t> Firewall </a:t>
            </a:r>
            <a:r>
              <a:rPr lang="en-US" err="1"/>
              <a:t>oder</a:t>
            </a:r>
            <a:r>
              <a:rPr lang="en-US"/>
              <a:t> Anti-Virus-Software </a:t>
            </a:r>
            <a:r>
              <a:rPr lang="en-US" err="1"/>
              <a:t>wird</a:t>
            </a:r>
            <a:r>
              <a:rPr lang="en-US"/>
              <a:t> </a:t>
            </a:r>
            <a:r>
              <a:rPr lang="en-US" err="1"/>
              <a:t>kein</a:t>
            </a:r>
            <a:r>
              <a:rPr lang="en-US"/>
              <a:t> </a:t>
            </a:r>
            <a:r>
              <a:rPr lang="en-US" err="1"/>
              <a:t>Unternehmen</a:t>
            </a:r>
            <a:r>
              <a:rPr lang="en-US"/>
              <a:t> die </a:t>
            </a:r>
            <a:r>
              <a:rPr lang="en-US" err="1"/>
              <a:t>digitale</a:t>
            </a:r>
            <a:r>
              <a:rPr lang="en-US"/>
              <a:t> Transformation </a:t>
            </a:r>
            <a:r>
              <a:rPr lang="en-US" err="1"/>
              <a:t>bestehen</a:t>
            </a:r>
            <a:r>
              <a:rPr lang="en-US"/>
              <a:t>, </a:t>
            </a:r>
            <a:r>
              <a:rPr lang="en-US" err="1"/>
              <a:t>doch</a:t>
            </a:r>
            <a:r>
              <a:rPr lang="en-US"/>
              <a:t> das </a:t>
            </a:r>
            <a:r>
              <a:rPr lang="en-US" err="1"/>
              <a:t>ist</a:t>
            </a:r>
            <a:r>
              <a:rPr lang="en-US"/>
              <a:t> </a:t>
            </a:r>
            <a:r>
              <a:rPr lang="en-US" err="1"/>
              <a:t>nicht</a:t>
            </a:r>
            <a:r>
              <a:rPr lang="en-US"/>
              <a:t> </a:t>
            </a:r>
            <a:r>
              <a:rPr lang="en-US" err="1"/>
              <a:t>genug</a:t>
            </a:r>
            <a:r>
              <a:rPr lang="en-US"/>
              <a:t> </a:t>
            </a:r>
            <a:r>
              <a:rPr lang="en-US" err="1"/>
              <a:t>denn</a:t>
            </a:r>
            <a:r>
              <a:rPr lang="en-US"/>
              <a:t> “Only amateurs attack machines, professionals attack people”.</a:t>
            </a:r>
          </a:p>
          <a:p>
            <a:endParaRPr lang="en-US"/>
          </a:p>
          <a:p>
            <a:r>
              <a:rPr lang="en-US"/>
              <a:t>46% </a:t>
            </a:r>
            <a:r>
              <a:rPr lang="en-US" err="1"/>
              <a:t>aller</a:t>
            </a:r>
            <a:r>
              <a:rPr lang="en-US"/>
              <a:t> Cybersecurity </a:t>
            </a:r>
            <a:r>
              <a:rPr lang="en-US" err="1"/>
              <a:t>Vorfälle</a:t>
            </a:r>
            <a:r>
              <a:rPr lang="en-US"/>
              <a:t> </a:t>
            </a:r>
            <a:r>
              <a:rPr lang="en-US" err="1"/>
              <a:t>entstehen</a:t>
            </a:r>
            <a:r>
              <a:rPr lang="en-US"/>
              <a:t> </a:t>
            </a:r>
            <a:r>
              <a:rPr lang="en-US" err="1"/>
              <a:t>durch</a:t>
            </a:r>
            <a:r>
              <a:rPr lang="en-US"/>
              <a:t> </a:t>
            </a:r>
            <a:r>
              <a:rPr lang="en-US" err="1"/>
              <a:t>unvorsichtige</a:t>
            </a:r>
            <a:r>
              <a:rPr lang="en-US"/>
              <a:t> und </a:t>
            </a:r>
            <a:r>
              <a:rPr lang="en-US" err="1"/>
              <a:t>unwissende</a:t>
            </a:r>
            <a:r>
              <a:rPr lang="en-US"/>
              <a:t> Mitarbeiter. Durch einen solche Angriff können erhebliche finanzielle Schäden entstehen (Wettbewerbsvorteil dahin, Imageschaden, Datenschutz, Klagen).</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42</a:t>
            </a:fld>
            <a:endParaRPr lang="de-DE" altLang="de-DE"/>
          </a:p>
        </p:txBody>
      </p:sp>
    </p:spTree>
    <p:extLst>
      <p:ext uri="{BB962C8B-B14F-4D97-AF65-F5344CB8AC3E}">
        <p14:creationId xmlns:p14="http://schemas.microsoft.com/office/powerpoint/2010/main" val="3468637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Aus der vorigen Grafik geht hervor, dass die MitarbeiterInnen zum Erfolg der digitalen Transformation beitragen können – positive wie negativ, daher ist es wichtig seine MitarbeiterInnen zu schulen</a:t>
            </a:r>
          </a:p>
          <a:p>
            <a:r>
              <a:rPr lang="en-US"/>
              <a:t>und zu sensibilisieren vor allem im Bereich der Information Security. Es muss Ihnen Ihre wichtige Rolle bei der Abwehr von Cyber Attacke vermittelt werden, damit diese den Leitsatz “Information Security starts with me”</a:t>
            </a:r>
          </a:p>
          <a:p>
            <a:r>
              <a:rPr lang="en-US"/>
              <a:t>verinnerlichen und etablieren. Hierfür müssen die richtigen Informationen bereitgestellt werden, damit das Unternehmen durch das Mitarbeiterverhalten geschützt wird. </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43</a:t>
            </a:fld>
            <a:endParaRPr lang="de-DE" altLang="de-DE"/>
          </a:p>
        </p:txBody>
      </p:sp>
    </p:spTree>
    <p:extLst>
      <p:ext uri="{BB962C8B-B14F-4D97-AF65-F5344CB8AC3E}">
        <p14:creationId xmlns:p14="http://schemas.microsoft.com/office/powerpoint/2010/main" val="182943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12</a:t>
            </a:fld>
            <a:endParaRPr lang="de-DE" altLang="de-DE"/>
          </a:p>
        </p:txBody>
      </p:sp>
    </p:spTree>
    <p:extLst>
      <p:ext uri="{BB962C8B-B14F-4D97-AF65-F5344CB8AC3E}">
        <p14:creationId xmlns:p14="http://schemas.microsoft.com/office/powerpoint/2010/main" val="15753670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Optimal wäre ein Reifegrad der Information Security Awareness, der äquivalent der digitalen Entwicklung des Unternehmens entspricht.</a:t>
            </a:r>
          </a:p>
          <a:p>
            <a:pPr marL="171450" indent="-171450">
              <a:buFont typeface="Arial" panose="020B0604020202020204" pitchFamily="34" charset="0"/>
              <a:buChar char="•"/>
            </a:pPr>
            <a:r>
              <a:rPr lang="en-US"/>
              <a:t>Die Information Security Awareness hängt häufig von Hard Factors wie dem Budget und den Projektstrukturen ab</a:t>
            </a:r>
          </a:p>
          <a:p>
            <a:pPr marL="171450" indent="-171450">
              <a:buFont typeface="Arial" panose="020B0604020202020204" pitchFamily="34" charset="0"/>
              <a:buChar char="•"/>
            </a:pPr>
            <a:r>
              <a:rPr lang="en-US"/>
              <a:t>Entscheidender Soft Factor ist das Mindset als die Denkweise der Fachabteilungen über die Information Security -&gt; Herrschen Glaubenssätze wie Security as a must – we rather avoid oder Security as the enemy of digital transformation, dann wird man auf Widerstand stoßen und Information Security als Hemmschuh gesehen</a:t>
            </a:r>
          </a:p>
          <a:p>
            <a:pPr marL="171450" indent="-171450">
              <a:buFont typeface="Arial" panose="020B0604020202020204" pitchFamily="34" charset="0"/>
              <a:buChar char="•"/>
            </a:pPr>
            <a:r>
              <a:rPr lang="en-US"/>
              <a:t>Es ist wichtig, dass die digitale Transformation nicht nur in IT-Projekten geschieht, sondern auch in den Köpfen des Unternehmens stattfindet.</a:t>
            </a:r>
          </a:p>
          <a:p>
            <a:pPr marL="171450" indent="-171450">
              <a:buFont typeface="Arial" panose="020B0604020202020204" pitchFamily="34" charset="0"/>
              <a:buChar char="•"/>
            </a:pPr>
            <a:r>
              <a:rPr lang="en-US"/>
              <a:t>Die Security Awareness muss als Enabler gesehen werden, der das Business bei der Digitalisierung proaktiv unterstützt -&gt; Das Umdenken muss aktiv vorangetrieben werden</a:t>
            </a:r>
          </a:p>
          <a:p>
            <a:pPr marL="171450" indent="-171450">
              <a:buFont typeface="Arial" panose="020B0604020202020204" pitchFamily="34" charset="0"/>
              <a:buChar char="•"/>
            </a:pPr>
            <a:r>
              <a:rPr lang="en-US"/>
              <a:t>Ein Joint Approach ohne Silodenken zwischen Business und IT unterstützt bei dem Umdenken</a:t>
            </a:r>
          </a:p>
          <a:p>
            <a:pPr marL="171450" indent="-171450">
              <a:buFont typeface="Arial" panose="020B0604020202020204" pitchFamily="34" charset="0"/>
              <a:buChar char="•"/>
            </a:pPr>
            <a:r>
              <a:rPr lang="en-US"/>
              <a:t>Eine gemeinsame Strategie die vom Top-Management top-down und bottom-up über Multiplikatoren in allen Geschäftsbereichen kommuniziert und umgesetzt wird schafft Offenheit gegenüber einem Information Security Awareness Programm.</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44</a:t>
            </a:fld>
            <a:endParaRPr lang="de-DE" altLang="de-DE"/>
          </a:p>
        </p:txBody>
      </p:sp>
    </p:spTree>
    <p:extLst>
      <p:ext uri="{BB962C8B-B14F-4D97-AF65-F5344CB8AC3E}">
        <p14:creationId xmlns:p14="http://schemas.microsoft.com/office/powerpoint/2010/main" val="741729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Zielgruppe MitarbeiterInnen</a:t>
            </a:r>
          </a:p>
          <a:p>
            <a:endParaRPr lang="en-US"/>
          </a:p>
          <a:p>
            <a:r>
              <a:rPr lang="en-US"/>
              <a:t>Grundlagen für alle Mitarbeiter -&gt; Broadcasting</a:t>
            </a:r>
          </a:p>
          <a:p>
            <a:endParaRPr lang="en-US"/>
          </a:p>
          <a:p>
            <a:r>
              <a:rPr lang="en-US"/>
              <a:t>Zielgruppenspezifische Inthalte für die IT -&gt; Narrowcasting</a:t>
            </a:r>
          </a:p>
          <a:p>
            <a:endParaRPr lang="en-US"/>
          </a:p>
          <a:p>
            <a:r>
              <a:rPr lang="en-US"/>
              <a:t>Zielgruppenspezifische Inhalte für Top-Management und Business -&gt; Narrowcasting</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45</a:t>
            </a:fld>
            <a:endParaRPr lang="de-DE" altLang="de-DE"/>
          </a:p>
        </p:txBody>
      </p:sp>
    </p:spTree>
    <p:extLst>
      <p:ext uri="{BB962C8B-B14F-4D97-AF65-F5344CB8AC3E}">
        <p14:creationId xmlns:p14="http://schemas.microsoft.com/office/powerpoint/2010/main" val="3786427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Das Boardcasting betrifft alle MitarbeiterInnen</a:t>
            </a:r>
          </a:p>
          <a:p>
            <a:endParaRPr lang="en-US"/>
          </a:p>
          <a:p>
            <a:r>
              <a:rPr lang="en-US"/>
              <a:t>Es müssen für alle die Grundlagen der Information Security bereitgestellt werden, also was sind die Dos und die Donts. Hierbei geht es vor allem um Themen wie die </a:t>
            </a:r>
          </a:p>
          <a:p>
            <a:r>
              <a:rPr lang="en-US"/>
              <a:t>	Passwortsicherheit -&gt; wie ist ein sicheres Passwort definiert und wie sorge ich dafür, dass es sicher bleibt?</a:t>
            </a:r>
          </a:p>
          <a:p>
            <a:r>
              <a:rPr lang="en-US"/>
              <a:t>	Umgang mit vertraulichen Informationen -&gt; welche Informationen darf ich nach außen tragen und welche sind wettbewerbsrelevant? Datenschutz?</a:t>
            </a:r>
          </a:p>
          <a:p>
            <a:r>
              <a:rPr lang="en-US"/>
              <a:t>	Umgang mit Emails -&gt; was gibt es zu beachten bei Anhängen oder dem Versand von Mails?</a:t>
            </a:r>
          </a:p>
          <a:p>
            <a:endParaRPr lang="en-US"/>
          </a:p>
          <a:p>
            <a:r>
              <a:rPr lang="en-US"/>
              <a:t>Es geht hier um einfache Kernbotschaften ohne tiefgehende Details, damit MItarbeiter für die Wichtigkeit der Information Security sensibilisiert werden. Diese Kernbotschaften sollten stetig wiederholt werden,</a:t>
            </a:r>
          </a:p>
          <a:p>
            <a:r>
              <a:rPr lang="en-US"/>
              <a:t>damit diese verinnerlicht und gelebt werden.</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46</a:t>
            </a:fld>
            <a:endParaRPr lang="de-DE" altLang="de-DE"/>
          </a:p>
        </p:txBody>
      </p:sp>
    </p:spTree>
    <p:extLst>
      <p:ext uri="{BB962C8B-B14F-4D97-AF65-F5344CB8AC3E}">
        <p14:creationId xmlns:p14="http://schemas.microsoft.com/office/powerpoint/2010/main" val="23738004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Beim Narrowcasting werden MitarbeiterInnen von Fachabteilungen vor allem die IT angesprochen.</a:t>
            </a:r>
          </a:p>
          <a:p>
            <a:endParaRPr lang="en-US"/>
          </a:p>
          <a:p>
            <a:pPr marL="171450" indent="-171450">
              <a:buFont typeface="Arial" panose="020B0604020202020204" pitchFamily="34" charset="0"/>
              <a:buChar char="•"/>
            </a:pPr>
            <a:r>
              <a:rPr lang="en-US"/>
              <a:t>Die IT ist eine der wichtigsten Zielgruppen, das Commitment und Verständnis ist zentral, da es um eine sichere Umsetzung der Digitalisierung geht</a:t>
            </a:r>
          </a:p>
          <a:p>
            <a:pPr marL="171450" indent="-171450">
              <a:buFont typeface="Arial" panose="020B0604020202020204" pitchFamily="34" charset="0"/>
              <a:buChar char="•"/>
            </a:pPr>
            <a:r>
              <a:rPr lang="en-US"/>
              <a:t>Sie müssen in ihrer Rolle in IT-Projekte angesprochen werden und ihnen müssen spezifische technische und prozessuale Inhalte vermittelt werden, die helfen Information Security in IT-Projekte umzusetzen</a:t>
            </a:r>
          </a:p>
          <a:p>
            <a:pPr marL="171450" indent="-171450">
              <a:buFont typeface="Arial" panose="020B0604020202020204" pitchFamily="34" charset="0"/>
              <a:buChar char="•"/>
            </a:pPr>
            <a:r>
              <a:rPr lang="en-US"/>
              <a:t>Die Fragestellungen wie sichere Applikationen entwickelt werden, die Beteiligung des Information-Security-Teams und welche Prozesse hierfür notwendig sind müssen geklärt und näher gebracht werden.</a:t>
            </a:r>
          </a:p>
          <a:p>
            <a:pPr marL="171450" indent="-171450">
              <a:buFont typeface="Arial" panose="020B0604020202020204" pitchFamily="34" charset="0"/>
              <a:buChar char="•"/>
            </a:pPr>
            <a:r>
              <a:rPr lang="en-US"/>
              <a:t>Für Entwickler gezielte Kommunikationsmaßnahmen wie DevSecOps</a:t>
            </a:r>
          </a:p>
          <a:p>
            <a:pPr marL="628650" lvl="1" indent="-171450">
              <a:buFont typeface="Arial" panose="020B0604020202020204" pitchFamily="34" charset="0"/>
              <a:buChar char="•"/>
            </a:pPr>
            <a:r>
              <a:rPr lang="en-US"/>
              <a:t>DevSecOps führt die Idee der DevOps fort, also Teams die vorher getrennt voneinander operiert haben werden zusammengeführt. Um die Agilität des Konstrukts DevOps zu steigern, müssen auch die Sicherheit und Qualitätssicherung parallel zu anderen Prozessen laufen.</a:t>
            </a:r>
          </a:p>
          <a:p>
            <a:pPr marL="628650" lvl="1" indent="-171450">
              <a:buFont typeface="Arial" panose="020B0604020202020204" pitchFamily="34" charset="0"/>
              <a:buChar char="•"/>
            </a:pPr>
            <a:endParaRPr lang="en-US"/>
          </a:p>
          <a:p>
            <a:pPr marL="171450" lvl="0" indent="-171450">
              <a:buFont typeface="Arial" panose="020B0604020202020204" pitchFamily="34" charset="0"/>
              <a:buChar char="•"/>
            </a:pPr>
            <a:r>
              <a:rPr lang="en-US"/>
              <a:t>Das Narrowcasting betrifft aber auch andere Abteilungen wie Finanzen, HR, Management</a:t>
            </a:r>
          </a:p>
          <a:p>
            <a:pPr marL="628650" lvl="1" indent="-171450">
              <a:buFont typeface="Arial" panose="020B0604020202020204" pitchFamily="34" charset="0"/>
              <a:buChar char="•"/>
            </a:pPr>
            <a:r>
              <a:rPr lang="en-US"/>
              <a:t>Die Finanzabteilung muss beispielsweise auf ganz bestimmte Themen der Information Security hingewiesen werden -&gt; CEO Fraud -&gt; gezielte Attacke auf Finanzabteilungen mit Hilfe von Social Engineering versucht illegal Transaktionen ins Ausland zu erwirken</a:t>
            </a:r>
          </a:p>
          <a:p>
            <a:pPr marL="628650" lvl="1" indent="-171450">
              <a:buFont typeface="Arial" panose="020B0604020202020204" pitchFamily="34" charset="0"/>
              <a:buChar char="•"/>
            </a:pPr>
            <a:r>
              <a:rPr lang="en-US"/>
              <a:t>HR wäre ein zentrales Thema die Mitarbeiterdaten</a:t>
            </a:r>
          </a:p>
          <a:p>
            <a:pPr marL="628650" lvl="1" indent="-171450">
              <a:buFont typeface="Arial" panose="020B0604020202020204" pitchFamily="34" charset="0"/>
              <a:buChar char="•"/>
            </a:pPr>
            <a:r>
              <a:rPr lang="en-US"/>
              <a:t>Management muss Information Security als Chefsache erklären und vorleben, damit ein Domino Effekt von oben nach unten entsteht</a:t>
            </a:r>
          </a:p>
          <a:p>
            <a:pPr marL="171450" lvl="0" indent="-171450">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47</a:t>
            </a:fld>
            <a:endParaRPr lang="de-DE" altLang="de-DE"/>
          </a:p>
        </p:txBody>
      </p:sp>
    </p:spTree>
    <p:extLst>
      <p:ext uri="{BB962C8B-B14F-4D97-AF65-F5344CB8AC3E}">
        <p14:creationId xmlns:p14="http://schemas.microsoft.com/office/powerpoint/2010/main" val="20062961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 Allgemeinen muss ein Information Security Awareness Programm seinen Pflichtteil erfüllen und die MitarbeiterInnen mit den nötigen Grundlagen und Informationen versorgen, sodass diese bei Ihrer Arbeit das Unternehmen und die Informationssicherheit unterstützten. Die Zielgruppenspezifischen Informationen sollten hier nicht vernachlässigt werden, den</a:t>
            </a:r>
            <a:r>
              <a:rPr lang="de-DE" noProof="0"/>
              <a:t>n die Fachabteilungen brauchen spezifische Informationen, um das Information Security Awareness Programm zu unterstützen. Die IT ist als zentraler Erfolgsfaktor bei der Umsetzung des Information-Security-Awareness-Programms zu sehen und musst dahingehend geschult und trainiert werden.</a:t>
            </a:r>
          </a:p>
          <a:p>
            <a:endParaRPr lang="de-DE" noProof="0"/>
          </a:p>
          <a:p>
            <a:r>
              <a:rPr lang="de-DE" noProof="0"/>
              <a:t>Das Programm kann mit einer kreativen Marketingkampagne mit einem bleibenden Brandingeffekt und einem Wiedererkennungswert deutlich besser kommunizieren, eine solche Kampagne verbindet alle Maßnahmen des Programms mit einer kommunikativen Klammer und erzielt einer weitaus höhere Wirkung. Ein Slogan schafft eine emotionale Bindung zum Programm und orientiert sich die Kampagne an der Kommunikationskultur des Unternehmens ist die Aufmerksamkeit der Mitarbeiter garantiert.</a:t>
            </a:r>
            <a:endParaRPr lang="en-US"/>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48</a:t>
            </a:fld>
            <a:endParaRPr lang="de-DE" altLang="de-DE"/>
          </a:p>
        </p:txBody>
      </p:sp>
    </p:spTree>
    <p:extLst>
      <p:ext uri="{BB962C8B-B14F-4D97-AF65-F5344CB8AC3E}">
        <p14:creationId xmlns:p14="http://schemas.microsoft.com/office/powerpoint/2010/main" val="8390451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Die Umsetzung des Programmes sollte multimedial erfolgen, also auf einer Vielzahl von Kanälen digital wie physisch. Die Digitale Kommunikation eines solchen Programmes ist wichtig, die Face-To-Face-Kommunikation darf aber nicht unterschätzt werden. Der persönliche Kontakt zu MItarbeiterInnen, der direkte Austausch und das Schmieden von Netzwerken sollte jedoch ein integraler Bestandteil des Programms sein.</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49</a:t>
            </a:fld>
            <a:endParaRPr lang="de-DE" altLang="de-DE"/>
          </a:p>
        </p:txBody>
      </p:sp>
    </p:spTree>
    <p:extLst>
      <p:ext uri="{BB962C8B-B14F-4D97-AF65-F5344CB8AC3E}">
        <p14:creationId xmlns:p14="http://schemas.microsoft.com/office/powerpoint/2010/main" val="7729644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Damit die Kommunikation des Programms verstanden wird muss darauf geachtet werden, dass die Trainingsmaterialien in Landessprache bereitgestellt werden. Vor allem bei international agierenden Unternehmen muss auf die präferierten Kommunikationskanäle geachtet werden, denn die sind je nach Lokalität unterschiedlich wie beispielsweise in China ein Großteil der Kommunikation über WeChat abläuft. Die Kommunikation sollte in jedem Fall immer ein positives Tenor haben und Bedrohungsszenarien komplett ausblenden, damit dies immer positive in Erinnerung bleibt. Bei der Kommunikation des Programmes sollte auf einfache verständliche SPrache ohne technische trockenes Kauderwelsch geachtet werden. Eine Emotional ansprechende Kommunikation, die einen Bezug zum Unternehmen und dem privaten und beruflichen Alltag der Menschen hat, sollte hier im Vordergrund stehen.</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50</a:t>
            </a:fld>
            <a:endParaRPr lang="de-DE" altLang="de-DE"/>
          </a:p>
        </p:txBody>
      </p:sp>
    </p:spTree>
    <p:extLst>
      <p:ext uri="{BB962C8B-B14F-4D97-AF65-F5344CB8AC3E}">
        <p14:creationId xmlns:p14="http://schemas.microsoft.com/office/powerpoint/2010/main" val="297007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Für die Umsetzung sollte Professionelle Unterstützung vorhanden sein. Für die zielgruppenspezifischen Inhalte und die Kernbotschaften ist das Information-Security-Team verantwortlich, dieses muss dafür sorgen, dass die richtigen Informationen vermittelt werden. </a:t>
            </a:r>
          </a:p>
          <a:p>
            <a:endParaRPr lang="en-US"/>
          </a:p>
          <a:p>
            <a:r>
              <a:rPr lang="en-US"/>
              <a:t>Die kreative und grafische Aufbereitung der Inhalte sollte von Experten erstellt werden. Auch Off-The-Shelf-Trainingsprodukte wie Videos / Poster und Trainingsunterlagen mit eigenem Branding ohne großen Aufwand und Budget sind denkbar. Agenturen für die Umsetzung der Marketingkampagnen können Konzepte nach Unternehmensguidelines und der Unternehmenskultur ausarbeiten und entwickeln.</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51</a:t>
            </a:fld>
            <a:endParaRPr lang="de-DE" altLang="de-DE"/>
          </a:p>
        </p:txBody>
      </p:sp>
    </p:spTree>
    <p:extLst>
      <p:ext uri="{BB962C8B-B14F-4D97-AF65-F5344CB8AC3E}">
        <p14:creationId xmlns:p14="http://schemas.microsoft.com/office/powerpoint/2010/main" val="16503597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de-DE"/>
              <a:t>Ein Programm hat immer definierte Ziele und Meilensteine, die Erfolg sollte mit Hilfe von Mechanismen zur Evaluation gemessen werden. Im Optimalfall wird vor Beginn des Programms ein Status Quo aufgenommen, die Analyse besteht aus der Messung des Overall Awareness Level – also in wie weit MitarbeiterInnen im Bereich Information Security aufgeklärt sind. Hierfür kann eine eigene Umfrage entwickelt oder gut ausgearbeitete online verfügbare Fragebögen übernommen und angepasst werden. Die Umfrage sollte aus einem quantitativen Fragebogen bestehen, der mit Multiple Choice und geschlossenen Fragen arbeitet.</a:t>
            </a:r>
          </a:p>
          <a:p>
            <a:pPr algn="l"/>
            <a:endParaRPr lang="de-DE"/>
          </a:p>
          <a:p>
            <a:pPr algn="l"/>
            <a:r>
              <a:rPr lang="de-DE"/>
              <a:t>Die Umfragen sollten mit HR-/Kommunikationsabteilung entwickelt und durchgeführt werden. Ist die Umfrage freiwillig oder verbindlich -&gt; Gewinnspiel wird einen Anreiz darstellen. Umfragetool festlegen und an bestehende Prozesse halten. Die zeitliche Begrenzung der Umfrage festlegen. Vorab Veröffentlichung der Ergebnisse bei Mitverantwortlichen und Vorstand. Übersetzen der Umfrage in entsprechende Sprachen der Standorte.</a:t>
            </a:r>
          </a:p>
          <a:p>
            <a:pPr algn="l"/>
            <a:endParaRPr lang="de-DE"/>
          </a:p>
          <a:p>
            <a:pPr algn="l"/>
            <a:r>
              <a:rPr lang="de-DE"/>
              <a:t>Eine solche Umfrage sollte in regelmäßigen Abständen wiederholt werden, um die Entwicklung des Programms feststellen und den Erfolg messen zu können. Für die Repräsentation der Ergebnisse können KPIs entwickelt und genutzt werden, so sind sich auch für Management Präsentationen transparent und verständlich. Solche KPIs können beispielsweise die MEssung der Teilnehmerzahl bei Informations- und Trainingsveranstaltungen des Programms sein sowie die Effektivität dieser Veranstaltungen/Schulungen. Oder eine Messung der Downloadzahlen von Trainingsapp oder –unterlagen. Wie erwähnt kann anhand der Kennzahlen Transparenz beim Management hergestellt werden.</a:t>
            </a:r>
          </a:p>
          <a:p>
            <a:pPr algn="l"/>
            <a:endParaRPr lang="de-DE"/>
          </a:p>
          <a:p>
            <a:pPr algn="l"/>
            <a:endParaRPr lang="de-DE"/>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52</a:t>
            </a:fld>
            <a:endParaRPr lang="de-DE" altLang="de-DE"/>
          </a:p>
        </p:txBody>
      </p:sp>
    </p:spTree>
    <p:extLst>
      <p:ext uri="{BB962C8B-B14F-4D97-AF65-F5344CB8AC3E}">
        <p14:creationId xmlns:p14="http://schemas.microsoft.com/office/powerpoint/2010/main" val="12181692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Ein kleiner Gag zum Thema -&gt; Information Security Awareness</a:t>
            </a:r>
          </a:p>
          <a:p>
            <a:endParaRPr lang="de-DE"/>
          </a:p>
          <a:p>
            <a:r>
              <a:rPr lang="de-DE"/>
              <a:t>Ungeschulte Mitarbieter fallen leichter auf solche Tricks wie Social Engineering rein, daher ist dieses Thema nicht vernachlässigt werden.</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54</a:t>
            </a:fld>
            <a:endParaRPr lang="de-DE" altLang="de-DE"/>
          </a:p>
        </p:txBody>
      </p:sp>
    </p:spTree>
    <p:extLst>
      <p:ext uri="{BB962C8B-B14F-4D97-AF65-F5344CB8AC3E}">
        <p14:creationId xmlns:p14="http://schemas.microsoft.com/office/powerpoint/2010/main" val="3151468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13</a:t>
            </a:fld>
            <a:endParaRPr lang="de-DE" altLang="de-DE"/>
          </a:p>
        </p:txBody>
      </p:sp>
    </p:spTree>
    <p:extLst>
      <p:ext uri="{BB962C8B-B14F-4D97-AF65-F5344CB8AC3E}">
        <p14:creationId xmlns:p14="http://schemas.microsoft.com/office/powerpoint/2010/main" val="22585953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P</a:t>
            </a:r>
            <a:r>
              <a:rPr lang="de-DE" dirty="0"/>
              <a:t>r</a:t>
            </a:r>
            <a:r>
              <a:rPr lang="en-DE" dirty="0"/>
              <a:t>ä</a:t>
            </a:r>
            <a:r>
              <a:rPr lang="de-DE" dirty="0"/>
              <a:t>z</a:t>
            </a:r>
            <a:r>
              <a:rPr lang="en-DE" dirty="0" err="1"/>
              <a:t>i</a:t>
            </a:r>
            <a:r>
              <a:rPr lang="de-DE" dirty="0"/>
              <a:t>s</a:t>
            </a:r>
            <a:r>
              <a:rPr lang="en-DE" dirty="0" err="1"/>
              <a:t>i</a:t>
            </a:r>
            <a:r>
              <a:rPr lang="de-DE" dirty="0"/>
              <a:t>e</a:t>
            </a:r>
            <a:r>
              <a:rPr lang="en-DE" dirty="0"/>
              <a:t>r</a:t>
            </a:r>
            <a:r>
              <a:rPr lang="de-DE" dirty="0"/>
              <a:t>e</a:t>
            </a:r>
            <a:r>
              <a:rPr lang="en-DE" dirty="0"/>
              <a:t>n von </a:t>
            </a:r>
            <a:r>
              <a:rPr lang="en-DE" dirty="0" err="1"/>
              <a:t>Zielen</a:t>
            </a:r>
            <a:r>
              <a:rPr lang="en-DE" dirty="0"/>
              <a:t> </a:t>
            </a:r>
            <a:r>
              <a:rPr lang="de-DE" dirty="0"/>
              <a:t>d</a:t>
            </a:r>
            <a:r>
              <a:rPr lang="en-DE" dirty="0"/>
              <a:t>u</a:t>
            </a:r>
            <a:r>
              <a:rPr lang="de-DE" dirty="0"/>
              <a:t>r</a:t>
            </a:r>
            <a:r>
              <a:rPr lang="en-DE" dirty="0"/>
              <a:t>c</a:t>
            </a:r>
            <a:r>
              <a:rPr lang="de-DE" dirty="0"/>
              <a:t>h</a:t>
            </a:r>
            <a:r>
              <a:rPr lang="en-DE" dirty="0"/>
              <a:t> </a:t>
            </a:r>
            <a:r>
              <a:rPr lang="de-DE" dirty="0"/>
              <a:t>e</a:t>
            </a:r>
            <a:r>
              <a:rPr lang="en-DE" dirty="0"/>
              <a:t>m</a:t>
            </a:r>
            <a:r>
              <a:rPr lang="de-DE" dirty="0"/>
              <a:t>o</a:t>
            </a:r>
            <a:r>
              <a:rPr lang="en-DE" dirty="0"/>
              <a:t>t</a:t>
            </a:r>
            <a:r>
              <a:rPr lang="de-DE" dirty="0"/>
              <a:t>i</a:t>
            </a:r>
            <a:r>
              <a:rPr lang="en-DE" dirty="0"/>
              <a:t>o</a:t>
            </a:r>
            <a:r>
              <a:rPr lang="de-DE" dirty="0"/>
              <a:t>n</a:t>
            </a:r>
            <a:r>
              <a:rPr lang="en-DE" dirty="0"/>
              <a:t>a</a:t>
            </a:r>
            <a:r>
              <a:rPr lang="de-DE" dirty="0"/>
              <a:t>l</a:t>
            </a:r>
            <a:r>
              <a:rPr lang="en-DE" dirty="0"/>
              <a:t> </a:t>
            </a:r>
            <a:r>
              <a:rPr lang="de-DE" dirty="0"/>
              <a:t>e</a:t>
            </a:r>
            <a:r>
              <a:rPr lang="en-DE" dirty="0"/>
              <a:t>r</a:t>
            </a:r>
            <a:r>
              <a:rPr lang="de-DE" dirty="0"/>
              <a:t>f</a:t>
            </a:r>
            <a:r>
              <a:rPr lang="en-DE" dirty="0"/>
              <a:t>a</a:t>
            </a:r>
            <a:r>
              <a:rPr lang="de-DE" dirty="0"/>
              <a:t>h</a:t>
            </a:r>
            <a:r>
              <a:rPr lang="en-DE" dirty="0"/>
              <a:t>r</a:t>
            </a:r>
            <a:r>
              <a:rPr lang="de-DE" dirty="0"/>
              <a:t>b</a:t>
            </a:r>
            <a:r>
              <a:rPr lang="en-DE" dirty="0"/>
              <a:t>a</a:t>
            </a:r>
            <a:r>
              <a:rPr lang="de-DE" dirty="0"/>
              <a:t>r</a:t>
            </a:r>
            <a:r>
              <a:rPr lang="en-DE" dirty="0"/>
              <a:t> </a:t>
            </a:r>
            <a:r>
              <a:rPr lang="de-DE" dirty="0"/>
              <a:t>m</a:t>
            </a:r>
            <a:r>
              <a:rPr lang="en-DE" dirty="0"/>
              <a:t>a</a:t>
            </a:r>
            <a:r>
              <a:rPr lang="de-DE" dirty="0"/>
              <a:t>c</a:t>
            </a:r>
            <a:r>
              <a:rPr lang="en-DE" dirty="0"/>
              <a:t>h</a:t>
            </a:r>
            <a:r>
              <a:rPr lang="de-DE" dirty="0"/>
              <a:t>e</a:t>
            </a:r>
            <a:r>
              <a:rPr lang="en-DE" dirty="0"/>
              <a:t>n</a:t>
            </a:r>
            <a:endParaRPr lang="de-DE" dirty="0"/>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58</a:t>
            </a:fld>
            <a:endParaRPr lang="de-DE" altLang="de-DE"/>
          </a:p>
        </p:txBody>
      </p:sp>
    </p:spTree>
    <p:extLst>
      <p:ext uri="{BB962C8B-B14F-4D97-AF65-F5344CB8AC3E}">
        <p14:creationId xmlns:p14="http://schemas.microsoft.com/office/powerpoint/2010/main" val="17809605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err="1"/>
              <a:t>Beispiele</a:t>
            </a:r>
            <a:r>
              <a:rPr lang="en-DE" dirty="0"/>
              <a:t> </a:t>
            </a:r>
            <a:r>
              <a:rPr lang="en-DE" dirty="0" err="1"/>
              <a:t>finden</a:t>
            </a:r>
            <a:r>
              <a:rPr lang="en-DE" dirty="0"/>
              <a:t>: so, </a:t>
            </a:r>
            <a:r>
              <a:rPr lang="en-DE" dirty="0" err="1"/>
              <a:t>wie</a:t>
            </a:r>
            <a:r>
              <a:rPr lang="en-DE" dirty="0"/>
              <a:t> </a:t>
            </a:r>
            <a:r>
              <a:rPr lang="en-DE" dirty="0" err="1"/>
              <a:t>wir</a:t>
            </a:r>
            <a:r>
              <a:rPr lang="en-DE" dirty="0"/>
              <a:t> in </a:t>
            </a:r>
            <a:r>
              <a:rPr lang="en-DE" dirty="0" err="1"/>
              <a:t>Präsentation</a:t>
            </a:r>
            <a:r>
              <a:rPr lang="en-DE" dirty="0"/>
              <a:t> </a:t>
            </a:r>
            <a:r>
              <a:rPr lang="en-DE" dirty="0" err="1"/>
              <a:t>teils</a:t>
            </a:r>
            <a:r>
              <a:rPr lang="en-DE" dirty="0"/>
              <a:t> </a:t>
            </a:r>
            <a:r>
              <a:rPr lang="en-DE" dirty="0" err="1"/>
              <a:t>Beispiele</a:t>
            </a:r>
            <a:r>
              <a:rPr lang="en-DE" dirty="0"/>
              <a:t> </a:t>
            </a:r>
            <a:r>
              <a:rPr lang="en-DE" dirty="0" err="1"/>
              <a:t>einbringen</a:t>
            </a:r>
            <a:endParaRPr lang="en-DE" dirty="0"/>
          </a:p>
          <a:p>
            <a:r>
              <a:rPr lang="en-DE" dirty="0" err="1"/>
              <a:t>Neugierde</a:t>
            </a:r>
            <a:r>
              <a:rPr lang="en-DE" dirty="0"/>
              <a:t> </a:t>
            </a:r>
            <a:r>
              <a:rPr lang="de-DE" dirty="0"/>
              <a:t>w</a:t>
            </a:r>
            <a:r>
              <a:rPr lang="en-DE" dirty="0"/>
              <a:t>e</a:t>
            </a:r>
            <a:r>
              <a:rPr lang="de-DE" dirty="0"/>
              <a:t>c</a:t>
            </a:r>
            <a:r>
              <a:rPr lang="en-DE" dirty="0"/>
              <a:t>k</a:t>
            </a:r>
            <a:r>
              <a:rPr lang="de-DE" dirty="0"/>
              <a:t>e</a:t>
            </a:r>
            <a:r>
              <a:rPr lang="en-DE" dirty="0"/>
              <a:t>n: </a:t>
            </a:r>
            <a:r>
              <a:rPr lang="en-DE" dirty="0" err="1"/>
              <a:t>wie</a:t>
            </a:r>
            <a:r>
              <a:rPr lang="en-DE" dirty="0"/>
              <a:t> </a:t>
            </a:r>
            <a:r>
              <a:rPr lang="en-DE" dirty="0" err="1"/>
              <a:t>eben</a:t>
            </a:r>
            <a:r>
              <a:rPr lang="en-DE" dirty="0"/>
              <a:t>: </a:t>
            </a:r>
            <a:r>
              <a:rPr lang="en-DE" dirty="0" err="1"/>
              <a:t>durch</a:t>
            </a:r>
            <a:r>
              <a:rPr lang="en-DE" dirty="0"/>
              <a:t> </a:t>
            </a:r>
            <a:r>
              <a:rPr lang="de-DE" dirty="0"/>
              <a:t>C</a:t>
            </a:r>
            <a:r>
              <a:rPr lang="en-DE" dirty="0"/>
              <a:t>o</a:t>
            </a:r>
            <a:r>
              <a:rPr lang="de-DE" dirty="0"/>
              <a:t>m</a:t>
            </a:r>
            <a:r>
              <a:rPr lang="en-DE" dirty="0" err="1"/>
              <a:t>ics</a:t>
            </a:r>
            <a:r>
              <a:rPr lang="en-DE" dirty="0"/>
              <a:t> </a:t>
            </a:r>
            <a:r>
              <a:rPr lang="en-DE" dirty="0" err="1"/>
              <a:t>auflockern</a:t>
            </a:r>
            <a:r>
              <a:rPr lang="en-DE" dirty="0"/>
              <a:t> und </a:t>
            </a:r>
            <a:r>
              <a:rPr lang="en-DE" dirty="0" err="1"/>
              <a:t>zugänglich</a:t>
            </a:r>
            <a:r>
              <a:rPr lang="en-DE" dirty="0"/>
              <a:t> </a:t>
            </a:r>
            <a:r>
              <a:rPr lang="de-DE" dirty="0"/>
              <a:t>m</a:t>
            </a:r>
            <a:r>
              <a:rPr lang="en-DE" dirty="0"/>
              <a:t>a</a:t>
            </a:r>
            <a:r>
              <a:rPr lang="de-DE" dirty="0"/>
              <a:t>c</a:t>
            </a:r>
            <a:r>
              <a:rPr lang="en-DE" dirty="0"/>
              <a:t>h</a:t>
            </a:r>
            <a:r>
              <a:rPr lang="de-DE" dirty="0"/>
              <a:t>e</a:t>
            </a:r>
            <a:r>
              <a:rPr lang="en-DE" dirty="0"/>
              <a:t>n</a:t>
            </a:r>
          </a:p>
          <a:p>
            <a:r>
              <a:rPr lang="en-DE" dirty="0" err="1"/>
              <a:t>Anwendungsfantasie</a:t>
            </a:r>
            <a:r>
              <a:rPr lang="en-DE" dirty="0"/>
              <a:t>: </a:t>
            </a:r>
            <a:r>
              <a:rPr lang="de-DE" dirty="0"/>
              <a:t>U</a:t>
            </a:r>
            <a:r>
              <a:rPr lang="en-DE" dirty="0"/>
              <a:t>s</a:t>
            </a:r>
            <a:r>
              <a:rPr lang="de-DE" dirty="0"/>
              <a:t>e</a:t>
            </a:r>
            <a:r>
              <a:rPr lang="en-DE" dirty="0"/>
              <a:t>r-</a:t>
            </a:r>
            <a:r>
              <a:rPr lang="de-DE" dirty="0"/>
              <a:t>S</a:t>
            </a:r>
            <a:r>
              <a:rPr lang="en-DE" dirty="0"/>
              <a:t>t</a:t>
            </a:r>
            <a:r>
              <a:rPr lang="de-DE" dirty="0"/>
              <a:t>o</a:t>
            </a:r>
            <a:r>
              <a:rPr lang="en-DE" dirty="0"/>
              <a:t>r</a:t>
            </a:r>
            <a:r>
              <a:rPr lang="de-DE" dirty="0"/>
              <a:t>y</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59</a:t>
            </a:fld>
            <a:endParaRPr lang="de-DE" altLang="de-DE"/>
          </a:p>
        </p:txBody>
      </p:sp>
    </p:spTree>
    <p:extLst>
      <p:ext uri="{BB962C8B-B14F-4D97-AF65-F5344CB8AC3E}">
        <p14:creationId xmlns:p14="http://schemas.microsoft.com/office/powerpoint/2010/main" val="5141049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E</a:t>
            </a:r>
            <a:r>
              <a:rPr lang="de-DE" dirty="0"/>
              <a:t>m</a:t>
            </a:r>
            <a:r>
              <a:rPr lang="en-DE" dirty="0"/>
              <a:t>o</a:t>
            </a:r>
            <a:r>
              <a:rPr lang="de-DE" dirty="0"/>
              <a:t>t</a:t>
            </a:r>
            <a:r>
              <a:rPr lang="en-DE" dirty="0" err="1"/>
              <a:t>i</a:t>
            </a:r>
            <a:r>
              <a:rPr lang="de-DE" dirty="0"/>
              <a:t>o</a:t>
            </a:r>
            <a:r>
              <a:rPr lang="en-DE" dirty="0"/>
              <a:t>n</a:t>
            </a:r>
            <a:r>
              <a:rPr lang="de-DE" dirty="0"/>
              <a:t>a</a:t>
            </a:r>
            <a:r>
              <a:rPr lang="en-DE" dirty="0"/>
              <a:t>l</a:t>
            </a:r>
            <a:r>
              <a:rPr lang="de-DE" dirty="0"/>
              <a:t>i</a:t>
            </a:r>
            <a:r>
              <a:rPr lang="en-DE" dirty="0"/>
              <a:t>t</a:t>
            </a:r>
            <a:r>
              <a:rPr lang="de-DE" dirty="0"/>
              <a:t>ä</a:t>
            </a:r>
            <a:r>
              <a:rPr lang="en-DE" dirty="0"/>
              <a:t>t </a:t>
            </a:r>
            <a:r>
              <a:rPr lang="de-DE" dirty="0"/>
              <a:t>w</a:t>
            </a:r>
            <a:r>
              <a:rPr lang="en-DE" dirty="0"/>
              <a:t>g. </a:t>
            </a:r>
            <a:r>
              <a:rPr lang="de-DE" dirty="0"/>
              <a:t>A</a:t>
            </a:r>
            <a:r>
              <a:rPr lang="en-DE" dirty="0"/>
              <a:t>b</a:t>
            </a:r>
            <a:r>
              <a:rPr lang="de-DE" dirty="0"/>
              <a:t>w</a:t>
            </a:r>
            <a:r>
              <a:rPr lang="en-DE" dirty="0"/>
              <a:t>e</a:t>
            </a:r>
            <a:r>
              <a:rPr lang="de-DE" dirty="0"/>
              <a:t>c</a:t>
            </a:r>
            <a:r>
              <a:rPr lang="en-DE" dirty="0"/>
              <a:t>h</a:t>
            </a:r>
            <a:r>
              <a:rPr lang="de-DE" dirty="0"/>
              <a:t>u</a:t>
            </a:r>
            <a:r>
              <a:rPr lang="en-DE" dirty="0"/>
              <a:t>n</a:t>
            </a:r>
            <a:r>
              <a:rPr lang="de-DE" dirty="0"/>
              <a:t>g</a:t>
            </a:r>
            <a:r>
              <a:rPr lang="en-DE" dirty="0"/>
              <a:t> </a:t>
            </a:r>
            <a:r>
              <a:rPr lang="de-DE" dirty="0"/>
              <a:t>v</a:t>
            </a:r>
            <a:r>
              <a:rPr lang="en-DE" dirty="0"/>
              <a:t>o</a:t>
            </a:r>
            <a:r>
              <a:rPr lang="de-DE" dirty="0"/>
              <a:t>n</a:t>
            </a:r>
            <a:r>
              <a:rPr lang="en-DE" dirty="0"/>
              <a:t> </a:t>
            </a:r>
            <a:r>
              <a:rPr lang="de-DE" dirty="0"/>
              <a:t>G</a:t>
            </a:r>
            <a:r>
              <a:rPr lang="en-DE" dirty="0"/>
              <a:t>e</a:t>
            </a:r>
            <a:r>
              <a:rPr lang="de-DE" dirty="0"/>
              <a:t>w</a:t>
            </a:r>
            <a:r>
              <a:rPr lang="en-DE" dirty="0"/>
              <a:t>o</a:t>
            </a:r>
            <a:r>
              <a:rPr lang="de-DE" dirty="0"/>
              <a:t>h</a:t>
            </a:r>
            <a:r>
              <a:rPr lang="en-DE" dirty="0"/>
              <a:t>n</a:t>
            </a:r>
            <a:r>
              <a:rPr lang="de-DE" dirty="0"/>
              <a:t>t</a:t>
            </a:r>
            <a:r>
              <a:rPr lang="en-DE" dirty="0"/>
              <a:t>e</a:t>
            </a:r>
            <a:r>
              <a:rPr lang="de-DE" dirty="0"/>
              <a:t>n</a:t>
            </a:r>
            <a:r>
              <a:rPr lang="en-DE" dirty="0"/>
              <a:t>, </a:t>
            </a:r>
            <a:r>
              <a:rPr lang="de-DE" dirty="0"/>
              <a:t>u</a:t>
            </a:r>
            <a:r>
              <a:rPr lang="en-DE" dirty="0"/>
              <a:t>n</a:t>
            </a:r>
            <a:r>
              <a:rPr lang="de-DE" dirty="0"/>
              <a:t>b</a:t>
            </a:r>
            <a:r>
              <a:rPr lang="en-DE" dirty="0"/>
              <a:t>e</a:t>
            </a:r>
            <a:r>
              <a:rPr lang="de-DE" dirty="0"/>
              <a:t>k</a:t>
            </a:r>
            <a:r>
              <a:rPr lang="en-DE" dirty="0"/>
              <a:t>a</a:t>
            </a:r>
            <a:r>
              <a:rPr lang="de-DE" dirty="0"/>
              <a:t>n</a:t>
            </a:r>
            <a:r>
              <a:rPr lang="en-DE" dirty="0"/>
              <a:t>n</a:t>
            </a:r>
            <a:r>
              <a:rPr lang="de-DE" dirty="0"/>
              <a:t>t</a:t>
            </a:r>
            <a:r>
              <a:rPr lang="en-DE" dirty="0"/>
              <a:t>e </a:t>
            </a:r>
            <a:r>
              <a:rPr lang="de-DE" dirty="0"/>
              <a:t>S</a:t>
            </a:r>
            <a:r>
              <a:rPr lang="en-DE" dirty="0" err="1"/>
              <a:t>i</a:t>
            </a:r>
            <a:r>
              <a:rPr lang="de-DE" dirty="0"/>
              <a:t>t</a:t>
            </a:r>
            <a:r>
              <a:rPr lang="en-DE" dirty="0"/>
              <a:t>u</a:t>
            </a:r>
            <a:r>
              <a:rPr lang="de-DE" dirty="0"/>
              <a:t>a</a:t>
            </a:r>
            <a:r>
              <a:rPr lang="en-DE" dirty="0"/>
              <a:t>t</a:t>
            </a:r>
            <a:r>
              <a:rPr lang="de-DE" dirty="0"/>
              <a:t>i</a:t>
            </a:r>
            <a:r>
              <a:rPr lang="en-DE" dirty="0"/>
              <a:t>o</a:t>
            </a:r>
            <a:r>
              <a:rPr lang="de-DE" dirty="0"/>
              <a:t>n</a:t>
            </a:r>
            <a:r>
              <a:rPr lang="en-DE" dirty="0"/>
              <a:t>e</a:t>
            </a:r>
            <a:r>
              <a:rPr lang="de-DE" dirty="0"/>
              <a:t>n</a:t>
            </a:r>
            <a:endParaRPr lang="en-DE" dirty="0"/>
          </a:p>
          <a:p>
            <a:r>
              <a:rPr lang="en-DE" dirty="0" err="1"/>
              <a:t>Neues</a:t>
            </a:r>
            <a:r>
              <a:rPr lang="en-DE" dirty="0"/>
              <a:t> </a:t>
            </a:r>
            <a:r>
              <a:rPr lang="en-DE" dirty="0" err="1"/>
              <a:t>fordert</a:t>
            </a:r>
            <a:r>
              <a:rPr lang="en-DE" dirty="0"/>
              <a:t> </a:t>
            </a:r>
            <a:r>
              <a:rPr lang="en-DE" dirty="0" err="1"/>
              <a:t>Lernbereitschaft</a:t>
            </a:r>
            <a:r>
              <a:rPr lang="en-DE" dirty="0"/>
              <a:t>: </a:t>
            </a:r>
            <a:r>
              <a:rPr lang="en-DE" dirty="0" err="1"/>
              <a:t>aktivieren</a:t>
            </a:r>
            <a:r>
              <a:rPr lang="en-DE" dirty="0"/>
              <a:t>/</a:t>
            </a:r>
            <a:r>
              <a:rPr lang="en-DE" dirty="0" err="1"/>
              <a:t>mobilisieren</a:t>
            </a:r>
            <a:endParaRPr lang="en-DE" dirty="0"/>
          </a:p>
          <a:p>
            <a:endParaRPr lang="de-DE" dirty="0"/>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60</a:t>
            </a:fld>
            <a:endParaRPr lang="de-DE" altLang="de-DE"/>
          </a:p>
        </p:txBody>
      </p:sp>
    </p:spTree>
    <p:extLst>
      <p:ext uri="{BB962C8B-B14F-4D97-AF65-F5344CB8AC3E}">
        <p14:creationId xmlns:p14="http://schemas.microsoft.com/office/powerpoint/2010/main" val="10292441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B</a:t>
            </a:r>
            <a:r>
              <a:rPr lang="de-DE" dirty="0"/>
              <a:t>e</a:t>
            </a:r>
            <a:r>
              <a:rPr lang="en-DE" dirty="0"/>
              <a:t>k</a:t>
            </a:r>
            <a:r>
              <a:rPr lang="de-DE" dirty="0"/>
              <a:t>a</a:t>
            </a:r>
            <a:r>
              <a:rPr lang="en-DE" dirty="0"/>
              <a:t>n</a:t>
            </a:r>
            <a:r>
              <a:rPr lang="de-DE" dirty="0"/>
              <a:t>n</a:t>
            </a:r>
            <a:r>
              <a:rPr lang="en-DE" dirty="0"/>
              <a:t>t</a:t>
            </a:r>
            <a:r>
              <a:rPr lang="de-DE" dirty="0"/>
              <a:t>e</a:t>
            </a:r>
            <a:r>
              <a:rPr lang="en-DE" dirty="0"/>
              <a:t> </a:t>
            </a:r>
            <a:r>
              <a:rPr lang="en-DE" dirty="0" err="1"/>
              <a:t>Kommu</a:t>
            </a:r>
            <a:r>
              <a:rPr lang="de-DE" dirty="0"/>
              <a:t>n</a:t>
            </a:r>
            <a:r>
              <a:rPr lang="en-DE" dirty="0" err="1"/>
              <a:t>i</a:t>
            </a:r>
            <a:r>
              <a:rPr lang="de-DE" dirty="0"/>
              <a:t>k</a:t>
            </a:r>
            <a:r>
              <a:rPr lang="en-DE" dirty="0"/>
              <a:t>a</a:t>
            </a:r>
            <a:r>
              <a:rPr lang="de-DE" dirty="0"/>
              <a:t>t</a:t>
            </a:r>
            <a:r>
              <a:rPr lang="en-DE" dirty="0" err="1"/>
              <a:t>i</a:t>
            </a:r>
            <a:r>
              <a:rPr lang="de-DE" dirty="0"/>
              <a:t>o</a:t>
            </a:r>
            <a:r>
              <a:rPr lang="en-DE" dirty="0"/>
              <a:t>n</a:t>
            </a:r>
            <a:r>
              <a:rPr lang="de-DE" dirty="0"/>
              <a:t>s</a:t>
            </a:r>
            <a:r>
              <a:rPr lang="en-DE" dirty="0" err="1"/>
              <a:t>kan</a:t>
            </a:r>
            <a:r>
              <a:rPr lang="de-DE" dirty="0"/>
              <a:t>ä</a:t>
            </a:r>
            <a:r>
              <a:rPr lang="en-DE" dirty="0"/>
              <a:t>l</a:t>
            </a:r>
            <a:r>
              <a:rPr lang="de-DE" dirty="0"/>
              <a:t>e</a:t>
            </a:r>
            <a:r>
              <a:rPr lang="en-DE" dirty="0"/>
              <a:t>, </a:t>
            </a:r>
            <a:r>
              <a:rPr lang="de-DE" dirty="0"/>
              <a:t>d</a:t>
            </a:r>
            <a:r>
              <a:rPr lang="en-DE" dirty="0"/>
              <a:t>a</a:t>
            </a:r>
            <a:r>
              <a:rPr lang="de-DE" dirty="0"/>
              <a:t>m</a:t>
            </a:r>
            <a:r>
              <a:rPr lang="en-DE" dirty="0" err="1"/>
              <a:t>i</a:t>
            </a:r>
            <a:r>
              <a:rPr lang="de-DE" dirty="0"/>
              <a:t>t</a:t>
            </a:r>
            <a:r>
              <a:rPr lang="en-DE" dirty="0"/>
              <a:t> Innovation die </a:t>
            </a:r>
            <a:r>
              <a:rPr lang="de-DE" dirty="0"/>
              <a:t>e</a:t>
            </a:r>
            <a:r>
              <a:rPr lang="en-DE" dirty="0" err="1"/>
              <a:t>i</a:t>
            </a:r>
            <a:r>
              <a:rPr lang="de-DE" dirty="0"/>
              <a:t>n</a:t>
            </a:r>
            <a:r>
              <a:rPr lang="en-DE" dirty="0"/>
              <a:t>z</a:t>
            </a:r>
            <a:r>
              <a:rPr lang="de-DE" dirty="0"/>
              <a:t>i</a:t>
            </a:r>
            <a:r>
              <a:rPr lang="en-DE" dirty="0"/>
              <a:t>g</a:t>
            </a:r>
            <a:r>
              <a:rPr lang="de-DE" dirty="0"/>
              <a:t>e</a:t>
            </a:r>
            <a:r>
              <a:rPr lang="en-DE" dirty="0"/>
              <a:t> Q</a:t>
            </a:r>
            <a:r>
              <a:rPr lang="de-DE" dirty="0"/>
              <a:t>u</a:t>
            </a:r>
            <a:r>
              <a:rPr lang="en-DE" dirty="0" err="1"/>
              <a:t>elle</a:t>
            </a:r>
            <a:r>
              <a:rPr lang="en-DE" dirty="0"/>
              <a:t> der </a:t>
            </a:r>
            <a:r>
              <a:rPr lang="en-DE" dirty="0" err="1"/>
              <a:t>Komplexität</a:t>
            </a:r>
            <a:r>
              <a:rPr lang="en-DE" dirty="0"/>
              <a:t> </a:t>
            </a:r>
            <a:r>
              <a:rPr lang="en-DE" dirty="0" err="1"/>
              <a:t>ist</a:t>
            </a:r>
            <a:endParaRPr lang="de-DE" dirty="0"/>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62</a:t>
            </a:fld>
            <a:endParaRPr lang="de-DE" altLang="de-DE"/>
          </a:p>
        </p:txBody>
      </p:sp>
    </p:spTree>
    <p:extLst>
      <p:ext uri="{BB962C8B-B14F-4D97-AF65-F5344CB8AC3E}">
        <p14:creationId xmlns:p14="http://schemas.microsoft.com/office/powerpoint/2010/main" val="9704746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63</a:t>
            </a:fld>
            <a:endParaRPr lang="de-DE" altLang="de-DE"/>
          </a:p>
        </p:txBody>
      </p:sp>
    </p:spTree>
    <p:extLst>
      <p:ext uri="{BB962C8B-B14F-4D97-AF65-F5344CB8AC3E}">
        <p14:creationId xmlns:p14="http://schemas.microsoft.com/office/powerpoint/2010/main" val="36109037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64</a:t>
            </a:fld>
            <a:endParaRPr lang="de-DE" altLang="de-DE"/>
          </a:p>
        </p:txBody>
      </p:sp>
    </p:spTree>
    <p:extLst>
      <p:ext uri="{BB962C8B-B14F-4D97-AF65-F5344CB8AC3E}">
        <p14:creationId xmlns:p14="http://schemas.microsoft.com/office/powerpoint/2010/main" val="6665094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W</a:t>
            </a:r>
            <a:r>
              <a:rPr lang="de-DE" dirty="0"/>
              <a:t>i</a:t>
            </a:r>
            <a:r>
              <a:rPr lang="en-DE" dirty="0"/>
              <a:t>e</a:t>
            </a:r>
            <a:r>
              <a:rPr lang="de-DE" dirty="0"/>
              <a:t>d</a:t>
            </a:r>
            <a:r>
              <a:rPr lang="en-DE" dirty="0"/>
              <a:t>e</a:t>
            </a:r>
            <a:r>
              <a:rPr lang="de-DE" dirty="0"/>
              <a:t>r</a:t>
            </a:r>
            <a:r>
              <a:rPr lang="en-DE" dirty="0" err="1"/>
              <a:t>holung</a:t>
            </a:r>
            <a:r>
              <a:rPr lang="en-DE" dirty="0"/>
              <a:t>: </a:t>
            </a:r>
            <a:r>
              <a:rPr lang="en-DE" dirty="0" err="1"/>
              <a:t>bspw</a:t>
            </a:r>
            <a:r>
              <a:rPr lang="en-DE" dirty="0"/>
              <a:t>. </a:t>
            </a:r>
            <a:r>
              <a:rPr lang="de-DE" dirty="0"/>
              <a:t>B</a:t>
            </a:r>
            <a:r>
              <a:rPr lang="en-DE" dirty="0" err="1"/>
              <a:t>ei</a:t>
            </a:r>
            <a:r>
              <a:rPr lang="en-DE" dirty="0"/>
              <a:t> </a:t>
            </a:r>
            <a:r>
              <a:rPr lang="en-DE" dirty="0" err="1"/>
              <a:t>Abwesenheit</a:t>
            </a:r>
            <a:r>
              <a:rPr lang="en-DE" dirty="0"/>
              <a:t> von Mitarbeiter </a:t>
            </a:r>
            <a:r>
              <a:rPr lang="en-DE" dirty="0" err="1"/>
              <a:t>oder</a:t>
            </a:r>
            <a:r>
              <a:rPr lang="en-DE" dirty="0"/>
              <a:t> </a:t>
            </a:r>
            <a:r>
              <a:rPr lang="en-DE" dirty="0" err="1"/>
              <a:t>technischen</a:t>
            </a:r>
            <a:r>
              <a:rPr lang="en-DE" dirty="0"/>
              <a:t> (</a:t>
            </a:r>
            <a:r>
              <a:rPr lang="en-DE" dirty="0" err="1"/>
              <a:t>Zustell</a:t>
            </a:r>
            <a:r>
              <a:rPr lang="en-DE" dirty="0"/>
              <a:t>-)</a:t>
            </a:r>
            <a:r>
              <a:rPr lang="en-DE" dirty="0" err="1"/>
              <a:t>Problemen</a:t>
            </a:r>
            <a:endParaRPr lang="en-DE" dirty="0"/>
          </a:p>
          <a:p>
            <a:r>
              <a:rPr lang="en-DE" dirty="0" err="1"/>
              <a:t>Staffelung</a:t>
            </a:r>
            <a:r>
              <a:rPr lang="en-DE" dirty="0"/>
              <a:t>: </a:t>
            </a:r>
            <a:r>
              <a:rPr lang="en-DE" dirty="0" err="1"/>
              <a:t>nicht</a:t>
            </a:r>
            <a:r>
              <a:rPr lang="en-DE" dirty="0"/>
              <a:t> </a:t>
            </a:r>
            <a:r>
              <a:rPr lang="en-DE" dirty="0" err="1"/>
              <a:t>zu</a:t>
            </a:r>
            <a:r>
              <a:rPr lang="en-DE" dirty="0"/>
              <a:t> </a:t>
            </a:r>
            <a:r>
              <a:rPr lang="en-DE" dirty="0" err="1"/>
              <a:t>lange</a:t>
            </a:r>
            <a:r>
              <a:rPr lang="en-DE" dirty="0"/>
              <a:t> </a:t>
            </a:r>
            <a:r>
              <a:rPr lang="de-DE" dirty="0"/>
              <a:t>Z</a:t>
            </a:r>
            <a:r>
              <a:rPr lang="en-DE" dirty="0"/>
              <a:t>e</a:t>
            </a:r>
            <a:r>
              <a:rPr lang="de-DE" dirty="0"/>
              <a:t>i</a:t>
            </a:r>
            <a:r>
              <a:rPr lang="en-DE" dirty="0"/>
              <a:t>t </a:t>
            </a:r>
            <a:r>
              <a:rPr lang="de-DE" dirty="0"/>
              <a:t>z</a:t>
            </a:r>
            <a:r>
              <a:rPr lang="en-DE" dirty="0"/>
              <a:t>w</a:t>
            </a:r>
            <a:r>
              <a:rPr lang="de-DE" dirty="0"/>
              <a:t>i</a:t>
            </a:r>
            <a:r>
              <a:rPr lang="en-DE" dirty="0"/>
              <a:t>s</a:t>
            </a:r>
            <a:r>
              <a:rPr lang="de-DE" dirty="0"/>
              <a:t>c</a:t>
            </a:r>
            <a:r>
              <a:rPr lang="en-DE" dirty="0"/>
              <a:t>h</a:t>
            </a:r>
            <a:r>
              <a:rPr lang="de-DE" dirty="0"/>
              <a:t>e</a:t>
            </a:r>
            <a:r>
              <a:rPr lang="en-DE" dirty="0"/>
              <a:t>n </a:t>
            </a:r>
            <a:r>
              <a:rPr lang="de-DE" dirty="0"/>
              <a:t>M</a:t>
            </a:r>
            <a:r>
              <a:rPr lang="en-DE" dirty="0"/>
              <a:t>a</a:t>
            </a:r>
            <a:r>
              <a:rPr lang="de-DE" dirty="0"/>
              <a:t>i</a:t>
            </a:r>
            <a:r>
              <a:rPr lang="en-DE" dirty="0"/>
              <a:t>l</a:t>
            </a:r>
            <a:r>
              <a:rPr lang="de-DE" dirty="0"/>
              <a:t>s</a:t>
            </a:r>
            <a:r>
              <a:rPr lang="en-DE" dirty="0"/>
              <a:t>, </a:t>
            </a:r>
            <a:r>
              <a:rPr lang="de-DE" dirty="0"/>
              <a:t>n</a:t>
            </a:r>
            <a:r>
              <a:rPr lang="en-DE" dirty="0" err="1"/>
              <a:t>i</a:t>
            </a:r>
            <a:r>
              <a:rPr lang="de-DE" dirty="0"/>
              <a:t>c</a:t>
            </a:r>
            <a:r>
              <a:rPr lang="en-DE" dirty="0"/>
              <a:t>h</a:t>
            </a:r>
            <a:r>
              <a:rPr lang="de-DE" dirty="0"/>
              <a:t>t</a:t>
            </a:r>
            <a:r>
              <a:rPr lang="en-DE" dirty="0"/>
              <a:t> </a:t>
            </a:r>
            <a:r>
              <a:rPr lang="de-DE" dirty="0"/>
              <a:t>z</a:t>
            </a:r>
            <a:r>
              <a:rPr lang="en-DE" dirty="0"/>
              <a:t>u </a:t>
            </a:r>
            <a:r>
              <a:rPr lang="de-DE" dirty="0"/>
              <a:t>v</a:t>
            </a:r>
            <a:r>
              <a:rPr lang="en-DE" dirty="0" err="1"/>
              <a:t>i</a:t>
            </a:r>
            <a:r>
              <a:rPr lang="de-DE" dirty="0"/>
              <a:t>e</a:t>
            </a:r>
            <a:r>
              <a:rPr lang="en-DE" dirty="0"/>
              <a:t>l </a:t>
            </a:r>
            <a:r>
              <a:rPr lang="de-DE" dirty="0"/>
              <a:t>h</a:t>
            </a:r>
            <a:r>
              <a:rPr lang="en-DE" dirty="0" err="1"/>
              <a:t>i</a:t>
            </a:r>
            <a:r>
              <a:rPr lang="de-DE" dirty="0"/>
              <a:t>n</a:t>
            </a:r>
            <a:r>
              <a:rPr lang="en-DE" dirty="0" err="1"/>
              <a:t>tereinander</a:t>
            </a:r>
            <a:endParaRPr lang="de-DE" dirty="0"/>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65</a:t>
            </a:fld>
            <a:endParaRPr lang="de-DE" altLang="de-DE"/>
          </a:p>
        </p:txBody>
      </p:sp>
    </p:spTree>
    <p:extLst>
      <p:ext uri="{BB962C8B-B14F-4D97-AF65-F5344CB8AC3E}">
        <p14:creationId xmlns:p14="http://schemas.microsoft.com/office/powerpoint/2010/main" val="2533279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14</a:t>
            </a:fld>
            <a:endParaRPr lang="de-DE" altLang="de-DE"/>
          </a:p>
        </p:txBody>
      </p:sp>
    </p:spTree>
    <p:extLst>
      <p:ext uri="{BB962C8B-B14F-4D97-AF65-F5344CB8AC3E}">
        <p14:creationId xmlns:p14="http://schemas.microsoft.com/office/powerpoint/2010/main" val="489098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15</a:t>
            </a:fld>
            <a:endParaRPr lang="de-DE" altLang="de-DE"/>
          </a:p>
        </p:txBody>
      </p:sp>
    </p:spTree>
    <p:extLst>
      <p:ext uri="{BB962C8B-B14F-4D97-AF65-F5344CB8AC3E}">
        <p14:creationId xmlns:p14="http://schemas.microsoft.com/office/powerpoint/2010/main" val="367786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16</a:t>
            </a:fld>
            <a:endParaRPr lang="de-DE" altLang="de-DE"/>
          </a:p>
        </p:txBody>
      </p:sp>
    </p:spTree>
    <p:extLst>
      <p:ext uri="{BB962C8B-B14F-4D97-AF65-F5344CB8AC3E}">
        <p14:creationId xmlns:p14="http://schemas.microsoft.com/office/powerpoint/2010/main" val="3577336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17</a:t>
            </a:fld>
            <a:endParaRPr lang="de-DE" altLang="de-DE"/>
          </a:p>
        </p:txBody>
      </p:sp>
    </p:spTree>
    <p:extLst>
      <p:ext uri="{BB962C8B-B14F-4D97-AF65-F5344CB8AC3E}">
        <p14:creationId xmlns:p14="http://schemas.microsoft.com/office/powerpoint/2010/main" val="193066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a:t>Key-User</a:t>
            </a:r>
          </a:p>
          <a:p>
            <a:pPr marL="171450" indent="-171450">
              <a:buFont typeface="Arial" panose="020B0604020202020204" pitchFamily="34" charset="0"/>
              <a:buChar char="•"/>
            </a:pPr>
            <a:r>
              <a:rPr lang="de-DE" noProof="0" dirty="0"/>
              <a:t>Beliebtes Konzept um neue IT-Produkte in einer Abteilung/Team einzuführen</a:t>
            </a:r>
          </a:p>
          <a:p>
            <a:pPr marL="171450" indent="-171450">
              <a:buFont typeface="Arial" panose="020B0604020202020204" pitchFamily="34" charset="0"/>
              <a:buChar char="•"/>
            </a:pPr>
            <a:r>
              <a:rPr lang="de-DE" noProof="0" dirty="0"/>
              <a:t>Einzelne Mitarbeiter des Teams werden speziell geschult um Fragen vor Ort von den Kollegen zu beantworten</a:t>
            </a:r>
          </a:p>
          <a:p>
            <a:pPr marL="171450" indent="-171450">
              <a:buFont typeface="Arial" panose="020B0604020202020204" pitchFamily="34" charset="0"/>
              <a:buChar char="•"/>
            </a:pPr>
            <a:r>
              <a:rPr lang="de-DE" noProof="0" dirty="0"/>
              <a:t>Lernen von „eigenen“ Kollegen ist effektiv</a:t>
            </a:r>
          </a:p>
          <a:p>
            <a:pPr marL="171450" indent="-171450">
              <a:buFont typeface="Arial" panose="020B0604020202020204" pitchFamily="34" charset="0"/>
              <a:buChar char="•"/>
            </a:pPr>
            <a:r>
              <a:rPr lang="de-DE" noProof="0" dirty="0"/>
              <a:t>Key-User sind ein wichtiger Feedback-Kanal für die IT-Abteilung</a:t>
            </a:r>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18</a:t>
            </a:fld>
            <a:endParaRPr lang="de-DE" altLang="de-DE"/>
          </a:p>
        </p:txBody>
      </p:sp>
    </p:spTree>
    <p:extLst>
      <p:ext uri="{BB962C8B-B14F-4D97-AF65-F5344CB8AC3E}">
        <p14:creationId xmlns:p14="http://schemas.microsoft.com/office/powerpoint/2010/main" val="887701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a:t>Key-User</a:t>
            </a:r>
          </a:p>
          <a:p>
            <a:pPr marL="171450" indent="-171450">
              <a:buFont typeface="Arial" panose="020B0604020202020204" pitchFamily="34" charset="0"/>
              <a:buChar char="•"/>
            </a:pPr>
            <a:r>
              <a:rPr lang="de-DE" noProof="0" dirty="0"/>
              <a:t>Beliebtes Konzept um neue IT-Produkte in einer Abteilung/Team einzuführen</a:t>
            </a:r>
          </a:p>
          <a:p>
            <a:pPr marL="171450" indent="-171450">
              <a:buFont typeface="Arial" panose="020B0604020202020204" pitchFamily="34" charset="0"/>
              <a:buChar char="•"/>
            </a:pPr>
            <a:r>
              <a:rPr lang="de-DE" noProof="0" dirty="0"/>
              <a:t>Einzelne Mitarbeiter des Teams werden speziell geschult um Fragen vor Ort von den Kollegen zu beantworten</a:t>
            </a:r>
          </a:p>
          <a:p>
            <a:pPr marL="171450" indent="-171450">
              <a:buFont typeface="Arial" panose="020B0604020202020204" pitchFamily="34" charset="0"/>
              <a:buChar char="•"/>
            </a:pPr>
            <a:r>
              <a:rPr lang="de-DE" noProof="0" dirty="0"/>
              <a:t>Lernen von „eigenen“ Kollegen ist effektiv</a:t>
            </a:r>
          </a:p>
          <a:p>
            <a:pPr marL="171450" indent="-171450">
              <a:buFont typeface="Arial" panose="020B0604020202020204" pitchFamily="34" charset="0"/>
              <a:buChar char="•"/>
            </a:pPr>
            <a:r>
              <a:rPr lang="de-DE" noProof="0" dirty="0"/>
              <a:t>Key-User sind ein wichtiger Feedback-Kanal für die IT-Abteilung</a:t>
            </a:r>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19</a:t>
            </a:fld>
            <a:endParaRPr lang="de-DE" altLang="de-DE"/>
          </a:p>
        </p:txBody>
      </p:sp>
    </p:spTree>
    <p:extLst>
      <p:ext uri="{BB962C8B-B14F-4D97-AF65-F5344CB8AC3E}">
        <p14:creationId xmlns:p14="http://schemas.microsoft.com/office/powerpoint/2010/main" val="20603944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E_Titelfolie">
    <p:bg>
      <p:bgPr>
        <a:gradFill rotWithShape="1">
          <a:gsLst>
            <a:gs pos="0">
              <a:srgbClr val="00AADC"/>
            </a:gs>
            <a:gs pos="64999">
              <a:srgbClr val="002D58"/>
            </a:gs>
            <a:gs pos="100000">
              <a:srgbClr val="002D58"/>
            </a:gs>
          </a:gsLst>
          <a:lin ang="18360000"/>
        </a:gradFill>
        <a:effectLst/>
      </p:bgPr>
    </p:bg>
    <p:spTree>
      <p:nvGrpSpPr>
        <p:cNvPr id="1" name=""/>
        <p:cNvGrpSpPr/>
        <p:nvPr/>
      </p:nvGrpSpPr>
      <p:grpSpPr>
        <a:xfrm>
          <a:off x="0" y="0"/>
          <a:ext cx="0" cy="0"/>
          <a:chOff x="0" y="0"/>
          <a:chExt cx="0" cy="0"/>
        </a:xfrm>
      </p:grpSpPr>
      <p:grpSp>
        <p:nvGrpSpPr>
          <p:cNvPr id="4" name="Gruppierung 7">
            <a:extLst>
              <a:ext uri="{FF2B5EF4-FFF2-40B4-BE49-F238E27FC236}">
                <a16:creationId xmlns:a16="http://schemas.microsoft.com/office/drawing/2014/main" id="{220DA1DC-8B6E-4AE5-A133-F370D2BC6B4D}"/>
              </a:ext>
            </a:extLst>
          </p:cNvPr>
          <p:cNvGrpSpPr/>
          <p:nvPr/>
        </p:nvGrpSpPr>
        <p:grpSpPr>
          <a:xfrm>
            <a:off x="6926335" y="0"/>
            <a:ext cx="2217667" cy="6858000"/>
            <a:chOff x="6926335" y="0"/>
            <a:chExt cx="2217667" cy="6858000"/>
          </a:xfrm>
          <a:solidFill>
            <a:schemeClr val="bg1"/>
          </a:solidFill>
        </p:grpSpPr>
        <p:sp>
          <p:nvSpPr>
            <p:cNvPr id="5" name="Rechteck 4">
              <a:extLst>
                <a:ext uri="{FF2B5EF4-FFF2-40B4-BE49-F238E27FC236}">
                  <a16:creationId xmlns:a16="http://schemas.microsoft.com/office/drawing/2014/main" id="{537BF336-CCDC-4442-865D-7FCB5810B0BE}"/>
                </a:ext>
              </a:extLst>
            </p:cNvPr>
            <p:cNvSpPr/>
            <p:nvPr/>
          </p:nvSpPr>
          <p:spPr>
            <a:xfrm>
              <a:off x="8869364" y="0"/>
              <a:ext cx="274638"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6" name="Rechteck 5">
              <a:extLst>
                <a:ext uri="{FF2B5EF4-FFF2-40B4-BE49-F238E27FC236}">
                  <a16:creationId xmlns:a16="http://schemas.microsoft.com/office/drawing/2014/main" id="{2033F8ED-296E-4D33-98CC-9CD3AC45E28B}"/>
                </a:ext>
              </a:extLst>
            </p:cNvPr>
            <p:cNvSpPr/>
            <p:nvPr/>
          </p:nvSpPr>
          <p:spPr>
            <a:xfrm>
              <a:off x="6926335" y="1"/>
              <a:ext cx="2217665" cy="96520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5039A805-69B8-4EF9-B11F-DCC3A6EC2BBC}"/>
                </a:ext>
              </a:extLst>
            </p:cNvPr>
            <p:cNvSpPr/>
            <p:nvPr/>
          </p:nvSpPr>
          <p:spPr>
            <a:xfrm>
              <a:off x="6926335" y="6587067"/>
              <a:ext cx="2217665" cy="27093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grpSp>
      <p:sp>
        <p:nvSpPr>
          <p:cNvPr id="8" name="Textfeld 7">
            <a:extLst>
              <a:ext uri="{FF2B5EF4-FFF2-40B4-BE49-F238E27FC236}">
                <a16:creationId xmlns:a16="http://schemas.microsoft.com/office/drawing/2014/main" id="{95165D95-CDC3-4996-8BCA-BC41292AEA20}"/>
              </a:ext>
            </a:extLst>
          </p:cNvPr>
          <p:cNvSpPr txBox="1">
            <a:spLocks noChangeArrowheads="1"/>
          </p:cNvSpPr>
          <p:nvPr/>
        </p:nvSpPr>
        <p:spPr bwMode="auto">
          <a:xfrm>
            <a:off x="8967788" y="195421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lstStyle>
            <a:lvl1pPr>
              <a:defRPr>
                <a:solidFill>
                  <a:schemeClr val="tx1"/>
                </a:solidFill>
                <a:latin typeface="Calibri" pitchFamily="34" charset="0"/>
                <a:ea typeface="ヒラギノ角ゴ Pro W3" pitchFamily="125" charset="-128"/>
              </a:defRPr>
            </a:lvl1pPr>
            <a:lvl2pPr marL="742950" indent="-285750">
              <a:defRPr>
                <a:solidFill>
                  <a:schemeClr val="tx1"/>
                </a:solidFill>
                <a:latin typeface="Calibri" pitchFamily="34" charset="0"/>
                <a:ea typeface="ヒラギノ角ゴ Pro W3" pitchFamily="125" charset="-128"/>
              </a:defRPr>
            </a:lvl2pPr>
            <a:lvl3pPr marL="1143000" indent="-228600">
              <a:defRPr>
                <a:solidFill>
                  <a:schemeClr val="tx1"/>
                </a:solidFill>
                <a:latin typeface="Calibri" pitchFamily="34" charset="0"/>
                <a:ea typeface="ヒラギノ角ゴ Pro W3" pitchFamily="125" charset="-128"/>
              </a:defRPr>
            </a:lvl3pPr>
            <a:lvl4pPr marL="1600200" indent="-228600">
              <a:defRPr>
                <a:solidFill>
                  <a:schemeClr val="tx1"/>
                </a:solidFill>
                <a:latin typeface="Calibri" pitchFamily="34" charset="0"/>
                <a:ea typeface="ヒラギノ角ゴ Pro W3" pitchFamily="125" charset="-128"/>
              </a:defRPr>
            </a:lvl4pPr>
            <a:lvl5pPr marL="2057400" indent="-228600">
              <a:defRPr>
                <a:solidFill>
                  <a:schemeClr val="tx1"/>
                </a:solidFill>
                <a:latin typeface="Calibri" pitchFamily="34" charset="0"/>
                <a:ea typeface="ヒラギノ角ゴ Pro W3" pitchFamily="125" charset="-128"/>
              </a:defRPr>
            </a:lvl5pPr>
            <a:lvl6pPr marL="2514600" indent="-228600" defTabSz="457200" fontAlgn="base">
              <a:spcBef>
                <a:spcPct val="0"/>
              </a:spcBef>
              <a:spcAft>
                <a:spcPct val="0"/>
              </a:spcAft>
              <a:defRPr>
                <a:solidFill>
                  <a:schemeClr val="tx1"/>
                </a:solidFill>
                <a:latin typeface="Calibri" pitchFamily="34" charset="0"/>
                <a:ea typeface="ヒラギノ角ゴ Pro W3" pitchFamily="125" charset="-128"/>
              </a:defRPr>
            </a:lvl6pPr>
            <a:lvl7pPr marL="2971800" indent="-228600" defTabSz="457200" fontAlgn="base">
              <a:spcBef>
                <a:spcPct val="0"/>
              </a:spcBef>
              <a:spcAft>
                <a:spcPct val="0"/>
              </a:spcAft>
              <a:defRPr>
                <a:solidFill>
                  <a:schemeClr val="tx1"/>
                </a:solidFill>
                <a:latin typeface="Calibri" pitchFamily="34" charset="0"/>
                <a:ea typeface="ヒラギノ角ゴ Pro W3" pitchFamily="125" charset="-128"/>
              </a:defRPr>
            </a:lvl7pPr>
            <a:lvl8pPr marL="3429000" indent="-228600" defTabSz="457200" fontAlgn="base">
              <a:spcBef>
                <a:spcPct val="0"/>
              </a:spcBef>
              <a:spcAft>
                <a:spcPct val="0"/>
              </a:spcAft>
              <a:defRPr>
                <a:solidFill>
                  <a:schemeClr val="tx1"/>
                </a:solidFill>
                <a:latin typeface="Calibri" pitchFamily="34" charset="0"/>
                <a:ea typeface="ヒラギノ角ゴ Pro W3" pitchFamily="125" charset="-128"/>
              </a:defRPr>
            </a:lvl8pPr>
            <a:lvl9pPr marL="3886200" indent="-228600" defTabSz="457200" fontAlgn="base">
              <a:spcBef>
                <a:spcPct val="0"/>
              </a:spcBef>
              <a:spcAft>
                <a:spcPct val="0"/>
              </a:spcAft>
              <a:defRPr>
                <a:solidFill>
                  <a:schemeClr val="tx1"/>
                </a:solidFill>
                <a:latin typeface="Calibri" pitchFamily="34" charset="0"/>
                <a:ea typeface="ヒラギノ角ゴ Pro W3" pitchFamily="125" charset="-128"/>
              </a:defRPr>
            </a:lvl9pPr>
          </a:lstStyle>
          <a:p>
            <a:pPr>
              <a:defRPr/>
            </a:pPr>
            <a:endParaRPr lang="de-DE" altLang="de-DE"/>
          </a:p>
        </p:txBody>
      </p:sp>
      <p:pic>
        <p:nvPicPr>
          <p:cNvPr id="10" name="Bild 14" descr="Claim_HSE_grau_CMYK_D.eps">
            <a:extLst>
              <a:ext uri="{FF2B5EF4-FFF2-40B4-BE49-F238E27FC236}">
                <a16:creationId xmlns:a16="http://schemas.microsoft.com/office/drawing/2014/main" id="{23449C92-A3C0-4050-A8CC-14CDA8B5E40F}"/>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197725" y="301625"/>
            <a:ext cx="16779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Untertitel 2"/>
          <p:cNvSpPr>
            <a:spLocks noGrp="1"/>
          </p:cNvSpPr>
          <p:nvPr>
            <p:ph type="subTitle" idx="1"/>
          </p:nvPr>
        </p:nvSpPr>
        <p:spPr>
          <a:xfrm>
            <a:off x="457200" y="3254673"/>
            <a:ext cx="6472237" cy="3069927"/>
          </a:xfrm>
          <a:prstGeom prst="rect">
            <a:avLst/>
          </a:prstGeom>
          <a:ln>
            <a:noFill/>
          </a:ln>
        </p:spPr>
        <p:txBody>
          <a:bodyPr/>
          <a:lstStyle>
            <a:lvl1pPr marL="36000" marR="0" indent="0" algn="l" defTabSz="457200" rtl="0" eaLnBrk="1" fontAlgn="auto" latinLnBrk="0" hangingPunct="1">
              <a:lnSpc>
                <a:spcPts val="1300"/>
              </a:lnSpc>
              <a:spcBef>
                <a:spcPct val="0"/>
              </a:spcBef>
              <a:spcAft>
                <a:spcPts val="0"/>
              </a:spcAft>
              <a:buClrTx/>
              <a:buSzPct val="90000"/>
              <a:buFont typeface="Lucida Grande"/>
              <a:buNone/>
              <a:tabLst/>
              <a:defRPr lang="de-DE" sz="1800" kern="1200" cap="all" spc="100" baseline="0" dirty="0" smtClean="0">
                <a:solidFill>
                  <a:schemeClr val="bg1"/>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11" name="Bildplatzhalter 20"/>
          <p:cNvSpPr>
            <a:spLocks noGrp="1"/>
          </p:cNvSpPr>
          <p:nvPr>
            <p:ph type="pic" sz="quarter" idx="13"/>
          </p:nvPr>
        </p:nvSpPr>
        <p:spPr>
          <a:xfrm>
            <a:off x="6929438" y="982133"/>
            <a:ext cx="1946884" cy="5607579"/>
          </a:xfrm>
          <a:prstGeom prst="rect">
            <a:avLst/>
          </a:prstGeom>
          <a:ln>
            <a:noFill/>
          </a:ln>
          <a:effectLst/>
        </p:spPr>
        <p:txBody>
          <a:bodyPr rtlCol="0">
            <a:normAutofit/>
          </a:bodyPr>
          <a:lstStyle/>
          <a:p>
            <a:pPr lvl="0"/>
            <a:r>
              <a:rPr lang="de-DE" noProof="0"/>
              <a:t>Bild durch Klicken auf Symbol hinzufügen</a:t>
            </a:r>
            <a:endParaRPr lang="de-DE" noProof="0" dirty="0"/>
          </a:p>
        </p:txBody>
      </p:sp>
    </p:spTree>
    <p:extLst>
      <p:ext uri="{BB962C8B-B14F-4D97-AF65-F5344CB8AC3E}">
        <p14:creationId xmlns:p14="http://schemas.microsoft.com/office/powerpoint/2010/main" val="3074486320"/>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_Inhaltsverzeichnis ">
    <p:bg>
      <p:bgPr>
        <a:gradFill rotWithShape="1">
          <a:gsLst>
            <a:gs pos="0">
              <a:srgbClr val="00AADC"/>
            </a:gs>
            <a:gs pos="64999">
              <a:srgbClr val="002D58"/>
            </a:gs>
            <a:gs pos="100000">
              <a:srgbClr val="002D58"/>
            </a:gs>
          </a:gsLst>
          <a:lin ang="18360000"/>
        </a:gradFill>
        <a:effectLst/>
      </p:bgPr>
    </p:bg>
    <p:spTree>
      <p:nvGrpSpPr>
        <p:cNvPr id="1" name=""/>
        <p:cNvGrpSpPr/>
        <p:nvPr/>
      </p:nvGrpSpPr>
      <p:grpSpPr>
        <a:xfrm>
          <a:off x="0" y="0"/>
          <a:ext cx="0" cy="0"/>
          <a:chOff x="0" y="0"/>
          <a:chExt cx="0" cy="0"/>
        </a:xfrm>
      </p:grpSpPr>
      <p:grpSp>
        <p:nvGrpSpPr>
          <p:cNvPr id="5" name="Gruppierung 7">
            <a:extLst>
              <a:ext uri="{FF2B5EF4-FFF2-40B4-BE49-F238E27FC236}">
                <a16:creationId xmlns:a16="http://schemas.microsoft.com/office/drawing/2014/main" id="{1501BC4D-21B0-4ACB-B14C-C3F81A09B113}"/>
              </a:ext>
            </a:extLst>
          </p:cNvPr>
          <p:cNvGrpSpPr/>
          <p:nvPr/>
        </p:nvGrpSpPr>
        <p:grpSpPr>
          <a:xfrm>
            <a:off x="6926335" y="0"/>
            <a:ext cx="2217667" cy="6858000"/>
            <a:chOff x="6926335" y="0"/>
            <a:chExt cx="2217667" cy="6858000"/>
          </a:xfrm>
          <a:solidFill>
            <a:schemeClr val="bg1"/>
          </a:solidFill>
        </p:grpSpPr>
        <p:sp>
          <p:nvSpPr>
            <p:cNvPr id="6" name="Rechteck 5">
              <a:extLst>
                <a:ext uri="{FF2B5EF4-FFF2-40B4-BE49-F238E27FC236}">
                  <a16:creationId xmlns:a16="http://schemas.microsoft.com/office/drawing/2014/main" id="{046F8B67-085E-45C3-89F3-0BCE73D978CB}"/>
                </a:ext>
              </a:extLst>
            </p:cNvPr>
            <p:cNvSpPr/>
            <p:nvPr/>
          </p:nvSpPr>
          <p:spPr>
            <a:xfrm>
              <a:off x="8869364" y="0"/>
              <a:ext cx="274638"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F85F6B9E-E253-47EE-B30B-6A83F86CBD1C}"/>
                </a:ext>
              </a:extLst>
            </p:cNvPr>
            <p:cNvSpPr/>
            <p:nvPr/>
          </p:nvSpPr>
          <p:spPr>
            <a:xfrm>
              <a:off x="6926335" y="1"/>
              <a:ext cx="2217665" cy="96520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8" name="Rechteck 7">
              <a:extLst>
                <a:ext uri="{FF2B5EF4-FFF2-40B4-BE49-F238E27FC236}">
                  <a16:creationId xmlns:a16="http://schemas.microsoft.com/office/drawing/2014/main" id="{E78CBB2C-4897-4AD3-80B5-7FE435C77C79}"/>
                </a:ext>
              </a:extLst>
            </p:cNvPr>
            <p:cNvSpPr/>
            <p:nvPr/>
          </p:nvSpPr>
          <p:spPr>
            <a:xfrm>
              <a:off x="6926335" y="6587067"/>
              <a:ext cx="2217665" cy="27093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grpSp>
      <p:pic>
        <p:nvPicPr>
          <p:cNvPr id="10" name="Bild 11" descr="Claim_HSE_grau_CMYK_D.eps">
            <a:extLst>
              <a:ext uri="{FF2B5EF4-FFF2-40B4-BE49-F238E27FC236}">
                <a16:creationId xmlns:a16="http://schemas.microsoft.com/office/drawing/2014/main" id="{B094290F-E349-4417-8C20-17B029648B3C}"/>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197725" y="301625"/>
            <a:ext cx="16779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platzhalter 20"/>
          <p:cNvSpPr>
            <a:spLocks noGrp="1"/>
          </p:cNvSpPr>
          <p:nvPr>
            <p:ph type="body" sz="quarter" idx="13"/>
          </p:nvPr>
        </p:nvSpPr>
        <p:spPr>
          <a:xfrm>
            <a:off x="457201" y="3869267"/>
            <a:ext cx="6290732" cy="2641600"/>
          </a:xfrm>
          <a:prstGeom prst="rect">
            <a:avLst/>
          </a:prstGeom>
        </p:spPr>
        <p:txBody>
          <a:bodyPr anchor="b">
            <a:normAutofit/>
          </a:bodyPr>
          <a:lstStyle>
            <a:lvl1pPr marL="514350" indent="-514350">
              <a:buFont typeface="Wingdings" charset="2"/>
              <a:buAutoNum type="arabicPlain"/>
              <a:defRPr sz="2800" baseline="0">
                <a:solidFill>
                  <a:schemeClr val="bg1"/>
                </a:solidFill>
              </a:defRPr>
            </a:lvl1pPr>
            <a:lvl2pPr>
              <a:defRPr sz="2800">
                <a:solidFill>
                  <a:schemeClr val="bg1"/>
                </a:solidFill>
              </a:defRPr>
            </a:lvl2pPr>
            <a:lvl3pPr>
              <a:defRPr sz="2800">
                <a:solidFill>
                  <a:schemeClr val="bg1"/>
                </a:solidFill>
              </a:defRPr>
            </a:lvl3pPr>
            <a:lvl4pPr>
              <a:defRPr sz="2800">
                <a:solidFill>
                  <a:schemeClr val="bg1"/>
                </a:solidFill>
              </a:defRPr>
            </a:lvl4pPr>
            <a:lvl5pPr>
              <a:defRPr sz="2800">
                <a:solidFill>
                  <a:schemeClr val="bg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Titel 7"/>
          <p:cNvSpPr>
            <a:spLocks noGrp="1"/>
          </p:cNvSpPr>
          <p:nvPr>
            <p:ph type="title"/>
          </p:nvPr>
        </p:nvSpPr>
        <p:spPr>
          <a:xfrm>
            <a:off x="457201" y="3500364"/>
            <a:ext cx="6290732" cy="368903"/>
          </a:xfrm>
          <a:prstGeom prst="rect">
            <a:avLst/>
          </a:prstGeom>
        </p:spPr>
        <p:txBody>
          <a:bodyPr>
            <a:normAutofit/>
          </a:bodyPr>
          <a:lstStyle>
            <a:lvl1pPr marL="36000" indent="0">
              <a:defRPr sz="1800" spc="100">
                <a:solidFill>
                  <a:srgbClr val="FFFFFF"/>
                </a:solidFill>
              </a:defRPr>
            </a:lvl1pPr>
          </a:lstStyle>
          <a:p>
            <a:r>
              <a:rPr lang="de-DE"/>
              <a:t>Mastertitelformat bearbeiten</a:t>
            </a:r>
            <a:endParaRPr lang="de-DE" dirty="0"/>
          </a:p>
        </p:txBody>
      </p:sp>
      <p:sp>
        <p:nvSpPr>
          <p:cNvPr id="12" name="Bildplatzhalter 20"/>
          <p:cNvSpPr>
            <a:spLocks noGrp="1"/>
          </p:cNvSpPr>
          <p:nvPr>
            <p:ph type="pic" sz="quarter" idx="14"/>
          </p:nvPr>
        </p:nvSpPr>
        <p:spPr>
          <a:xfrm>
            <a:off x="6925733" y="963613"/>
            <a:ext cx="1945216" cy="5626099"/>
          </a:xfrm>
          <a:prstGeom prst="rect">
            <a:avLst/>
          </a:prstGeom>
          <a:ln>
            <a:noFill/>
          </a:ln>
          <a:effectLst/>
        </p:spPr>
        <p:txBody>
          <a:bodyPr rtlCol="0">
            <a:normAutofit/>
          </a:bodyPr>
          <a:lstStyle/>
          <a:p>
            <a:pPr lvl="0"/>
            <a:r>
              <a:rPr lang="de-DE" noProof="0"/>
              <a:t>Bild durch Klicken auf Symbol hinzufügen</a:t>
            </a:r>
            <a:endParaRPr lang="de-DE" noProof="0" dirty="0"/>
          </a:p>
        </p:txBody>
      </p:sp>
    </p:spTree>
    <p:extLst>
      <p:ext uri="{BB962C8B-B14F-4D97-AF65-F5344CB8AC3E}">
        <p14:creationId xmlns:p14="http://schemas.microsoft.com/office/powerpoint/2010/main" val="113759592"/>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_Kapiteltrenner und besondere Inhalte">
    <p:bg>
      <p:bgPr>
        <a:gradFill rotWithShape="1">
          <a:gsLst>
            <a:gs pos="0">
              <a:srgbClr val="00AADC"/>
            </a:gs>
            <a:gs pos="64999">
              <a:srgbClr val="002D58"/>
            </a:gs>
            <a:gs pos="100000">
              <a:srgbClr val="002D58"/>
            </a:gs>
          </a:gsLst>
          <a:lin ang="18360000"/>
        </a:gradFill>
        <a:effectLst/>
      </p:bgPr>
    </p:bg>
    <p:spTree>
      <p:nvGrpSpPr>
        <p:cNvPr id="1" name=""/>
        <p:cNvGrpSpPr/>
        <p:nvPr/>
      </p:nvGrpSpPr>
      <p:grpSpPr>
        <a:xfrm>
          <a:off x="0" y="0"/>
          <a:ext cx="0" cy="0"/>
          <a:chOff x="0" y="0"/>
          <a:chExt cx="0" cy="0"/>
        </a:xfrm>
      </p:grpSpPr>
      <p:grpSp>
        <p:nvGrpSpPr>
          <p:cNvPr id="3" name="Gruppierung 7">
            <a:extLst>
              <a:ext uri="{FF2B5EF4-FFF2-40B4-BE49-F238E27FC236}">
                <a16:creationId xmlns:a16="http://schemas.microsoft.com/office/drawing/2014/main" id="{BB30381E-8779-4C6A-AFC6-F549D3F220DF}"/>
              </a:ext>
            </a:extLst>
          </p:cNvPr>
          <p:cNvGrpSpPr/>
          <p:nvPr/>
        </p:nvGrpSpPr>
        <p:grpSpPr>
          <a:xfrm>
            <a:off x="6926335" y="0"/>
            <a:ext cx="2217667" cy="6858000"/>
            <a:chOff x="6926335" y="0"/>
            <a:chExt cx="2217667" cy="6858000"/>
          </a:xfrm>
          <a:solidFill>
            <a:schemeClr val="bg1"/>
          </a:solidFill>
        </p:grpSpPr>
        <p:sp>
          <p:nvSpPr>
            <p:cNvPr id="4" name="Rechteck 3">
              <a:extLst>
                <a:ext uri="{FF2B5EF4-FFF2-40B4-BE49-F238E27FC236}">
                  <a16:creationId xmlns:a16="http://schemas.microsoft.com/office/drawing/2014/main" id="{28B15DBD-9441-4253-A077-70D6951B01FC}"/>
                </a:ext>
              </a:extLst>
            </p:cNvPr>
            <p:cNvSpPr/>
            <p:nvPr/>
          </p:nvSpPr>
          <p:spPr>
            <a:xfrm>
              <a:off x="8869364" y="0"/>
              <a:ext cx="274638"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5" name="Rechteck 4">
              <a:extLst>
                <a:ext uri="{FF2B5EF4-FFF2-40B4-BE49-F238E27FC236}">
                  <a16:creationId xmlns:a16="http://schemas.microsoft.com/office/drawing/2014/main" id="{452212DF-0DB7-4E00-BE1B-DDFD0EFC2D49}"/>
                </a:ext>
              </a:extLst>
            </p:cNvPr>
            <p:cNvSpPr/>
            <p:nvPr/>
          </p:nvSpPr>
          <p:spPr>
            <a:xfrm>
              <a:off x="6926335" y="1"/>
              <a:ext cx="2217665" cy="96520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6" name="Rechteck 5">
              <a:extLst>
                <a:ext uri="{FF2B5EF4-FFF2-40B4-BE49-F238E27FC236}">
                  <a16:creationId xmlns:a16="http://schemas.microsoft.com/office/drawing/2014/main" id="{317AC845-23E4-4D34-B841-52F7D2E26A6A}"/>
                </a:ext>
              </a:extLst>
            </p:cNvPr>
            <p:cNvSpPr/>
            <p:nvPr/>
          </p:nvSpPr>
          <p:spPr>
            <a:xfrm>
              <a:off x="6926335" y="6587067"/>
              <a:ext cx="2217665" cy="27093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grpSp>
      <p:sp>
        <p:nvSpPr>
          <p:cNvPr id="7" name="Rechteck 6">
            <a:extLst>
              <a:ext uri="{FF2B5EF4-FFF2-40B4-BE49-F238E27FC236}">
                <a16:creationId xmlns:a16="http://schemas.microsoft.com/office/drawing/2014/main" id="{D31C1541-D3D6-455E-AC22-10199275D9D5}"/>
              </a:ext>
            </a:extLst>
          </p:cNvPr>
          <p:cNvSpPr/>
          <p:nvPr/>
        </p:nvSpPr>
        <p:spPr>
          <a:xfrm>
            <a:off x="9275763" y="-211138"/>
            <a:ext cx="271462" cy="269876"/>
          </a:xfrm>
          <a:prstGeom prst="rect">
            <a:avLst/>
          </a:prstGeom>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8" name="Bild 14" descr="Claim_HSE_grau_CMYK_D.eps">
            <a:extLst>
              <a:ext uri="{FF2B5EF4-FFF2-40B4-BE49-F238E27FC236}">
                <a16:creationId xmlns:a16="http://schemas.microsoft.com/office/drawing/2014/main" id="{DF523FC4-E66B-4873-96D9-0242A2EA9784}"/>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197725" y="301625"/>
            <a:ext cx="16779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feld 8">
            <a:extLst>
              <a:ext uri="{FF2B5EF4-FFF2-40B4-BE49-F238E27FC236}">
                <a16:creationId xmlns:a16="http://schemas.microsoft.com/office/drawing/2014/main" id="{AE587089-4DBA-412C-A30E-8CD69437A4B3}"/>
              </a:ext>
            </a:extLst>
          </p:cNvPr>
          <p:cNvSpPr txBox="1">
            <a:spLocks noChangeArrowheads="1"/>
          </p:cNvSpPr>
          <p:nvPr/>
        </p:nvSpPr>
        <p:spPr bwMode="auto">
          <a:xfrm>
            <a:off x="7967663" y="6680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lstStyle>
            <a:lvl1pPr>
              <a:defRPr>
                <a:solidFill>
                  <a:schemeClr val="tx1"/>
                </a:solidFill>
                <a:latin typeface="Calibri" pitchFamily="34" charset="0"/>
                <a:ea typeface="ヒラギノ角ゴ Pro W3" pitchFamily="125" charset="-128"/>
              </a:defRPr>
            </a:lvl1pPr>
            <a:lvl2pPr marL="742950" indent="-285750">
              <a:defRPr>
                <a:solidFill>
                  <a:schemeClr val="tx1"/>
                </a:solidFill>
                <a:latin typeface="Calibri" pitchFamily="34" charset="0"/>
                <a:ea typeface="ヒラギノ角ゴ Pro W3" pitchFamily="125" charset="-128"/>
              </a:defRPr>
            </a:lvl2pPr>
            <a:lvl3pPr marL="1143000" indent="-228600">
              <a:defRPr>
                <a:solidFill>
                  <a:schemeClr val="tx1"/>
                </a:solidFill>
                <a:latin typeface="Calibri" pitchFamily="34" charset="0"/>
                <a:ea typeface="ヒラギノ角ゴ Pro W3" pitchFamily="125" charset="-128"/>
              </a:defRPr>
            </a:lvl3pPr>
            <a:lvl4pPr marL="1600200" indent="-228600">
              <a:defRPr>
                <a:solidFill>
                  <a:schemeClr val="tx1"/>
                </a:solidFill>
                <a:latin typeface="Calibri" pitchFamily="34" charset="0"/>
                <a:ea typeface="ヒラギノ角ゴ Pro W3" pitchFamily="125" charset="-128"/>
              </a:defRPr>
            </a:lvl4pPr>
            <a:lvl5pPr marL="2057400" indent="-228600">
              <a:defRPr>
                <a:solidFill>
                  <a:schemeClr val="tx1"/>
                </a:solidFill>
                <a:latin typeface="Calibri" pitchFamily="34" charset="0"/>
                <a:ea typeface="ヒラギノ角ゴ Pro W3" pitchFamily="125" charset="-128"/>
              </a:defRPr>
            </a:lvl5pPr>
            <a:lvl6pPr marL="2514600" indent="-228600" defTabSz="457200" fontAlgn="base">
              <a:spcBef>
                <a:spcPct val="0"/>
              </a:spcBef>
              <a:spcAft>
                <a:spcPct val="0"/>
              </a:spcAft>
              <a:defRPr>
                <a:solidFill>
                  <a:schemeClr val="tx1"/>
                </a:solidFill>
                <a:latin typeface="Calibri" pitchFamily="34" charset="0"/>
                <a:ea typeface="ヒラギノ角ゴ Pro W3" pitchFamily="125" charset="-128"/>
              </a:defRPr>
            </a:lvl6pPr>
            <a:lvl7pPr marL="2971800" indent="-228600" defTabSz="457200" fontAlgn="base">
              <a:spcBef>
                <a:spcPct val="0"/>
              </a:spcBef>
              <a:spcAft>
                <a:spcPct val="0"/>
              </a:spcAft>
              <a:defRPr>
                <a:solidFill>
                  <a:schemeClr val="tx1"/>
                </a:solidFill>
                <a:latin typeface="Calibri" pitchFamily="34" charset="0"/>
                <a:ea typeface="ヒラギノ角ゴ Pro W3" pitchFamily="125" charset="-128"/>
              </a:defRPr>
            </a:lvl7pPr>
            <a:lvl8pPr marL="3429000" indent="-228600" defTabSz="457200" fontAlgn="base">
              <a:spcBef>
                <a:spcPct val="0"/>
              </a:spcBef>
              <a:spcAft>
                <a:spcPct val="0"/>
              </a:spcAft>
              <a:defRPr>
                <a:solidFill>
                  <a:schemeClr val="tx1"/>
                </a:solidFill>
                <a:latin typeface="Calibri" pitchFamily="34" charset="0"/>
                <a:ea typeface="ヒラギノ角ゴ Pro W3" pitchFamily="125" charset="-128"/>
              </a:defRPr>
            </a:lvl8pPr>
            <a:lvl9pPr marL="3886200" indent="-228600" defTabSz="457200" fontAlgn="base">
              <a:spcBef>
                <a:spcPct val="0"/>
              </a:spcBef>
              <a:spcAft>
                <a:spcPct val="0"/>
              </a:spcAft>
              <a:defRPr>
                <a:solidFill>
                  <a:schemeClr val="tx1"/>
                </a:solidFill>
                <a:latin typeface="Calibri" pitchFamily="34" charset="0"/>
                <a:ea typeface="ヒラギノ角ゴ Pro W3" pitchFamily="125" charset="-128"/>
              </a:defRPr>
            </a:lvl9pPr>
          </a:lstStyle>
          <a:p>
            <a:pPr>
              <a:defRPr/>
            </a:pPr>
            <a:endParaRPr lang="de-DE" altLang="de-DE"/>
          </a:p>
        </p:txBody>
      </p:sp>
      <p:sp>
        <p:nvSpPr>
          <p:cNvPr id="12" name="Bildplatzhalter 20"/>
          <p:cNvSpPr>
            <a:spLocks noGrp="1"/>
          </p:cNvSpPr>
          <p:nvPr>
            <p:ph type="pic" sz="quarter" idx="13"/>
          </p:nvPr>
        </p:nvSpPr>
        <p:spPr>
          <a:xfrm>
            <a:off x="6929438" y="963613"/>
            <a:ext cx="1941511" cy="5626099"/>
          </a:xfrm>
          <a:prstGeom prst="rect">
            <a:avLst/>
          </a:prstGeom>
          <a:ln>
            <a:noFill/>
          </a:ln>
          <a:effectLst/>
        </p:spPr>
        <p:txBody>
          <a:bodyPr rtlCol="0">
            <a:normAutofit/>
          </a:bodyPr>
          <a:lstStyle/>
          <a:p>
            <a:pPr lvl="0"/>
            <a:r>
              <a:rPr lang="de-DE" noProof="0"/>
              <a:t>Bild durch Klicken auf Symbol hinzufügen</a:t>
            </a:r>
            <a:endParaRPr lang="de-DE" noProof="0" dirty="0"/>
          </a:p>
        </p:txBody>
      </p:sp>
    </p:spTree>
    <p:extLst>
      <p:ext uri="{BB962C8B-B14F-4D97-AF65-F5344CB8AC3E}">
        <p14:creationId xmlns:p14="http://schemas.microsoft.com/office/powerpoint/2010/main" val="3802353266"/>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_Textseite">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80D2096A-E96C-4B52-8559-B73DF901C075}"/>
              </a:ext>
            </a:extLst>
          </p:cNvPr>
          <p:cNvSpPr/>
          <p:nvPr/>
        </p:nvSpPr>
        <p:spPr>
          <a:xfrm>
            <a:off x="7412038" y="6646863"/>
            <a:ext cx="1730375"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6" name="Rechteck 5">
            <a:extLst>
              <a:ext uri="{FF2B5EF4-FFF2-40B4-BE49-F238E27FC236}">
                <a16:creationId xmlns:a16="http://schemas.microsoft.com/office/drawing/2014/main" id="{5C934EE1-A40C-408B-9DC8-DC9B0A291888}"/>
              </a:ext>
            </a:extLst>
          </p:cNvPr>
          <p:cNvSpPr/>
          <p:nvPr/>
        </p:nvSpPr>
        <p:spPr>
          <a:xfrm>
            <a:off x="8966200" y="0"/>
            <a:ext cx="177800"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C71D8EB1-E041-45A7-9274-EAD6FE1C735F}"/>
              </a:ext>
            </a:extLst>
          </p:cNvPr>
          <p:cNvSpPr/>
          <p:nvPr/>
        </p:nvSpPr>
        <p:spPr>
          <a:xfrm>
            <a:off x="7412038" y="0"/>
            <a:ext cx="1731962"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8" name="Bild 10" descr="Claim_HSE_grau_CMYK_D.eps">
            <a:extLst>
              <a:ext uri="{FF2B5EF4-FFF2-40B4-BE49-F238E27FC236}">
                <a16:creationId xmlns:a16="http://schemas.microsoft.com/office/drawing/2014/main" id="{2B7C3994-8D79-4A32-B573-29797C66E110}"/>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663" y="257175"/>
            <a:ext cx="13112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platzhalter 3"/>
          <p:cNvSpPr>
            <a:spLocks noGrp="1"/>
          </p:cNvSpPr>
          <p:nvPr>
            <p:ph type="body" sz="quarter" idx="17"/>
          </p:nvPr>
        </p:nvSpPr>
        <p:spPr>
          <a:xfrm>
            <a:off x="463549" y="1175567"/>
            <a:ext cx="6775389" cy="395818"/>
          </a:xfrm>
          <a:prstGeom prst="rect">
            <a:avLst/>
          </a:prstGeom>
        </p:spPr>
        <p:txBody>
          <a:bodyPr>
            <a:normAutofit/>
          </a:bodyPr>
          <a:lstStyle>
            <a:lvl1pPr>
              <a:defRPr sz="2200">
                <a:solidFill>
                  <a:srgbClr val="D7193C"/>
                </a:solidFill>
              </a:defRPr>
            </a:lvl1pPr>
          </a:lstStyle>
          <a:p>
            <a:pPr lvl="0"/>
            <a:r>
              <a:rPr lang="de-DE"/>
              <a:t>Mastertextformat bearbeiten</a:t>
            </a:r>
          </a:p>
        </p:txBody>
      </p:sp>
      <p:sp>
        <p:nvSpPr>
          <p:cNvPr id="13"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36" name="Inhaltsplatzhalter 35"/>
          <p:cNvSpPr>
            <a:spLocks noGrp="1"/>
          </p:cNvSpPr>
          <p:nvPr>
            <p:ph sz="quarter" idx="21"/>
          </p:nvPr>
        </p:nvSpPr>
        <p:spPr>
          <a:xfrm>
            <a:off x="463550" y="1697566"/>
            <a:ext cx="6775450" cy="4741333"/>
          </a:xfrm>
        </p:spPr>
        <p:txBody>
          <a:bodyPr/>
          <a:lstStyle>
            <a:lvl1pPr>
              <a:defRPr sz="2200"/>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Datumsplatzhalter 1">
            <a:extLst>
              <a:ext uri="{FF2B5EF4-FFF2-40B4-BE49-F238E27FC236}">
                <a16:creationId xmlns:a16="http://schemas.microsoft.com/office/drawing/2014/main" id="{78690DAA-B6D5-4B58-BADA-9DA331D9A417}"/>
              </a:ext>
            </a:extLst>
          </p:cNvPr>
          <p:cNvSpPr>
            <a:spLocks noGrp="1"/>
          </p:cNvSpPr>
          <p:nvPr>
            <p:ph type="dt" sz="half" idx="22"/>
          </p:nvPr>
        </p:nvSpPr>
        <p:spPr/>
        <p:txBody>
          <a:bodyPr/>
          <a:lstStyle>
            <a:lvl1pPr>
              <a:defRPr/>
            </a:lvl1pPr>
          </a:lstStyle>
          <a:p>
            <a:pPr>
              <a:defRPr/>
            </a:pPr>
            <a:r>
              <a:rPr lang="de-DE" altLang="de-DE"/>
              <a:t>28.05.2019</a:t>
            </a:r>
            <a:endParaRPr lang="hr-HR" altLang="de-DE"/>
          </a:p>
        </p:txBody>
      </p:sp>
      <p:sp>
        <p:nvSpPr>
          <p:cNvPr id="10" name="Fußzeilenplatzhalter 2">
            <a:extLst>
              <a:ext uri="{FF2B5EF4-FFF2-40B4-BE49-F238E27FC236}">
                <a16:creationId xmlns:a16="http://schemas.microsoft.com/office/drawing/2014/main" id="{BA1C5E5D-8006-46FA-8208-62DE1839915C}"/>
              </a:ext>
            </a:extLst>
          </p:cNvPr>
          <p:cNvSpPr>
            <a:spLocks noGrp="1"/>
          </p:cNvSpPr>
          <p:nvPr>
            <p:ph type="ftr" sz="quarter" idx="23"/>
          </p:nvPr>
        </p:nvSpPr>
        <p:spPr/>
        <p:txBody>
          <a:bodyPr/>
          <a:lstStyle>
            <a:lvl1pPr>
              <a:defRPr/>
            </a:lvl1pPr>
          </a:lstStyle>
          <a:p>
            <a:pPr>
              <a:defRPr/>
            </a:pPr>
            <a:r>
              <a:rPr lang="de-DE" altLang="de-DE"/>
              <a:t>IT-Kommunikation innerhalb des Unternehmens</a:t>
            </a:r>
          </a:p>
        </p:txBody>
      </p:sp>
      <p:sp>
        <p:nvSpPr>
          <p:cNvPr id="11" name="Foliennummernplatzhalter 4">
            <a:extLst>
              <a:ext uri="{FF2B5EF4-FFF2-40B4-BE49-F238E27FC236}">
                <a16:creationId xmlns:a16="http://schemas.microsoft.com/office/drawing/2014/main" id="{28E731E9-4875-41F2-8E7C-CE09A53FF851}"/>
              </a:ext>
            </a:extLst>
          </p:cNvPr>
          <p:cNvSpPr>
            <a:spLocks noGrp="1"/>
          </p:cNvSpPr>
          <p:nvPr>
            <p:ph type="sldNum" sz="quarter" idx="24"/>
          </p:nvPr>
        </p:nvSpPr>
        <p:spPr/>
        <p:txBody>
          <a:bodyPr/>
          <a:lstStyle>
            <a:lvl1pPr>
              <a:defRPr/>
            </a:lvl1pPr>
          </a:lstStyle>
          <a:p>
            <a:fld id="{F846377B-F563-4071-BF06-49AEC7E395EC}" type="slidenum">
              <a:rPr lang="de-DE" altLang="de-DE"/>
              <a:pPr/>
              <a:t>‹#›</a:t>
            </a:fld>
            <a:endParaRPr lang="de-DE" altLang="de-DE"/>
          </a:p>
        </p:txBody>
      </p:sp>
    </p:spTree>
    <p:extLst>
      <p:ext uri="{BB962C8B-B14F-4D97-AF65-F5344CB8AC3E}">
        <p14:creationId xmlns:p14="http://schemas.microsoft.com/office/powerpoint/2010/main" val="2521994160"/>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_Text-/Bi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3A91F400-A42B-4C9B-AF18-AF5EC8A8FBA8}"/>
              </a:ext>
            </a:extLst>
          </p:cNvPr>
          <p:cNvSpPr/>
          <p:nvPr/>
        </p:nvSpPr>
        <p:spPr>
          <a:xfrm>
            <a:off x="7412038" y="6646863"/>
            <a:ext cx="1730375"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269C7475-F55A-4BF0-8200-41509049CC54}"/>
              </a:ext>
            </a:extLst>
          </p:cNvPr>
          <p:cNvSpPr/>
          <p:nvPr/>
        </p:nvSpPr>
        <p:spPr>
          <a:xfrm>
            <a:off x="8966200" y="0"/>
            <a:ext cx="177800"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8" name="Rechteck 7">
            <a:extLst>
              <a:ext uri="{FF2B5EF4-FFF2-40B4-BE49-F238E27FC236}">
                <a16:creationId xmlns:a16="http://schemas.microsoft.com/office/drawing/2014/main" id="{5E9BCE5A-22A1-447A-8ED3-6FE0BC2FEEAD}"/>
              </a:ext>
            </a:extLst>
          </p:cNvPr>
          <p:cNvSpPr/>
          <p:nvPr/>
        </p:nvSpPr>
        <p:spPr>
          <a:xfrm>
            <a:off x="7412038" y="0"/>
            <a:ext cx="1731962"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9" name="Bild 10" descr="Claim_HSE_grau_CMYK_D.eps">
            <a:extLst>
              <a:ext uri="{FF2B5EF4-FFF2-40B4-BE49-F238E27FC236}">
                <a16:creationId xmlns:a16="http://schemas.microsoft.com/office/drawing/2014/main" id="{D1A6F393-ED96-4131-B2D2-D4D82C835F85}"/>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663" y="257175"/>
            <a:ext cx="13112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Bildplatzhalter 20"/>
          <p:cNvSpPr>
            <a:spLocks noGrp="1"/>
          </p:cNvSpPr>
          <p:nvPr>
            <p:ph type="pic" sz="quarter" idx="13"/>
          </p:nvPr>
        </p:nvSpPr>
        <p:spPr>
          <a:xfrm>
            <a:off x="7413626" y="771706"/>
            <a:ext cx="1550318" cy="5906294"/>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4" name="Textplatzhalter 3"/>
          <p:cNvSpPr>
            <a:spLocks noGrp="1"/>
          </p:cNvSpPr>
          <p:nvPr>
            <p:ph type="body" sz="quarter" idx="17"/>
          </p:nvPr>
        </p:nvSpPr>
        <p:spPr>
          <a:xfrm>
            <a:off x="463549" y="1175567"/>
            <a:ext cx="6775389" cy="395818"/>
          </a:xfrm>
          <a:prstGeom prst="rect">
            <a:avLst/>
          </a:prstGeom>
        </p:spPr>
        <p:txBody>
          <a:bodyPr/>
          <a:lstStyle>
            <a:lvl1pPr>
              <a:defRPr>
                <a:solidFill>
                  <a:srgbClr val="D7193C"/>
                </a:solidFill>
              </a:defRPr>
            </a:lvl1pPr>
          </a:lstStyle>
          <a:p>
            <a:pPr lvl="0"/>
            <a:r>
              <a:rPr lang="de-DE"/>
              <a:t>Mastertextformat bearbeiten</a:t>
            </a:r>
          </a:p>
        </p:txBody>
      </p:sp>
      <p:sp>
        <p:nvSpPr>
          <p:cNvPr id="13"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36" name="Inhaltsplatzhalter 35"/>
          <p:cNvSpPr>
            <a:spLocks noGrp="1"/>
          </p:cNvSpPr>
          <p:nvPr>
            <p:ph sz="quarter" idx="21"/>
          </p:nvPr>
        </p:nvSpPr>
        <p:spPr>
          <a:xfrm>
            <a:off x="463550" y="1697566"/>
            <a:ext cx="6775450" cy="474133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0" name="Datumsplatzhalter 1">
            <a:extLst>
              <a:ext uri="{FF2B5EF4-FFF2-40B4-BE49-F238E27FC236}">
                <a16:creationId xmlns:a16="http://schemas.microsoft.com/office/drawing/2014/main" id="{64C2B8A8-CC70-42EE-9C9D-1E426E5EAB99}"/>
              </a:ext>
            </a:extLst>
          </p:cNvPr>
          <p:cNvSpPr>
            <a:spLocks noGrp="1"/>
          </p:cNvSpPr>
          <p:nvPr>
            <p:ph type="dt" sz="half" idx="22"/>
          </p:nvPr>
        </p:nvSpPr>
        <p:spPr/>
        <p:txBody>
          <a:bodyPr/>
          <a:lstStyle>
            <a:lvl1pPr>
              <a:defRPr/>
            </a:lvl1pPr>
          </a:lstStyle>
          <a:p>
            <a:pPr>
              <a:defRPr/>
            </a:pPr>
            <a:r>
              <a:rPr lang="de-DE" altLang="de-DE"/>
              <a:t>28.05.2019</a:t>
            </a:r>
            <a:endParaRPr lang="hr-HR" altLang="de-DE"/>
          </a:p>
        </p:txBody>
      </p:sp>
      <p:sp>
        <p:nvSpPr>
          <p:cNvPr id="11" name="Fußzeilenplatzhalter 2">
            <a:extLst>
              <a:ext uri="{FF2B5EF4-FFF2-40B4-BE49-F238E27FC236}">
                <a16:creationId xmlns:a16="http://schemas.microsoft.com/office/drawing/2014/main" id="{21FD358C-1F6B-4E18-8AF4-BD0F2E2A8339}"/>
              </a:ext>
            </a:extLst>
          </p:cNvPr>
          <p:cNvSpPr>
            <a:spLocks noGrp="1"/>
          </p:cNvSpPr>
          <p:nvPr>
            <p:ph type="ftr" sz="quarter" idx="23"/>
          </p:nvPr>
        </p:nvSpPr>
        <p:spPr/>
        <p:txBody>
          <a:bodyPr/>
          <a:lstStyle>
            <a:lvl1pPr>
              <a:defRPr/>
            </a:lvl1pPr>
          </a:lstStyle>
          <a:p>
            <a:pPr>
              <a:defRPr/>
            </a:pPr>
            <a:r>
              <a:rPr lang="de-DE" altLang="de-DE"/>
              <a:t>IT-Kommunikation innerhalb des Unternehmens</a:t>
            </a:r>
          </a:p>
        </p:txBody>
      </p:sp>
      <p:sp>
        <p:nvSpPr>
          <p:cNvPr id="14" name="Foliennummernplatzhalter 4">
            <a:extLst>
              <a:ext uri="{FF2B5EF4-FFF2-40B4-BE49-F238E27FC236}">
                <a16:creationId xmlns:a16="http://schemas.microsoft.com/office/drawing/2014/main" id="{BCD8D3BC-4873-472D-8744-EBE250D8F3C7}"/>
              </a:ext>
            </a:extLst>
          </p:cNvPr>
          <p:cNvSpPr>
            <a:spLocks noGrp="1"/>
          </p:cNvSpPr>
          <p:nvPr>
            <p:ph type="sldNum" sz="quarter" idx="24"/>
          </p:nvPr>
        </p:nvSpPr>
        <p:spPr/>
        <p:txBody>
          <a:bodyPr/>
          <a:lstStyle>
            <a:lvl1pPr>
              <a:defRPr/>
            </a:lvl1pPr>
          </a:lstStyle>
          <a:p>
            <a:fld id="{C30ACCEC-F974-4993-9200-A8CAF5C60A35}" type="slidenum">
              <a:rPr lang="de-DE" altLang="de-DE"/>
              <a:pPr/>
              <a:t>‹#›</a:t>
            </a:fld>
            <a:endParaRPr lang="de-DE" altLang="de-DE"/>
          </a:p>
        </p:txBody>
      </p:sp>
    </p:spTree>
    <p:extLst>
      <p:ext uri="{BB962C8B-B14F-4D97-AF65-F5344CB8AC3E}">
        <p14:creationId xmlns:p14="http://schemas.microsoft.com/office/powerpoint/2010/main" val="3239499955"/>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_Bildvorlage">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1E22A784-FC37-4C24-BE3B-9D7C509A992F}"/>
              </a:ext>
            </a:extLst>
          </p:cNvPr>
          <p:cNvSpPr/>
          <p:nvPr/>
        </p:nvSpPr>
        <p:spPr>
          <a:xfrm>
            <a:off x="7412038" y="6646863"/>
            <a:ext cx="1730375"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12" name="Rechteck 11">
            <a:extLst>
              <a:ext uri="{FF2B5EF4-FFF2-40B4-BE49-F238E27FC236}">
                <a16:creationId xmlns:a16="http://schemas.microsoft.com/office/drawing/2014/main" id="{3E8BB8DA-FC5C-4464-BF25-C70D24D92982}"/>
              </a:ext>
            </a:extLst>
          </p:cNvPr>
          <p:cNvSpPr/>
          <p:nvPr/>
        </p:nvSpPr>
        <p:spPr>
          <a:xfrm>
            <a:off x="8966200" y="0"/>
            <a:ext cx="177800"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13" name="Rechteck 12">
            <a:extLst>
              <a:ext uri="{FF2B5EF4-FFF2-40B4-BE49-F238E27FC236}">
                <a16:creationId xmlns:a16="http://schemas.microsoft.com/office/drawing/2014/main" id="{39D4D661-7B23-4BEB-A922-45824A62852C}"/>
              </a:ext>
            </a:extLst>
          </p:cNvPr>
          <p:cNvSpPr/>
          <p:nvPr/>
        </p:nvSpPr>
        <p:spPr>
          <a:xfrm>
            <a:off x="7412038" y="0"/>
            <a:ext cx="1731962"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15" name="Bild 10" descr="Claim_HSE_grau_CMYK_D.eps">
            <a:extLst>
              <a:ext uri="{FF2B5EF4-FFF2-40B4-BE49-F238E27FC236}">
                <a16:creationId xmlns:a16="http://schemas.microsoft.com/office/drawing/2014/main" id="{97B4825F-2450-477E-A011-A42BC8D855E1}"/>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663" y="257175"/>
            <a:ext cx="13112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platzhalter 2"/>
          <p:cNvSpPr>
            <a:spLocks noGrp="1"/>
          </p:cNvSpPr>
          <p:nvPr>
            <p:ph idx="1"/>
          </p:nvPr>
        </p:nvSpPr>
        <p:spPr>
          <a:xfrm>
            <a:off x="464104" y="1670050"/>
            <a:ext cx="8258761" cy="522005"/>
          </a:xfrm>
          <a:prstGeom prst="rect">
            <a:avLst/>
          </a:prstGeom>
        </p:spPr>
        <p:txBody>
          <a:bodyPr tIns="45720" rtlCol="0">
            <a:normAutofit/>
          </a:bodyPr>
          <a:lstStyle>
            <a:lvl1pPr marL="0" indent="0">
              <a:buNone/>
              <a:defRPr/>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16" name="Bildplatzhalter 20"/>
          <p:cNvSpPr>
            <a:spLocks noGrp="1"/>
          </p:cNvSpPr>
          <p:nvPr>
            <p:ph type="pic" sz="quarter" idx="13"/>
          </p:nvPr>
        </p:nvSpPr>
        <p:spPr>
          <a:xfrm>
            <a:off x="6075139" y="2208404"/>
            <a:ext cx="2647726" cy="3436250"/>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17" name="Bildplatzhalter 20"/>
          <p:cNvSpPr>
            <a:spLocks noGrp="1"/>
          </p:cNvSpPr>
          <p:nvPr>
            <p:ph type="pic" sz="quarter" idx="18"/>
          </p:nvPr>
        </p:nvSpPr>
        <p:spPr>
          <a:xfrm>
            <a:off x="3275856" y="2208404"/>
            <a:ext cx="2647726" cy="3436250"/>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18" name="Bildplatzhalter 20"/>
          <p:cNvSpPr>
            <a:spLocks noGrp="1"/>
          </p:cNvSpPr>
          <p:nvPr>
            <p:ph type="pic" sz="quarter" idx="19"/>
          </p:nvPr>
        </p:nvSpPr>
        <p:spPr>
          <a:xfrm>
            <a:off x="467544" y="2208404"/>
            <a:ext cx="2647726" cy="3436250"/>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19" name="Textplatzhalter 2"/>
          <p:cNvSpPr>
            <a:spLocks noGrp="1"/>
          </p:cNvSpPr>
          <p:nvPr>
            <p:ph idx="20"/>
          </p:nvPr>
        </p:nvSpPr>
        <p:spPr>
          <a:xfrm>
            <a:off x="464105" y="5646992"/>
            <a:ext cx="2651166" cy="199140"/>
          </a:xfrm>
          <a:prstGeom prst="rect">
            <a:avLst/>
          </a:prstGeom>
        </p:spPr>
        <p:txBody>
          <a:bodyPr tIns="45720" rtlCol="0">
            <a:noAutofit/>
          </a:bodyPr>
          <a:lstStyle>
            <a:lvl1pPr marL="0" indent="0">
              <a:buNone/>
              <a:defRPr sz="1200"/>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22" name="Textplatzhalter 2"/>
          <p:cNvSpPr>
            <a:spLocks noGrp="1"/>
          </p:cNvSpPr>
          <p:nvPr>
            <p:ph idx="21"/>
          </p:nvPr>
        </p:nvSpPr>
        <p:spPr>
          <a:xfrm>
            <a:off x="3283226" y="5646992"/>
            <a:ext cx="2651166" cy="199140"/>
          </a:xfrm>
          <a:prstGeom prst="rect">
            <a:avLst/>
          </a:prstGeom>
        </p:spPr>
        <p:txBody>
          <a:bodyPr tIns="45720" rtlCol="0">
            <a:noAutofit/>
          </a:bodyPr>
          <a:lstStyle>
            <a:lvl1pPr marL="0" indent="0">
              <a:buNone/>
              <a:defRPr sz="1200"/>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27" name="Textplatzhalter 2"/>
          <p:cNvSpPr>
            <a:spLocks noGrp="1"/>
          </p:cNvSpPr>
          <p:nvPr>
            <p:ph idx="22"/>
          </p:nvPr>
        </p:nvSpPr>
        <p:spPr>
          <a:xfrm>
            <a:off x="6084168" y="5646992"/>
            <a:ext cx="2651166" cy="199140"/>
          </a:xfrm>
          <a:prstGeom prst="rect">
            <a:avLst/>
          </a:prstGeom>
        </p:spPr>
        <p:txBody>
          <a:bodyPr tIns="45720" rtlCol="0">
            <a:noAutofit/>
          </a:bodyPr>
          <a:lstStyle>
            <a:lvl1pPr marL="0" indent="0">
              <a:buNone/>
              <a:defRPr sz="1200"/>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32" name="Textplatzhalter 3"/>
          <p:cNvSpPr>
            <a:spLocks noGrp="1"/>
          </p:cNvSpPr>
          <p:nvPr>
            <p:ph type="body" sz="quarter" idx="17"/>
          </p:nvPr>
        </p:nvSpPr>
        <p:spPr>
          <a:xfrm>
            <a:off x="463549" y="1175567"/>
            <a:ext cx="6775389" cy="395818"/>
          </a:xfrm>
          <a:prstGeom prst="rect">
            <a:avLst/>
          </a:prstGeom>
        </p:spPr>
        <p:txBody>
          <a:bodyPr/>
          <a:lstStyle>
            <a:lvl1pPr>
              <a:defRPr>
                <a:solidFill>
                  <a:srgbClr val="D7193C"/>
                </a:solidFill>
              </a:defRPr>
            </a:lvl1pPr>
          </a:lstStyle>
          <a:p>
            <a:pPr lvl="0"/>
            <a:r>
              <a:rPr lang="de-DE"/>
              <a:t>Mastertextformat bearbeiten</a:t>
            </a:r>
          </a:p>
        </p:txBody>
      </p:sp>
      <p:sp>
        <p:nvSpPr>
          <p:cNvPr id="33"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20" name="Datumsplatzhalter 1">
            <a:extLst>
              <a:ext uri="{FF2B5EF4-FFF2-40B4-BE49-F238E27FC236}">
                <a16:creationId xmlns:a16="http://schemas.microsoft.com/office/drawing/2014/main" id="{758EC829-BF34-4D4F-9E3E-B8B7D9FB2172}"/>
              </a:ext>
            </a:extLst>
          </p:cNvPr>
          <p:cNvSpPr>
            <a:spLocks noGrp="1"/>
          </p:cNvSpPr>
          <p:nvPr>
            <p:ph type="dt" sz="half" idx="23"/>
          </p:nvPr>
        </p:nvSpPr>
        <p:spPr/>
        <p:txBody>
          <a:bodyPr/>
          <a:lstStyle>
            <a:lvl1pPr>
              <a:defRPr/>
            </a:lvl1pPr>
          </a:lstStyle>
          <a:p>
            <a:pPr>
              <a:defRPr/>
            </a:pPr>
            <a:r>
              <a:rPr lang="de-DE" altLang="de-DE"/>
              <a:t>28.05.2019</a:t>
            </a:r>
            <a:endParaRPr lang="hr-HR" altLang="de-DE"/>
          </a:p>
        </p:txBody>
      </p:sp>
      <p:sp>
        <p:nvSpPr>
          <p:cNvPr id="21" name="Fußzeilenplatzhalter 2">
            <a:extLst>
              <a:ext uri="{FF2B5EF4-FFF2-40B4-BE49-F238E27FC236}">
                <a16:creationId xmlns:a16="http://schemas.microsoft.com/office/drawing/2014/main" id="{C41ADC53-C979-4D8D-A14B-A9ECA811E8CC}"/>
              </a:ext>
            </a:extLst>
          </p:cNvPr>
          <p:cNvSpPr>
            <a:spLocks noGrp="1"/>
          </p:cNvSpPr>
          <p:nvPr>
            <p:ph type="ftr" sz="quarter" idx="24"/>
          </p:nvPr>
        </p:nvSpPr>
        <p:spPr/>
        <p:txBody>
          <a:bodyPr/>
          <a:lstStyle>
            <a:lvl1pPr>
              <a:defRPr/>
            </a:lvl1pPr>
          </a:lstStyle>
          <a:p>
            <a:pPr>
              <a:defRPr/>
            </a:pPr>
            <a:r>
              <a:rPr lang="de-DE" altLang="de-DE"/>
              <a:t>IT-Kommunikation innerhalb des Unternehmens</a:t>
            </a:r>
          </a:p>
        </p:txBody>
      </p:sp>
      <p:sp>
        <p:nvSpPr>
          <p:cNvPr id="23" name="Foliennummernplatzhalter 4">
            <a:extLst>
              <a:ext uri="{FF2B5EF4-FFF2-40B4-BE49-F238E27FC236}">
                <a16:creationId xmlns:a16="http://schemas.microsoft.com/office/drawing/2014/main" id="{DCE1BA20-620F-4EC5-85A4-8CFB0D701BAD}"/>
              </a:ext>
            </a:extLst>
          </p:cNvPr>
          <p:cNvSpPr>
            <a:spLocks noGrp="1"/>
          </p:cNvSpPr>
          <p:nvPr>
            <p:ph type="sldNum" sz="quarter" idx="25"/>
          </p:nvPr>
        </p:nvSpPr>
        <p:spPr/>
        <p:txBody>
          <a:bodyPr/>
          <a:lstStyle>
            <a:lvl1pPr>
              <a:defRPr/>
            </a:lvl1pPr>
          </a:lstStyle>
          <a:p>
            <a:fld id="{5D902327-1687-425B-8F73-4B0A31C9E854}" type="slidenum">
              <a:rPr lang="de-DE" altLang="de-DE"/>
              <a:pPr/>
              <a:t>‹#›</a:t>
            </a:fld>
            <a:endParaRPr lang="de-DE" altLang="de-DE"/>
          </a:p>
        </p:txBody>
      </p:sp>
    </p:spTree>
    <p:extLst>
      <p:ext uri="{BB962C8B-B14F-4D97-AF65-F5344CB8AC3E}">
        <p14:creationId xmlns:p14="http://schemas.microsoft.com/office/powerpoint/2010/main" val="3685884680"/>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_ rotes Textfeld vor Bild">
    <p:spTree>
      <p:nvGrpSpPr>
        <p:cNvPr id="1" name=""/>
        <p:cNvGrpSpPr/>
        <p:nvPr/>
      </p:nvGrpSpPr>
      <p:grpSpPr>
        <a:xfrm>
          <a:off x="0" y="0"/>
          <a:ext cx="0" cy="0"/>
          <a:chOff x="0" y="0"/>
          <a:chExt cx="0" cy="0"/>
        </a:xfrm>
      </p:grpSpPr>
      <p:grpSp>
        <p:nvGrpSpPr>
          <p:cNvPr id="7" name="Gruppierung 7">
            <a:extLst>
              <a:ext uri="{FF2B5EF4-FFF2-40B4-BE49-F238E27FC236}">
                <a16:creationId xmlns:a16="http://schemas.microsoft.com/office/drawing/2014/main" id="{30A5C349-BBD2-4488-9DE4-19CA2EF2AC0A}"/>
              </a:ext>
            </a:extLst>
          </p:cNvPr>
          <p:cNvGrpSpPr>
            <a:grpSpLocks/>
          </p:cNvGrpSpPr>
          <p:nvPr/>
        </p:nvGrpSpPr>
        <p:grpSpPr bwMode="auto">
          <a:xfrm>
            <a:off x="7412038" y="0"/>
            <a:ext cx="1731962" cy="6858000"/>
            <a:chOff x="7411539" y="0"/>
            <a:chExt cx="1732461" cy="6858000"/>
          </a:xfrm>
        </p:grpSpPr>
        <p:sp>
          <p:nvSpPr>
            <p:cNvPr id="8" name="Rechteck 7">
              <a:extLst>
                <a:ext uri="{FF2B5EF4-FFF2-40B4-BE49-F238E27FC236}">
                  <a16:creationId xmlns:a16="http://schemas.microsoft.com/office/drawing/2014/main" id="{176BECBE-E18F-4E1F-A627-94A96DFC54F0}"/>
                </a:ext>
              </a:extLst>
            </p:cNvPr>
            <p:cNvSpPr>
              <a:spLocks/>
            </p:cNvSpPr>
            <p:nvPr/>
          </p:nvSpPr>
          <p:spPr>
            <a:xfrm>
              <a:off x="7411539" y="6646863"/>
              <a:ext cx="1730874"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9" name="Rechteck 8">
              <a:extLst>
                <a:ext uri="{FF2B5EF4-FFF2-40B4-BE49-F238E27FC236}">
                  <a16:creationId xmlns:a16="http://schemas.microsoft.com/office/drawing/2014/main" id="{2F789C42-EB55-4A45-B63A-1058AF8C6CAB}"/>
                </a:ext>
              </a:extLst>
            </p:cNvPr>
            <p:cNvSpPr/>
            <p:nvPr/>
          </p:nvSpPr>
          <p:spPr>
            <a:xfrm>
              <a:off x="8966149" y="0"/>
              <a:ext cx="177851"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10" name="Rechteck 9">
              <a:extLst>
                <a:ext uri="{FF2B5EF4-FFF2-40B4-BE49-F238E27FC236}">
                  <a16:creationId xmlns:a16="http://schemas.microsoft.com/office/drawing/2014/main" id="{6B82D4E9-630F-4479-A276-B0828A5AA416}"/>
                </a:ext>
              </a:extLst>
            </p:cNvPr>
            <p:cNvSpPr/>
            <p:nvPr/>
          </p:nvSpPr>
          <p:spPr>
            <a:xfrm>
              <a:off x="7411539" y="0"/>
              <a:ext cx="1732461"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12" name="Bild 11" descr="Claim_HSE_grau_CMYK_D.eps">
              <a:extLst>
                <a:ext uri="{FF2B5EF4-FFF2-40B4-BE49-F238E27FC236}">
                  <a16:creationId xmlns:a16="http://schemas.microsoft.com/office/drawing/2014/main" id="{0A0EA6C2-7D85-4AFC-A287-C6B275D2F863}"/>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524" y="257751"/>
              <a:ext cx="1311693" cy="342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 name="Bildplatzhalter 20"/>
          <p:cNvSpPr>
            <a:spLocks noGrp="1"/>
          </p:cNvSpPr>
          <p:nvPr>
            <p:ph type="pic" sz="quarter" idx="18"/>
          </p:nvPr>
        </p:nvSpPr>
        <p:spPr>
          <a:xfrm>
            <a:off x="0" y="1564176"/>
            <a:ext cx="8965450" cy="4196606"/>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11" name="Textplatzhalter 2"/>
          <p:cNvSpPr>
            <a:spLocks noGrp="1"/>
          </p:cNvSpPr>
          <p:nvPr>
            <p:ph idx="1"/>
          </p:nvPr>
        </p:nvSpPr>
        <p:spPr>
          <a:xfrm>
            <a:off x="464104" y="2976567"/>
            <a:ext cx="6462231" cy="2391300"/>
          </a:xfrm>
          <a:prstGeom prst="rect">
            <a:avLst/>
          </a:prstGeom>
          <a:solidFill>
            <a:schemeClr val="tx2">
              <a:alpha val="85000"/>
            </a:schemeClr>
          </a:solidFill>
        </p:spPr>
        <p:txBody>
          <a:bodyPr tIns="45720" rtlCol="0">
            <a:normAutofit/>
          </a:bodyPr>
          <a:lstStyle>
            <a:lvl1pPr marL="180000" indent="0">
              <a:buNone/>
              <a:defRPr>
                <a:solidFill>
                  <a:schemeClr val="bg1"/>
                </a:solidFill>
              </a:defRPr>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17" name="Textplatzhalter 2"/>
          <p:cNvSpPr>
            <a:spLocks noGrp="1"/>
          </p:cNvSpPr>
          <p:nvPr>
            <p:ph idx="19"/>
          </p:nvPr>
        </p:nvSpPr>
        <p:spPr>
          <a:xfrm>
            <a:off x="455637" y="5882182"/>
            <a:ext cx="2651166" cy="199140"/>
          </a:xfrm>
          <a:prstGeom prst="rect">
            <a:avLst/>
          </a:prstGeom>
        </p:spPr>
        <p:txBody>
          <a:bodyPr tIns="45720" rtlCol="0">
            <a:noAutofit/>
          </a:bodyPr>
          <a:lstStyle>
            <a:lvl1pPr marL="0" indent="0">
              <a:buNone/>
              <a:defRPr sz="1200"/>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21" name="Textplatzhalter 3"/>
          <p:cNvSpPr>
            <a:spLocks noGrp="1"/>
          </p:cNvSpPr>
          <p:nvPr>
            <p:ph type="body" sz="quarter" idx="17"/>
          </p:nvPr>
        </p:nvSpPr>
        <p:spPr>
          <a:xfrm>
            <a:off x="463549" y="1175567"/>
            <a:ext cx="6775389" cy="395818"/>
          </a:xfrm>
          <a:prstGeom prst="rect">
            <a:avLst/>
          </a:prstGeom>
        </p:spPr>
        <p:txBody>
          <a:bodyPr/>
          <a:lstStyle>
            <a:lvl1pPr>
              <a:defRPr>
                <a:solidFill>
                  <a:srgbClr val="D7193C"/>
                </a:solidFill>
              </a:defRPr>
            </a:lvl1pPr>
          </a:lstStyle>
          <a:p>
            <a:pPr lvl="0"/>
            <a:r>
              <a:rPr lang="de-DE"/>
              <a:t>Mastertextformat bearbeiten</a:t>
            </a:r>
          </a:p>
        </p:txBody>
      </p:sp>
      <p:sp>
        <p:nvSpPr>
          <p:cNvPr id="22"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13" name="Datumsplatzhalter 2">
            <a:extLst>
              <a:ext uri="{FF2B5EF4-FFF2-40B4-BE49-F238E27FC236}">
                <a16:creationId xmlns:a16="http://schemas.microsoft.com/office/drawing/2014/main" id="{19874C99-93CF-4701-84D8-A784581105F4}"/>
              </a:ext>
            </a:extLst>
          </p:cNvPr>
          <p:cNvSpPr>
            <a:spLocks noGrp="1"/>
          </p:cNvSpPr>
          <p:nvPr>
            <p:ph type="dt" sz="half" idx="20"/>
          </p:nvPr>
        </p:nvSpPr>
        <p:spPr/>
        <p:txBody>
          <a:bodyPr/>
          <a:lstStyle>
            <a:lvl1pPr>
              <a:defRPr/>
            </a:lvl1pPr>
          </a:lstStyle>
          <a:p>
            <a:pPr>
              <a:defRPr/>
            </a:pPr>
            <a:r>
              <a:rPr lang="de-DE" altLang="de-DE"/>
              <a:t>28.05.2019</a:t>
            </a:r>
            <a:endParaRPr lang="hr-HR" altLang="de-DE"/>
          </a:p>
        </p:txBody>
      </p:sp>
      <p:sp>
        <p:nvSpPr>
          <p:cNvPr id="14" name="Fußzeilenplatzhalter 3">
            <a:extLst>
              <a:ext uri="{FF2B5EF4-FFF2-40B4-BE49-F238E27FC236}">
                <a16:creationId xmlns:a16="http://schemas.microsoft.com/office/drawing/2014/main" id="{665FD1F4-4B6E-479D-8B88-DD627F230829}"/>
              </a:ext>
            </a:extLst>
          </p:cNvPr>
          <p:cNvSpPr>
            <a:spLocks noGrp="1"/>
          </p:cNvSpPr>
          <p:nvPr>
            <p:ph type="ftr" sz="quarter" idx="21"/>
          </p:nvPr>
        </p:nvSpPr>
        <p:spPr/>
        <p:txBody>
          <a:bodyPr/>
          <a:lstStyle>
            <a:lvl1pPr>
              <a:defRPr/>
            </a:lvl1pPr>
          </a:lstStyle>
          <a:p>
            <a:pPr>
              <a:defRPr/>
            </a:pPr>
            <a:r>
              <a:rPr lang="de-DE" altLang="de-DE"/>
              <a:t>IT-Kommunikation innerhalb des Unternehmens</a:t>
            </a:r>
          </a:p>
        </p:txBody>
      </p:sp>
      <p:sp>
        <p:nvSpPr>
          <p:cNvPr id="15" name="Foliennummernplatzhalter 6">
            <a:extLst>
              <a:ext uri="{FF2B5EF4-FFF2-40B4-BE49-F238E27FC236}">
                <a16:creationId xmlns:a16="http://schemas.microsoft.com/office/drawing/2014/main" id="{8434835B-CD92-4FFF-8D0F-FA36CFFC1A54}"/>
              </a:ext>
            </a:extLst>
          </p:cNvPr>
          <p:cNvSpPr>
            <a:spLocks noGrp="1"/>
          </p:cNvSpPr>
          <p:nvPr>
            <p:ph type="sldNum" sz="quarter" idx="22"/>
          </p:nvPr>
        </p:nvSpPr>
        <p:spPr/>
        <p:txBody>
          <a:bodyPr/>
          <a:lstStyle>
            <a:lvl1pPr>
              <a:defRPr/>
            </a:lvl1pPr>
          </a:lstStyle>
          <a:p>
            <a:fld id="{BE546A05-8991-4093-82A2-A3D3433C15C1}" type="slidenum">
              <a:rPr lang="de-DE" altLang="de-DE"/>
              <a:pPr/>
              <a:t>‹#›</a:t>
            </a:fld>
            <a:endParaRPr lang="de-DE" altLang="de-DE"/>
          </a:p>
        </p:txBody>
      </p:sp>
    </p:spTree>
    <p:extLst>
      <p:ext uri="{BB962C8B-B14F-4D97-AF65-F5344CB8AC3E}">
        <p14:creationId xmlns:p14="http://schemas.microsoft.com/office/powerpoint/2010/main" val="1398304260"/>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HE_Inhalt ">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CE404A61-A53D-46E0-A16D-12ACB7DFCC3E}"/>
              </a:ext>
            </a:extLst>
          </p:cNvPr>
          <p:cNvSpPr/>
          <p:nvPr/>
        </p:nvSpPr>
        <p:spPr>
          <a:xfrm>
            <a:off x="8966200" y="0"/>
            <a:ext cx="177800"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866CF1A7-B7C2-413B-96EE-B79A84BDF6B9}"/>
              </a:ext>
            </a:extLst>
          </p:cNvPr>
          <p:cNvSpPr/>
          <p:nvPr/>
        </p:nvSpPr>
        <p:spPr>
          <a:xfrm>
            <a:off x="7412038" y="0"/>
            <a:ext cx="1731962"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8" name="Rechteck 7">
            <a:extLst>
              <a:ext uri="{FF2B5EF4-FFF2-40B4-BE49-F238E27FC236}">
                <a16:creationId xmlns:a16="http://schemas.microsoft.com/office/drawing/2014/main" id="{86AB3409-E36B-4A2D-B81B-F8E00DD2A754}"/>
              </a:ext>
            </a:extLst>
          </p:cNvPr>
          <p:cNvSpPr/>
          <p:nvPr/>
        </p:nvSpPr>
        <p:spPr>
          <a:xfrm>
            <a:off x="7412038" y="6646863"/>
            <a:ext cx="1730375"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9" name="Bild 10" descr="Claim_HSE_grau_CMYK_D.eps">
            <a:extLst>
              <a:ext uri="{FF2B5EF4-FFF2-40B4-BE49-F238E27FC236}">
                <a16:creationId xmlns:a16="http://schemas.microsoft.com/office/drawing/2014/main" id="{C9587560-8D71-49D0-9E23-BC33627AA8D7}"/>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663" y="257175"/>
            <a:ext cx="13112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Bildplatzhalter 20"/>
          <p:cNvSpPr>
            <a:spLocks noGrp="1"/>
          </p:cNvSpPr>
          <p:nvPr>
            <p:ph type="pic" sz="quarter" idx="13"/>
          </p:nvPr>
        </p:nvSpPr>
        <p:spPr>
          <a:xfrm>
            <a:off x="7411539" y="776732"/>
            <a:ext cx="1552406" cy="5870223"/>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4" name="SmartArt-Platzhalter 3"/>
          <p:cNvSpPr>
            <a:spLocks noGrp="1"/>
          </p:cNvSpPr>
          <p:nvPr>
            <p:ph type="dgm" sz="quarter" idx="17"/>
          </p:nvPr>
        </p:nvSpPr>
        <p:spPr>
          <a:xfrm>
            <a:off x="457200" y="1670050"/>
            <a:ext cx="6756400" cy="4768850"/>
          </a:xfrm>
          <a:prstGeom prst="rect">
            <a:avLst/>
          </a:prstGeom>
        </p:spPr>
        <p:txBody>
          <a:bodyPr rtlCol="0">
            <a:normAutofit/>
          </a:bodyPr>
          <a:lstStyle/>
          <a:p>
            <a:pPr lvl="0"/>
            <a:r>
              <a:rPr lang="de-DE" noProof="0"/>
              <a:t>Klicken Sie auf das Symbol, um die SmartArt-Grafik hinzuzufügen</a:t>
            </a:r>
            <a:endParaRPr lang="de-DE" noProof="0" dirty="0"/>
          </a:p>
        </p:txBody>
      </p:sp>
      <p:sp>
        <p:nvSpPr>
          <p:cNvPr id="24" name="Textplatzhalter 3"/>
          <p:cNvSpPr>
            <a:spLocks noGrp="1"/>
          </p:cNvSpPr>
          <p:nvPr>
            <p:ph type="body" sz="quarter" idx="18"/>
          </p:nvPr>
        </p:nvSpPr>
        <p:spPr>
          <a:xfrm>
            <a:off x="463549" y="1175567"/>
            <a:ext cx="6775389" cy="395818"/>
          </a:xfrm>
          <a:prstGeom prst="rect">
            <a:avLst/>
          </a:prstGeom>
        </p:spPr>
        <p:txBody>
          <a:bodyPr/>
          <a:lstStyle>
            <a:lvl1pPr>
              <a:defRPr>
                <a:solidFill>
                  <a:srgbClr val="D7193C"/>
                </a:solidFill>
              </a:defRPr>
            </a:lvl1pPr>
          </a:lstStyle>
          <a:p>
            <a:pPr lvl="0"/>
            <a:r>
              <a:rPr lang="de-DE"/>
              <a:t>Mastertextformat bearbeiten</a:t>
            </a:r>
          </a:p>
        </p:txBody>
      </p:sp>
      <p:sp>
        <p:nvSpPr>
          <p:cNvPr id="25"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10" name="Datumsplatzhalter 1">
            <a:extLst>
              <a:ext uri="{FF2B5EF4-FFF2-40B4-BE49-F238E27FC236}">
                <a16:creationId xmlns:a16="http://schemas.microsoft.com/office/drawing/2014/main" id="{6EEEAA0C-0778-4D96-BC96-1790B10E5927}"/>
              </a:ext>
            </a:extLst>
          </p:cNvPr>
          <p:cNvSpPr>
            <a:spLocks noGrp="1"/>
          </p:cNvSpPr>
          <p:nvPr>
            <p:ph type="dt" sz="half" idx="19"/>
          </p:nvPr>
        </p:nvSpPr>
        <p:spPr/>
        <p:txBody>
          <a:bodyPr/>
          <a:lstStyle>
            <a:lvl1pPr>
              <a:defRPr/>
            </a:lvl1pPr>
          </a:lstStyle>
          <a:p>
            <a:pPr>
              <a:defRPr/>
            </a:pPr>
            <a:r>
              <a:rPr lang="de-DE" altLang="de-DE"/>
              <a:t>28.05.2019</a:t>
            </a:r>
            <a:endParaRPr lang="hr-HR" altLang="de-DE"/>
          </a:p>
        </p:txBody>
      </p:sp>
      <p:sp>
        <p:nvSpPr>
          <p:cNvPr id="11" name="Fußzeilenplatzhalter 2">
            <a:extLst>
              <a:ext uri="{FF2B5EF4-FFF2-40B4-BE49-F238E27FC236}">
                <a16:creationId xmlns:a16="http://schemas.microsoft.com/office/drawing/2014/main" id="{A15C4801-5F58-4FE3-85F2-7336F05080DA}"/>
              </a:ext>
            </a:extLst>
          </p:cNvPr>
          <p:cNvSpPr>
            <a:spLocks noGrp="1"/>
          </p:cNvSpPr>
          <p:nvPr>
            <p:ph type="ftr" sz="quarter" idx="20"/>
          </p:nvPr>
        </p:nvSpPr>
        <p:spPr/>
        <p:txBody>
          <a:bodyPr/>
          <a:lstStyle>
            <a:lvl1pPr>
              <a:defRPr/>
            </a:lvl1pPr>
          </a:lstStyle>
          <a:p>
            <a:pPr>
              <a:defRPr/>
            </a:pPr>
            <a:r>
              <a:rPr lang="de-DE" altLang="de-DE"/>
              <a:t>IT-Kommunikation innerhalb des Unternehmens</a:t>
            </a:r>
          </a:p>
        </p:txBody>
      </p:sp>
      <p:sp>
        <p:nvSpPr>
          <p:cNvPr id="13" name="Foliennummernplatzhalter 4">
            <a:extLst>
              <a:ext uri="{FF2B5EF4-FFF2-40B4-BE49-F238E27FC236}">
                <a16:creationId xmlns:a16="http://schemas.microsoft.com/office/drawing/2014/main" id="{A494367C-C467-4A0A-B0BF-D728F88F7AAB}"/>
              </a:ext>
            </a:extLst>
          </p:cNvPr>
          <p:cNvSpPr>
            <a:spLocks noGrp="1"/>
          </p:cNvSpPr>
          <p:nvPr>
            <p:ph type="sldNum" sz="quarter" idx="21"/>
          </p:nvPr>
        </p:nvSpPr>
        <p:spPr/>
        <p:txBody>
          <a:bodyPr/>
          <a:lstStyle>
            <a:lvl1pPr>
              <a:defRPr/>
            </a:lvl1pPr>
          </a:lstStyle>
          <a:p>
            <a:fld id="{20F4F9BC-6AE7-4B4E-BBD7-29E3FBD4D047}" type="slidenum">
              <a:rPr lang="de-DE" altLang="de-DE"/>
              <a:pPr/>
              <a:t>‹#›</a:t>
            </a:fld>
            <a:endParaRPr lang="de-DE" altLang="de-DE"/>
          </a:p>
        </p:txBody>
      </p:sp>
    </p:spTree>
    <p:extLst>
      <p:ext uri="{BB962C8B-B14F-4D97-AF65-F5344CB8AC3E}">
        <p14:creationId xmlns:p14="http://schemas.microsoft.com/office/powerpoint/2010/main" val="1294830144"/>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_Vollbild">
    <p:spTree>
      <p:nvGrpSpPr>
        <p:cNvPr id="1" name=""/>
        <p:cNvGrpSpPr/>
        <p:nvPr/>
      </p:nvGrpSpPr>
      <p:grpSpPr>
        <a:xfrm>
          <a:off x="0" y="0"/>
          <a:ext cx="0" cy="0"/>
          <a:chOff x="0" y="0"/>
          <a:chExt cx="0" cy="0"/>
        </a:xfrm>
      </p:grpSpPr>
      <p:grpSp>
        <p:nvGrpSpPr>
          <p:cNvPr id="4" name="Gruppierung 7">
            <a:extLst>
              <a:ext uri="{FF2B5EF4-FFF2-40B4-BE49-F238E27FC236}">
                <a16:creationId xmlns:a16="http://schemas.microsoft.com/office/drawing/2014/main" id="{D200E31F-1723-408A-B7EA-77A41D5BBBA3}"/>
              </a:ext>
            </a:extLst>
          </p:cNvPr>
          <p:cNvGrpSpPr>
            <a:grpSpLocks/>
          </p:cNvGrpSpPr>
          <p:nvPr/>
        </p:nvGrpSpPr>
        <p:grpSpPr bwMode="auto">
          <a:xfrm>
            <a:off x="7412038" y="0"/>
            <a:ext cx="1731962" cy="6858000"/>
            <a:chOff x="7411539" y="0"/>
            <a:chExt cx="1732461" cy="6858000"/>
          </a:xfrm>
        </p:grpSpPr>
        <p:sp>
          <p:nvSpPr>
            <p:cNvPr id="5" name="Rechteck 4">
              <a:extLst>
                <a:ext uri="{FF2B5EF4-FFF2-40B4-BE49-F238E27FC236}">
                  <a16:creationId xmlns:a16="http://schemas.microsoft.com/office/drawing/2014/main" id="{5F829272-52DC-4AF7-A637-951E8D181068}"/>
                </a:ext>
              </a:extLst>
            </p:cNvPr>
            <p:cNvSpPr/>
            <p:nvPr/>
          </p:nvSpPr>
          <p:spPr>
            <a:xfrm>
              <a:off x="8966149" y="0"/>
              <a:ext cx="177851" cy="6799263"/>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6" name="Rechteck 5">
              <a:extLst>
                <a:ext uri="{FF2B5EF4-FFF2-40B4-BE49-F238E27FC236}">
                  <a16:creationId xmlns:a16="http://schemas.microsoft.com/office/drawing/2014/main" id="{48261076-6460-4EA5-8136-ED1D20DA937A}"/>
                </a:ext>
              </a:extLst>
            </p:cNvPr>
            <p:cNvSpPr/>
            <p:nvPr/>
          </p:nvSpPr>
          <p:spPr>
            <a:xfrm>
              <a:off x="7411539" y="0"/>
              <a:ext cx="1732461" cy="77152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18B13CBE-8047-41B0-84CD-024130546A78}"/>
                </a:ext>
              </a:extLst>
            </p:cNvPr>
            <p:cNvSpPr/>
            <p:nvPr/>
          </p:nvSpPr>
          <p:spPr>
            <a:xfrm>
              <a:off x="7411539" y="6646863"/>
              <a:ext cx="1730874" cy="21113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8" name="Bild 11" descr="Claim_HSE_grau_CMYK_D.eps">
              <a:extLst>
                <a:ext uri="{FF2B5EF4-FFF2-40B4-BE49-F238E27FC236}">
                  <a16:creationId xmlns:a16="http://schemas.microsoft.com/office/drawing/2014/main" id="{3C377D58-2FC1-4AA6-8297-E8FAA3E11BED}"/>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524" y="257751"/>
              <a:ext cx="1311693" cy="342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Bildplatzhalter 20"/>
          <p:cNvSpPr>
            <a:spLocks noGrp="1"/>
          </p:cNvSpPr>
          <p:nvPr>
            <p:ph type="pic" sz="quarter" idx="13"/>
          </p:nvPr>
        </p:nvSpPr>
        <p:spPr>
          <a:xfrm>
            <a:off x="0" y="0"/>
            <a:ext cx="9144000" cy="6883401"/>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22" name="Titelplatzhalter 1"/>
          <p:cNvSpPr>
            <a:spLocks noGrp="1"/>
          </p:cNvSpPr>
          <p:nvPr>
            <p:ph type="title"/>
          </p:nvPr>
        </p:nvSpPr>
        <p:spPr>
          <a:xfrm>
            <a:off x="457199" y="382825"/>
            <a:ext cx="6781799" cy="889062"/>
          </a:xfrm>
          <a:prstGeom prst="rect">
            <a:avLst/>
          </a:prstGeom>
          <a:solidFill>
            <a:srgbClr val="D7193C">
              <a:alpha val="85000"/>
            </a:srgbClr>
          </a:solidFill>
        </p:spPr>
        <p:txBody>
          <a:bodyPr vert="horz" wrap="square" lIns="108000" tIns="108000" rIns="91440" bIns="108000" rtlCol="0" anchor="t">
            <a:spAutoFit/>
          </a:bodyPr>
          <a:lstStyle>
            <a:lvl1pPr>
              <a:lnSpc>
                <a:spcPct val="90000"/>
              </a:lnSpc>
              <a:defRPr>
                <a:solidFill>
                  <a:schemeClr val="bg1"/>
                </a:solidFill>
              </a:defRPr>
            </a:lvl1pPr>
          </a:lstStyle>
          <a:p>
            <a:r>
              <a:rPr lang="de-DE"/>
              <a:t>Mastertitelformat bearbeiten</a:t>
            </a:r>
            <a:endParaRPr lang="de-DE" dirty="0"/>
          </a:p>
        </p:txBody>
      </p:sp>
      <p:sp>
        <p:nvSpPr>
          <p:cNvPr id="9" name="Datumsplatzhalter 2">
            <a:extLst>
              <a:ext uri="{FF2B5EF4-FFF2-40B4-BE49-F238E27FC236}">
                <a16:creationId xmlns:a16="http://schemas.microsoft.com/office/drawing/2014/main" id="{0637D260-1323-46CA-AFD3-D3C6DCF26B30}"/>
              </a:ext>
            </a:extLst>
          </p:cNvPr>
          <p:cNvSpPr>
            <a:spLocks noGrp="1"/>
          </p:cNvSpPr>
          <p:nvPr>
            <p:ph type="dt" sz="half" idx="14"/>
          </p:nvPr>
        </p:nvSpPr>
        <p:spPr/>
        <p:txBody>
          <a:bodyPr/>
          <a:lstStyle>
            <a:lvl1pPr>
              <a:defRPr/>
            </a:lvl1pPr>
          </a:lstStyle>
          <a:p>
            <a:pPr>
              <a:defRPr/>
            </a:pPr>
            <a:r>
              <a:rPr lang="de-DE" altLang="de-DE"/>
              <a:t>28.05.2019</a:t>
            </a:r>
            <a:endParaRPr lang="hr-HR" altLang="de-DE"/>
          </a:p>
        </p:txBody>
      </p:sp>
      <p:sp>
        <p:nvSpPr>
          <p:cNvPr id="10" name="Fußzeilenplatzhalter 3">
            <a:extLst>
              <a:ext uri="{FF2B5EF4-FFF2-40B4-BE49-F238E27FC236}">
                <a16:creationId xmlns:a16="http://schemas.microsoft.com/office/drawing/2014/main" id="{B99FB7E4-6F59-4F3C-83C4-77E9EF8094FB}"/>
              </a:ext>
            </a:extLst>
          </p:cNvPr>
          <p:cNvSpPr>
            <a:spLocks noGrp="1"/>
          </p:cNvSpPr>
          <p:nvPr>
            <p:ph type="ftr" sz="quarter" idx="15"/>
          </p:nvPr>
        </p:nvSpPr>
        <p:spPr/>
        <p:txBody>
          <a:bodyPr/>
          <a:lstStyle>
            <a:lvl1pPr>
              <a:defRPr/>
            </a:lvl1pPr>
          </a:lstStyle>
          <a:p>
            <a:pPr>
              <a:defRPr/>
            </a:pPr>
            <a:r>
              <a:rPr lang="de-DE" altLang="de-DE"/>
              <a:t>IT-Kommunikation innerhalb des Unternehmens</a:t>
            </a:r>
          </a:p>
        </p:txBody>
      </p:sp>
      <p:sp>
        <p:nvSpPr>
          <p:cNvPr id="11" name="Foliennummernplatzhalter 4">
            <a:extLst>
              <a:ext uri="{FF2B5EF4-FFF2-40B4-BE49-F238E27FC236}">
                <a16:creationId xmlns:a16="http://schemas.microsoft.com/office/drawing/2014/main" id="{D987600E-5030-4168-A649-FDA0736398F9}"/>
              </a:ext>
            </a:extLst>
          </p:cNvPr>
          <p:cNvSpPr>
            <a:spLocks noGrp="1"/>
          </p:cNvSpPr>
          <p:nvPr>
            <p:ph type="sldNum" sz="quarter" idx="16"/>
          </p:nvPr>
        </p:nvSpPr>
        <p:spPr/>
        <p:txBody>
          <a:bodyPr/>
          <a:lstStyle>
            <a:lvl1pPr>
              <a:defRPr/>
            </a:lvl1pPr>
          </a:lstStyle>
          <a:p>
            <a:fld id="{1D636263-075D-40F4-942E-8D6398175DEF}" type="slidenum">
              <a:rPr lang="de-DE" altLang="de-DE"/>
              <a:pPr/>
              <a:t>‹#›</a:t>
            </a:fld>
            <a:endParaRPr lang="de-DE" altLang="de-DE"/>
          </a:p>
        </p:txBody>
      </p:sp>
    </p:spTree>
    <p:extLst>
      <p:ext uri="{BB962C8B-B14F-4D97-AF65-F5344CB8AC3E}">
        <p14:creationId xmlns:p14="http://schemas.microsoft.com/office/powerpoint/2010/main" val="135490805"/>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oliennummernplatzhalter 5">
            <a:extLst>
              <a:ext uri="{FF2B5EF4-FFF2-40B4-BE49-F238E27FC236}">
                <a16:creationId xmlns:a16="http://schemas.microsoft.com/office/drawing/2014/main" id="{8DEBDFBE-0710-440F-83B9-E09DEA7EA2C7}"/>
              </a:ext>
            </a:extLst>
          </p:cNvPr>
          <p:cNvSpPr>
            <a:spLocks noGrp="1"/>
          </p:cNvSpPr>
          <p:nvPr>
            <p:ph type="sldNum" sz="quarter" idx="4"/>
          </p:nvPr>
        </p:nvSpPr>
        <p:spPr>
          <a:xfrm>
            <a:off x="8388350" y="6646863"/>
            <a:ext cx="576263" cy="211137"/>
          </a:xfrm>
          <a:prstGeom prst="rect">
            <a:avLst/>
          </a:prstGeom>
        </p:spPr>
        <p:txBody>
          <a:bodyPr vert="horz" wrap="square" lIns="91440" tIns="0" rIns="91440" bIns="45720" numCol="1" anchor="t" anchorCtr="0" compatLnSpc="1">
            <a:prstTxWarp prst="textNoShape">
              <a:avLst/>
            </a:prstTxWarp>
          </a:bodyPr>
          <a:lstStyle>
            <a:lvl1pPr algn="r">
              <a:defRPr sz="1000">
                <a:solidFill>
                  <a:srgbClr val="002D58"/>
                </a:solidFill>
              </a:defRPr>
            </a:lvl1pPr>
          </a:lstStyle>
          <a:p>
            <a:fld id="{2E4A2924-00FC-4356-93F6-90A772EEA4EC}" type="slidenum">
              <a:rPr lang="de-DE" altLang="de-DE"/>
              <a:pPr/>
              <a:t>‹#›</a:t>
            </a:fld>
            <a:endParaRPr lang="de-DE" altLang="de-DE"/>
          </a:p>
        </p:txBody>
      </p:sp>
      <p:sp>
        <p:nvSpPr>
          <p:cNvPr id="14" name="Datumsplatzhalter 13">
            <a:extLst>
              <a:ext uri="{FF2B5EF4-FFF2-40B4-BE49-F238E27FC236}">
                <a16:creationId xmlns:a16="http://schemas.microsoft.com/office/drawing/2014/main" id="{4C4A9ED8-06F1-47E0-8E65-40A39B11E5DF}"/>
              </a:ext>
            </a:extLst>
          </p:cNvPr>
          <p:cNvSpPr>
            <a:spLocks noGrp="1"/>
          </p:cNvSpPr>
          <p:nvPr>
            <p:ph type="dt" sz="half" idx="2"/>
          </p:nvPr>
        </p:nvSpPr>
        <p:spPr>
          <a:xfrm>
            <a:off x="455613" y="6646863"/>
            <a:ext cx="833437" cy="211137"/>
          </a:xfrm>
          <a:prstGeom prst="rect">
            <a:avLst/>
          </a:prstGeom>
        </p:spPr>
        <p:txBody>
          <a:bodyPr vert="horz" wrap="square" lIns="0" tIns="0" rIns="91440" bIns="45720" numCol="1" anchor="ctr" anchorCtr="0" compatLnSpc="1">
            <a:prstTxWarp prst="textNoShape">
              <a:avLst/>
            </a:prstTxWarp>
          </a:bodyPr>
          <a:lstStyle>
            <a:lvl1pPr>
              <a:defRPr sz="1000">
                <a:solidFill>
                  <a:srgbClr val="002D58"/>
                </a:solidFill>
              </a:defRPr>
            </a:lvl1pPr>
          </a:lstStyle>
          <a:p>
            <a:pPr>
              <a:defRPr/>
            </a:pPr>
            <a:r>
              <a:rPr lang="de-DE" altLang="de-DE"/>
              <a:t>28.05.2019</a:t>
            </a:r>
            <a:endParaRPr lang="hr-HR" altLang="de-DE"/>
          </a:p>
        </p:txBody>
      </p:sp>
      <p:sp>
        <p:nvSpPr>
          <p:cNvPr id="22" name="Fußzeilenplatzhalter 4">
            <a:extLst>
              <a:ext uri="{FF2B5EF4-FFF2-40B4-BE49-F238E27FC236}">
                <a16:creationId xmlns:a16="http://schemas.microsoft.com/office/drawing/2014/main" id="{AA506814-D1D1-4E6D-B8EB-3B7665816531}"/>
              </a:ext>
            </a:extLst>
          </p:cNvPr>
          <p:cNvSpPr>
            <a:spLocks noGrp="1"/>
          </p:cNvSpPr>
          <p:nvPr>
            <p:ph type="ftr" sz="quarter" idx="3"/>
          </p:nvPr>
        </p:nvSpPr>
        <p:spPr>
          <a:xfrm>
            <a:off x="1289050" y="6646863"/>
            <a:ext cx="5949950" cy="211137"/>
          </a:xfrm>
          <a:prstGeom prst="rect">
            <a:avLst/>
          </a:prstGeom>
        </p:spPr>
        <p:txBody>
          <a:bodyPr vert="horz" wrap="square" lIns="0" tIns="0" rIns="91440" bIns="45720" numCol="1" anchor="t" anchorCtr="0" compatLnSpc="1">
            <a:prstTxWarp prst="textNoShape">
              <a:avLst/>
            </a:prstTxWarp>
          </a:bodyPr>
          <a:lstStyle>
            <a:lvl1pPr>
              <a:defRPr sz="1000">
                <a:solidFill>
                  <a:srgbClr val="002D58"/>
                </a:solidFill>
              </a:defRPr>
            </a:lvl1pPr>
          </a:lstStyle>
          <a:p>
            <a:pPr>
              <a:defRPr/>
            </a:pPr>
            <a:r>
              <a:rPr lang="de-DE" altLang="de-DE"/>
              <a:t>IT-Kommunikation innerhalb des Unternehmens</a:t>
            </a:r>
          </a:p>
        </p:txBody>
      </p:sp>
      <p:sp>
        <p:nvSpPr>
          <p:cNvPr id="1029" name="Textfeld 3">
            <a:extLst>
              <a:ext uri="{FF2B5EF4-FFF2-40B4-BE49-F238E27FC236}">
                <a16:creationId xmlns:a16="http://schemas.microsoft.com/office/drawing/2014/main" id="{F14350BB-8B5D-49C0-B721-0221EC709430}"/>
              </a:ext>
            </a:extLst>
          </p:cNvPr>
          <p:cNvSpPr txBox="1">
            <a:spLocks noChangeArrowheads="1"/>
          </p:cNvSpPr>
          <p:nvPr/>
        </p:nvSpPr>
        <p:spPr bwMode="auto">
          <a:xfrm>
            <a:off x="5014913" y="620871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lstStyle>
            <a:lvl1pPr>
              <a:defRPr>
                <a:solidFill>
                  <a:schemeClr val="tx1"/>
                </a:solidFill>
                <a:latin typeface="Calibri" pitchFamily="34" charset="0"/>
                <a:ea typeface="ヒラギノ角ゴ Pro W3" pitchFamily="125" charset="-128"/>
              </a:defRPr>
            </a:lvl1pPr>
            <a:lvl2pPr marL="742950" indent="-285750">
              <a:defRPr>
                <a:solidFill>
                  <a:schemeClr val="tx1"/>
                </a:solidFill>
                <a:latin typeface="Calibri" pitchFamily="34" charset="0"/>
                <a:ea typeface="ヒラギノ角ゴ Pro W3" pitchFamily="125" charset="-128"/>
              </a:defRPr>
            </a:lvl2pPr>
            <a:lvl3pPr marL="1143000" indent="-228600">
              <a:defRPr>
                <a:solidFill>
                  <a:schemeClr val="tx1"/>
                </a:solidFill>
                <a:latin typeface="Calibri" pitchFamily="34" charset="0"/>
                <a:ea typeface="ヒラギノ角ゴ Pro W3" pitchFamily="125" charset="-128"/>
              </a:defRPr>
            </a:lvl3pPr>
            <a:lvl4pPr marL="1600200" indent="-228600">
              <a:defRPr>
                <a:solidFill>
                  <a:schemeClr val="tx1"/>
                </a:solidFill>
                <a:latin typeface="Calibri" pitchFamily="34" charset="0"/>
                <a:ea typeface="ヒラギノ角ゴ Pro W3" pitchFamily="125" charset="-128"/>
              </a:defRPr>
            </a:lvl4pPr>
            <a:lvl5pPr marL="2057400" indent="-228600">
              <a:defRPr>
                <a:solidFill>
                  <a:schemeClr val="tx1"/>
                </a:solidFill>
                <a:latin typeface="Calibri" pitchFamily="34" charset="0"/>
                <a:ea typeface="ヒラギノ角ゴ Pro W3" pitchFamily="125" charset="-128"/>
              </a:defRPr>
            </a:lvl5pPr>
            <a:lvl6pPr marL="2514600" indent="-228600" defTabSz="457200" fontAlgn="base">
              <a:spcBef>
                <a:spcPct val="0"/>
              </a:spcBef>
              <a:spcAft>
                <a:spcPct val="0"/>
              </a:spcAft>
              <a:defRPr>
                <a:solidFill>
                  <a:schemeClr val="tx1"/>
                </a:solidFill>
                <a:latin typeface="Calibri" pitchFamily="34" charset="0"/>
                <a:ea typeface="ヒラギノ角ゴ Pro W3" pitchFamily="125" charset="-128"/>
              </a:defRPr>
            </a:lvl6pPr>
            <a:lvl7pPr marL="2971800" indent="-228600" defTabSz="457200" fontAlgn="base">
              <a:spcBef>
                <a:spcPct val="0"/>
              </a:spcBef>
              <a:spcAft>
                <a:spcPct val="0"/>
              </a:spcAft>
              <a:defRPr>
                <a:solidFill>
                  <a:schemeClr val="tx1"/>
                </a:solidFill>
                <a:latin typeface="Calibri" pitchFamily="34" charset="0"/>
                <a:ea typeface="ヒラギノ角ゴ Pro W3" pitchFamily="125" charset="-128"/>
              </a:defRPr>
            </a:lvl7pPr>
            <a:lvl8pPr marL="3429000" indent="-228600" defTabSz="457200" fontAlgn="base">
              <a:spcBef>
                <a:spcPct val="0"/>
              </a:spcBef>
              <a:spcAft>
                <a:spcPct val="0"/>
              </a:spcAft>
              <a:defRPr>
                <a:solidFill>
                  <a:schemeClr val="tx1"/>
                </a:solidFill>
                <a:latin typeface="Calibri" pitchFamily="34" charset="0"/>
                <a:ea typeface="ヒラギノ角ゴ Pro W3" pitchFamily="125" charset="-128"/>
              </a:defRPr>
            </a:lvl8pPr>
            <a:lvl9pPr marL="3886200" indent="-228600" defTabSz="457200" fontAlgn="base">
              <a:spcBef>
                <a:spcPct val="0"/>
              </a:spcBef>
              <a:spcAft>
                <a:spcPct val="0"/>
              </a:spcAft>
              <a:defRPr>
                <a:solidFill>
                  <a:schemeClr val="tx1"/>
                </a:solidFill>
                <a:latin typeface="Calibri" pitchFamily="34" charset="0"/>
                <a:ea typeface="ヒラギノ角ゴ Pro W3" pitchFamily="125" charset="-128"/>
              </a:defRPr>
            </a:lvl9pPr>
          </a:lstStyle>
          <a:p>
            <a:pPr>
              <a:defRPr/>
            </a:pPr>
            <a:endParaRPr lang="de-DE" altLang="de-DE"/>
          </a:p>
        </p:txBody>
      </p:sp>
      <p:sp>
        <p:nvSpPr>
          <p:cNvPr id="1030" name="Textplatzhalter 29">
            <a:extLst>
              <a:ext uri="{FF2B5EF4-FFF2-40B4-BE49-F238E27FC236}">
                <a16:creationId xmlns:a16="http://schemas.microsoft.com/office/drawing/2014/main" id="{396F35C7-ED69-4AA7-B460-F30B8FFB44DB}"/>
              </a:ext>
            </a:extLst>
          </p:cNvPr>
          <p:cNvSpPr>
            <a:spLocks noGrp="1"/>
          </p:cNvSpPr>
          <p:nvPr>
            <p:ph type="body" idx="1"/>
          </p:nvPr>
        </p:nvSpPr>
        <p:spPr bwMode="auto">
          <a:xfrm>
            <a:off x="455613" y="1670050"/>
            <a:ext cx="6783387" cy="476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91440" bIns="4572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31" name="Textfeld 5">
            <a:extLst>
              <a:ext uri="{FF2B5EF4-FFF2-40B4-BE49-F238E27FC236}">
                <a16:creationId xmlns:a16="http://schemas.microsoft.com/office/drawing/2014/main" id="{4CF8C636-202D-4936-8A29-FFCBA3A370FF}"/>
              </a:ext>
            </a:extLst>
          </p:cNvPr>
          <p:cNvSpPr txBox="1">
            <a:spLocks noChangeArrowheads="1"/>
          </p:cNvSpPr>
          <p:nvPr/>
        </p:nvSpPr>
        <p:spPr bwMode="auto">
          <a:xfrm>
            <a:off x="5962650" y="3492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800"/>
          <a:lstStyle>
            <a:lvl1pPr>
              <a:defRPr>
                <a:solidFill>
                  <a:schemeClr val="tx1"/>
                </a:solidFill>
                <a:latin typeface="Calibri" pitchFamily="34" charset="0"/>
                <a:ea typeface="ヒラギノ角ゴ Pro W3" pitchFamily="125" charset="-128"/>
              </a:defRPr>
            </a:lvl1pPr>
            <a:lvl2pPr marL="742950" indent="-285750">
              <a:defRPr>
                <a:solidFill>
                  <a:schemeClr val="tx1"/>
                </a:solidFill>
                <a:latin typeface="Calibri" pitchFamily="34" charset="0"/>
                <a:ea typeface="ヒラギノ角ゴ Pro W3" pitchFamily="125" charset="-128"/>
              </a:defRPr>
            </a:lvl2pPr>
            <a:lvl3pPr marL="1143000" indent="-228600">
              <a:defRPr>
                <a:solidFill>
                  <a:schemeClr val="tx1"/>
                </a:solidFill>
                <a:latin typeface="Calibri" pitchFamily="34" charset="0"/>
                <a:ea typeface="ヒラギノ角ゴ Pro W3" pitchFamily="125" charset="-128"/>
              </a:defRPr>
            </a:lvl3pPr>
            <a:lvl4pPr marL="1600200" indent="-228600">
              <a:defRPr>
                <a:solidFill>
                  <a:schemeClr val="tx1"/>
                </a:solidFill>
                <a:latin typeface="Calibri" pitchFamily="34" charset="0"/>
                <a:ea typeface="ヒラギノ角ゴ Pro W3" pitchFamily="125" charset="-128"/>
              </a:defRPr>
            </a:lvl4pPr>
            <a:lvl5pPr marL="2057400" indent="-228600">
              <a:defRPr>
                <a:solidFill>
                  <a:schemeClr val="tx1"/>
                </a:solidFill>
                <a:latin typeface="Calibri" pitchFamily="34" charset="0"/>
                <a:ea typeface="ヒラギノ角ゴ Pro W3" pitchFamily="125" charset="-128"/>
              </a:defRPr>
            </a:lvl5pPr>
            <a:lvl6pPr marL="2514600" indent="-228600" defTabSz="457200" fontAlgn="base">
              <a:spcBef>
                <a:spcPct val="0"/>
              </a:spcBef>
              <a:spcAft>
                <a:spcPct val="0"/>
              </a:spcAft>
              <a:defRPr>
                <a:solidFill>
                  <a:schemeClr val="tx1"/>
                </a:solidFill>
                <a:latin typeface="Calibri" pitchFamily="34" charset="0"/>
                <a:ea typeface="ヒラギノ角ゴ Pro W3" pitchFamily="125" charset="-128"/>
              </a:defRPr>
            </a:lvl6pPr>
            <a:lvl7pPr marL="2971800" indent="-228600" defTabSz="457200" fontAlgn="base">
              <a:spcBef>
                <a:spcPct val="0"/>
              </a:spcBef>
              <a:spcAft>
                <a:spcPct val="0"/>
              </a:spcAft>
              <a:defRPr>
                <a:solidFill>
                  <a:schemeClr val="tx1"/>
                </a:solidFill>
                <a:latin typeface="Calibri" pitchFamily="34" charset="0"/>
                <a:ea typeface="ヒラギノ角ゴ Pro W3" pitchFamily="125" charset="-128"/>
              </a:defRPr>
            </a:lvl7pPr>
            <a:lvl8pPr marL="3429000" indent="-228600" defTabSz="457200" fontAlgn="base">
              <a:spcBef>
                <a:spcPct val="0"/>
              </a:spcBef>
              <a:spcAft>
                <a:spcPct val="0"/>
              </a:spcAft>
              <a:defRPr>
                <a:solidFill>
                  <a:schemeClr val="tx1"/>
                </a:solidFill>
                <a:latin typeface="Calibri" pitchFamily="34" charset="0"/>
                <a:ea typeface="ヒラギノ角ゴ Pro W3" pitchFamily="125" charset="-128"/>
              </a:defRPr>
            </a:lvl8pPr>
            <a:lvl9pPr marL="3886200" indent="-228600" defTabSz="457200" fontAlgn="base">
              <a:spcBef>
                <a:spcPct val="0"/>
              </a:spcBef>
              <a:spcAft>
                <a:spcPct val="0"/>
              </a:spcAft>
              <a:defRPr>
                <a:solidFill>
                  <a:schemeClr val="tx1"/>
                </a:solidFill>
                <a:latin typeface="Calibri" pitchFamily="34" charset="0"/>
                <a:ea typeface="ヒラギノ角ゴ Pro W3" pitchFamily="125" charset="-128"/>
              </a:defRPr>
            </a:lvl9pPr>
          </a:lstStyle>
          <a:p>
            <a:pPr>
              <a:lnSpc>
                <a:spcPts val="1000"/>
              </a:lnSpc>
              <a:defRPr/>
            </a:pPr>
            <a:endParaRPr lang="de-DE" altLang="de-DE" sz="2000"/>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Lst>
  <p:transition spd="slow">
    <p:wipe/>
  </p:transition>
  <p:hf hdr="0"/>
  <p:txStyles>
    <p:titleStyle>
      <a:lvl1pPr algn="l" defTabSz="457200" rtl="0" eaLnBrk="1" fontAlgn="base" hangingPunct="1">
        <a:lnSpc>
          <a:spcPts val="1300"/>
        </a:lnSpc>
        <a:spcBef>
          <a:spcPct val="0"/>
        </a:spcBef>
        <a:spcAft>
          <a:spcPct val="0"/>
        </a:spcAft>
        <a:defRPr sz="2400" kern="1200" cap="all">
          <a:solidFill>
            <a:srgbClr val="D7193C"/>
          </a:solidFill>
          <a:latin typeface="+mj-lt"/>
          <a:ea typeface="ヒラギノ角ゴ Pro W3" pitchFamily="125" charset="-128"/>
          <a:cs typeface="+mj-cs"/>
        </a:defRPr>
      </a:lvl1pPr>
      <a:lvl2pPr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2pPr>
      <a:lvl3pPr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3pPr>
      <a:lvl4pPr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4pPr>
      <a:lvl5pPr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5pPr>
      <a:lvl6pPr marL="457200"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6pPr>
      <a:lvl7pPr marL="914400"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7pPr>
      <a:lvl8pPr marL="1371600"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8pPr>
      <a:lvl9pPr marL="1828800"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9pPr>
    </p:titleStyle>
    <p:bodyStyle>
      <a:lvl1pPr algn="l" defTabSz="457200" rtl="0" eaLnBrk="1" fontAlgn="base" hangingPunct="1">
        <a:spcBef>
          <a:spcPct val="0"/>
        </a:spcBef>
        <a:spcAft>
          <a:spcPct val="0"/>
        </a:spcAft>
        <a:buSzPct val="90000"/>
        <a:buFont typeface="Lucida Grande" pitchFamily="125" charset="0"/>
        <a:defRPr sz="2200" kern="1200">
          <a:solidFill>
            <a:srgbClr val="002D58"/>
          </a:solidFill>
          <a:latin typeface="+mn-lt"/>
          <a:ea typeface="ヒラギノ角ゴ Pro W3" pitchFamily="125" charset="-128"/>
          <a:cs typeface="+mn-cs"/>
        </a:defRPr>
      </a:lvl1pPr>
      <a:lvl2pPr marL="342900" indent="-342900" algn="l" defTabSz="457200" rtl="0" eaLnBrk="1" fontAlgn="base" hangingPunct="1">
        <a:spcBef>
          <a:spcPct val="0"/>
        </a:spcBef>
        <a:spcAft>
          <a:spcPct val="0"/>
        </a:spcAft>
        <a:buSzPct val="90000"/>
        <a:buFont typeface="Lucida Grande" pitchFamily="125" charset="0"/>
        <a:buChar char="I"/>
        <a:defRPr sz="2200" kern="1200">
          <a:solidFill>
            <a:srgbClr val="002D58"/>
          </a:solidFill>
          <a:latin typeface="+mn-lt"/>
          <a:ea typeface="ヒラギノ角ゴ Pro W3" pitchFamily="125" charset="-128"/>
          <a:cs typeface="+mn-cs"/>
        </a:defRPr>
      </a:lvl2pPr>
      <a:lvl3pPr marL="714375" indent="-357188"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3pPr>
      <a:lvl4pPr marL="1073150" indent="-358775"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4pPr>
      <a:lvl5pPr marL="1439863" indent="-366713"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6.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889D8B81-2A08-4337-9007-B50EB5EA152C}"/>
              </a:ext>
            </a:extLst>
          </p:cNvPr>
          <p:cNvSpPr>
            <a:spLocks noGrp="1"/>
          </p:cNvSpPr>
          <p:nvPr>
            <p:ph type="subTitle" idx="1"/>
          </p:nvPr>
        </p:nvSpPr>
        <p:spPr>
          <a:xfrm>
            <a:off x="457200" y="3254375"/>
            <a:ext cx="6472238" cy="3070225"/>
          </a:xfrm>
        </p:spPr>
        <p:txBody>
          <a:bodyPr rtlCol="0">
            <a:normAutofit/>
          </a:bodyPr>
          <a:lstStyle/>
          <a:p>
            <a:pPr>
              <a:defRPr/>
            </a:pPr>
            <a:endParaRPr dirty="0"/>
          </a:p>
          <a:p>
            <a:pPr>
              <a:defRPr/>
            </a:pPr>
            <a:endParaRPr dirty="0"/>
          </a:p>
        </p:txBody>
      </p:sp>
      <p:sp>
        <p:nvSpPr>
          <p:cNvPr id="2" name="Titel 1">
            <a:extLst>
              <a:ext uri="{FF2B5EF4-FFF2-40B4-BE49-F238E27FC236}">
                <a16:creationId xmlns:a16="http://schemas.microsoft.com/office/drawing/2014/main" id="{3CEF34B0-2D8A-4060-9335-E42325D575C7}"/>
              </a:ext>
            </a:extLst>
          </p:cNvPr>
          <p:cNvSpPr>
            <a:spLocks noGrp="1"/>
          </p:cNvSpPr>
          <p:nvPr>
            <p:ph type="title" idx="4294967295"/>
          </p:nvPr>
        </p:nvSpPr>
        <p:spPr>
          <a:xfrm>
            <a:off x="0" y="3435350"/>
            <a:ext cx="6281738" cy="401638"/>
          </a:xfrm>
          <a:prstGeom prst="rect">
            <a:avLst/>
          </a:prstGeom>
        </p:spPr>
        <p:txBody>
          <a:bodyPr/>
          <a:lstStyle/>
          <a:p>
            <a:pPr eaLnBrk="1" fontAlgn="auto" hangingPunct="1">
              <a:spcAft>
                <a:spcPts val="0"/>
              </a:spcAft>
              <a:defRPr/>
            </a:pPr>
            <a:br>
              <a:rPr lang="de-DE" dirty="0">
                <a:solidFill>
                  <a:srgbClr val="FFFFFF"/>
                </a:solidFill>
                <a:latin typeface="Calibri Light"/>
                <a:ea typeface="+mj-ea"/>
              </a:rPr>
            </a:br>
            <a:endParaRPr lang="de-DE" dirty="0">
              <a:ea typeface="+mj-ea"/>
            </a:endParaRPr>
          </a:p>
        </p:txBody>
      </p:sp>
      <p:sp>
        <p:nvSpPr>
          <p:cNvPr id="10" name="Textfeld 9">
            <a:extLst>
              <a:ext uri="{FF2B5EF4-FFF2-40B4-BE49-F238E27FC236}">
                <a16:creationId xmlns:a16="http://schemas.microsoft.com/office/drawing/2014/main" id="{852651FB-DFAD-4DE8-924D-E7FC4F854A7D}"/>
              </a:ext>
            </a:extLst>
          </p:cNvPr>
          <p:cNvSpPr txBox="1"/>
          <p:nvPr/>
        </p:nvSpPr>
        <p:spPr>
          <a:xfrm>
            <a:off x="430212" y="3303532"/>
            <a:ext cx="6048375" cy="3440942"/>
          </a:xfrm>
          <a:prstGeom prst="rect">
            <a:avLst/>
          </a:prstGeom>
          <a:noFill/>
        </p:spPr>
        <p:txBody>
          <a:bodyPr lIns="0" rIns="0" anchor="t">
            <a:spAutoFit/>
          </a:bodyPr>
          <a:lstStyle/>
          <a:p>
            <a:pPr fontAlgn="auto">
              <a:lnSpc>
                <a:spcPct val="80000"/>
              </a:lnSpc>
              <a:spcBef>
                <a:spcPts val="0"/>
              </a:spcBef>
              <a:spcAft>
                <a:spcPts val="0"/>
              </a:spcAft>
              <a:defRPr/>
            </a:pPr>
            <a:r>
              <a:rPr lang="de-DE" sz="2000" cap="all" spc="100" dirty="0">
                <a:solidFill>
                  <a:srgbClr val="FFFFFF"/>
                </a:solidFill>
                <a:latin typeface="Calibri Light"/>
                <a:ea typeface="+mj-ea"/>
                <a:cs typeface="+mj-cs"/>
              </a:rPr>
              <a:t>28.05.2019, Esslingen</a:t>
            </a:r>
          </a:p>
          <a:p>
            <a:pPr fontAlgn="auto">
              <a:lnSpc>
                <a:spcPct val="80000"/>
              </a:lnSpc>
              <a:spcBef>
                <a:spcPts val="0"/>
              </a:spcBef>
              <a:spcAft>
                <a:spcPts val="0"/>
              </a:spcAft>
              <a:defRPr/>
            </a:pPr>
            <a:r>
              <a:rPr lang="de-DE" sz="5400" cap="all" dirty="0">
                <a:solidFill>
                  <a:srgbClr val="FFFFFF"/>
                </a:solidFill>
                <a:latin typeface="Calibri"/>
                <a:ea typeface="+mn-ea"/>
                <a:cs typeface="Calibri"/>
              </a:rPr>
              <a:t>IT-Kommunikation innerhalb des Unternehmens</a:t>
            </a:r>
          </a:p>
          <a:p>
            <a:pPr fontAlgn="auto">
              <a:lnSpc>
                <a:spcPct val="90000"/>
              </a:lnSpc>
              <a:spcBef>
                <a:spcPts val="0"/>
              </a:spcBef>
              <a:spcAft>
                <a:spcPts val="0"/>
              </a:spcAft>
              <a:defRPr/>
            </a:pPr>
            <a:r>
              <a:rPr lang="de-DE" sz="2000" cap="all" spc="100" dirty="0">
                <a:solidFill>
                  <a:srgbClr val="D7193C"/>
                </a:solidFill>
                <a:latin typeface="Calibri Light"/>
                <a:ea typeface="+mj-ea"/>
                <a:cs typeface="+mj-cs"/>
              </a:rPr>
              <a:t>IT MANAGEMENT</a:t>
            </a:r>
          </a:p>
          <a:p>
            <a:pPr fontAlgn="auto">
              <a:lnSpc>
                <a:spcPct val="90000"/>
              </a:lnSpc>
              <a:spcBef>
                <a:spcPts val="0"/>
              </a:spcBef>
              <a:spcAft>
                <a:spcPts val="0"/>
              </a:spcAft>
              <a:defRPr/>
            </a:pPr>
            <a:endParaRPr lang="de-DE" sz="2000" cap="all" spc="100" dirty="0">
              <a:solidFill>
                <a:srgbClr val="D7193C"/>
              </a:solidFill>
              <a:latin typeface="Calibri Light"/>
              <a:ea typeface="+mj-ea"/>
              <a:cs typeface="+mj-cs"/>
            </a:endParaRPr>
          </a:p>
          <a:p>
            <a:pPr fontAlgn="auto">
              <a:lnSpc>
                <a:spcPct val="90000"/>
              </a:lnSpc>
              <a:spcBef>
                <a:spcPts val="0"/>
              </a:spcBef>
              <a:spcAft>
                <a:spcPts val="0"/>
              </a:spcAft>
              <a:defRPr/>
            </a:pPr>
            <a:r>
              <a:rPr lang="de-DE" sz="2000" cap="all" spc="100" dirty="0">
                <a:solidFill>
                  <a:schemeClr val="bg1"/>
                </a:solidFill>
                <a:latin typeface="Calibri Light"/>
                <a:ea typeface="+mj-ea"/>
                <a:cs typeface="+mj-cs"/>
              </a:rPr>
              <a:t>Julian Gutbrod, Tobias Münster, </a:t>
            </a:r>
            <a:r>
              <a:rPr lang="de-DE" sz="2000" cap="all" spc="100" dirty="0" err="1">
                <a:solidFill>
                  <a:schemeClr val="bg1"/>
                </a:solidFill>
                <a:latin typeface="Calibri Light"/>
                <a:ea typeface="+mj-ea"/>
                <a:cs typeface="+mj-cs"/>
              </a:rPr>
              <a:t>Jonatan</a:t>
            </a:r>
            <a:r>
              <a:rPr lang="de-DE" sz="2000" cap="all" spc="100" dirty="0">
                <a:solidFill>
                  <a:schemeClr val="bg1"/>
                </a:solidFill>
                <a:latin typeface="Calibri Light"/>
                <a:ea typeface="+mj-ea"/>
                <a:cs typeface="+mj-cs"/>
              </a:rPr>
              <a:t> strube, Benjamin Weber</a:t>
            </a:r>
            <a:endParaRPr lang="de-DE" sz="2000" cap="all" spc="100" dirty="0">
              <a:solidFill>
                <a:schemeClr val="bg1"/>
              </a:solidFill>
              <a:latin typeface="Calibri Light"/>
              <a:ea typeface="+mj-ea"/>
              <a:cs typeface="Calibri Light"/>
            </a:endParaRPr>
          </a:p>
        </p:txBody>
      </p:sp>
      <p:sp>
        <p:nvSpPr>
          <p:cNvPr id="12293" name="Textfeld 10">
            <a:extLst>
              <a:ext uri="{FF2B5EF4-FFF2-40B4-BE49-F238E27FC236}">
                <a16:creationId xmlns:a16="http://schemas.microsoft.com/office/drawing/2014/main" id="{454FD221-C62B-4F98-868A-5E4EC62F3649}"/>
              </a:ext>
            </a:extLst>
          </p:cNvPr>
          <p:cNvSpPr txBox="1">
            <a:spLocks noChangeArrowheads="1"/>
          </p:cNvSpPr>
          <p:nvPr/>
        </p:nvSpPr>
        <p:spPr bwMode="auto">
          <a:xfrm>
            <a:off x="9852025" y="50006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2294" name="Textfeld 3">
            <a:extLst>
              <a:ext uri="{FF2B5EF4-FFF2-40B4-BE49-F238E27FC236}">
                <a16:creationId xmlns:a16="http://schemas.microsoft.com/office/drawing/2014/main" id="{43259DDE-DEE7-4601-8190-2EF9835A20DF}"/>
              </a:ext>
            </a:extLst>
          </p:cNvPr>
          <p:cNvSpPr txBox="1">
            <a:spLocks noChangeArrowheads="1"/>
          </p:cNvSpPr>
          <p:nvPr/>
        </p:nvSpPr>
        <p:spPr bwMode="auto">
          <a:xfrm>
            <a:off x="2540000" y="362426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80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lnSpc>
                <a:spcPts val="1000"/>
              </a:lnSpc>
              <a:buSzTx/>
              <a:buFontTx/>
              <a:buNone/>
            </a:pPr>
            <a:endParaRPr lang="de-DE" altLang="de-DE" sz="2000">
              <a:solidFill>
                <a:schemeClr val="tx1"/>
              </a:solidFill>
            </a:endParaRPr>
          </a:p>
        </p:txBody>
      </p:sp>
      <p:sp>
        <p:nvSpPr>
          <p:cNvPr id="5" name="Bildplatzhalter 4">
            <a:extLst>
              <a:ext uri="{FF2B5EF4-FFF2-40B4-BE49-F238E27FC236}">
                <a16:creationId xmlns:a16="http://schemas.microsoft.com/office/drawing/2014/main" id="{5308C56A-014F-427F-B441-56BD32CA0D7F}"/>
              </a:ext>
            </a:extLst>
          </p:cNvPr>
          <p:cNvSpPr>
            <a:spLocks noGrp="1"/>
          </p:cNvSpPr>
          <p:nvPr>
            <p:ph type="pic" sz="quarter" idx="13"/>
          </p:nvPr>
        </p:nvSpPr>
        <p:spPr/>
      </p:sp>
    </p:spTree>
    <p:extLst>
      <p:ext uri="{BB962C8B-B14F-4D97-AF65-F5344CB8AC3E}">
        <p14:creationId xmlns:p14="http://schemas.microsoft.com/office/powerpoint/2010/main" val="2847726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de-DE" sz="5400" cap="all" dirty="0">
                <a:latin typeface="Calibri Light"/>
                <a:cs typeface="Calibri Light"/>
              </a:rPr>
              <a:t>Kommunikation als Pflicht und kür eines it-managers</a:t>
            </a:r>
            <a:endParaRPr lang="de-DE" sz="5400" cap="all" dirty="0">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3738308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en-GB" altLang="de-DE" dirty="0"/>
              <a:t>I</a:t>
            </a:r>
            <a:r>
              <a:rPr lang="de-DE" altLang="de-DE" dirty="0" err="1"/>
              <a:t>nterview</a:t>
            </a:r>
            <a:endParaRPr lang="de-DE" altLang="de-DE" dirty="0"/>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11</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Gespräch zwischen Frau </a:t>
            </a:r>
            <a:r>
              <a:rPr lang="de-DE" altLang="de-DE" dirty="0" err="1"/>
              <a:t>Aengenheyster</a:t>
            </a:r>
            <a:r>
              <a:rPr lang="de-DE" altLang="de-DE" dirty="0"/>
              <a:t> und Herr Kranz</a:t>
            </a:r>
          </a:p>
          <a:p>
            <a:pPr marL="342900"/>
            <a:endParaRPr lang="de-DE" altLang="de-DE" dirty="0"/>
          </a:p>
          <a:p>
            <a:pPr marL="342900"/>
            <a:endParaRPr lang="de-DE" altLang="de-DE" dirty="0"/>
          </a:p>
          <a:p>
            <a:pPr marL="342900"/>
            <a:r>
              <a:rPr lang="de-DE" altLang="de-DE" dirty="0"/>
              <a:t>Kranz ist als CIO für Thyssenkrupp Steel Europe AG</a:t>
            </a:r>
          </a:p>
          <a:p>
            <a:pPr marL="342900"/>
            <a:r>
              <a:rPr lang="de-DE" altLang="de-DE" dirty="0"/>
              <a:t>tätig</a:t>
            </a:r>
          </a:p>
          <a:p>
            <a:pPr marL="342900"/>
            <a:endParaRPr lang="de-DE" altLang="de-DE" dirty="0"/>
          </a:p>
          <a:p>
            <a:pPr marL="342900"/>
            <a:r>
              <a:rPr lang="de-DE" altLang="de-DE" dirty="0"/>
              <a:t>Treibt die digitale Transformation der Business Area</a:t>
            </a:r>
          </a:p>
          <a:p>
            <a:pPr marL="342900"/>
            <a:r>
              <a:rPr lang="de-DE" altLang="de-DE" dirty="0"/>
              <a:t>Steel Europe voran</a:t>
            </a:r>
          </a:p>
          <a:p>
            <a:pPr marL="342900"/>
            <a:endParaRPr lang="de-DE" altLang="de-DE" dirty="0"/>
          </a:p>
          <a:p>
            <a:pPr marL="342900"/>
            <a:r>
              <a:rPr lang="de-DE" altLang="de-DE" dirty="0"/>
              <a:t>Ist Mitglied im CIO Council und im Digital Think Tank</a:t>
            </a:r>
          </a:p>
          <a:p>
            <a:pPr marL="342900"/>
            <a:r>
              <a:rPr lang="de-DE" altLang="de-DE" dirty="0"/>
              <a:t>der Thyssenkrupp AG und gestaltet die IT- und Digital</a:t>
            </a:r>
          </a:p>
          <a:p>
            <a:pPr marL="342900"/>
            <a:r>
              <a:rPr lang="de-DE" altLang="de-DE" dirty="0"/>
              <a:t>-Strategie des Konzerns</a:t>
            </a:r>
          </a:p>
          <a:p>
            <a:pPr marL="342900"/>
            <a:endParaRPr lang="de-DE" altLang="de-DE" dirty="0"/>
          </a:p>
        </p:txBody>
      </p:sp>
      <p:grpSp>
        <p:nvGrpSpPr>
          <p:cNvPr id="4" name="Gruppieren 3">
            <a:extLst>
              <a:ext uri="{FF2B5EF4-FFF2-40B4-BE49-F238E27FC236}">
                <a16:creationId xmlns:a16="http://schemas.microsoft.com/office/drawing/2014/main" id="{D1DA6878-BC92-4936-9320-9EFE60E282DE}"/>
              </a:ext>
            </a:extLst>
          </p:cNvPr>
          <p:cNvGrpSpPr/>
          <p:nvPr/>
        </p:nvGrpSpPr>
        <p:grpSpPr>
          <a:xfrm>
            <a:off x="6780630" y="2073442"/>
            <a:ext cx="2028825" cy="3506914"/>
            <a:chOff x="6359525" y="2277979"/>
            <a:chExt cx="2028825" cy="3506914"/>
          </a:xfrm>
        </p:grpSpPr>
        <p:pic>
          <p:nvPicPr>
            <p:cNvPr id="2" name="Grafik 1">
              <a:extLst>
                <a:ext uri="{FF2B5EF4-FFF2-40B4-BE49-F238E27FC236}">
                  <a16:creationId xmlns:a16="http://schemas.microsoft.com/office/drawing/2014/main" id="{CC80ADAB-5213-4221-AE66-6D1755AC8F27}"/>
                </a:ext>
              </a:extLst>
            </p:cNvPr>
            <p:cNvPicPr>
              <a:picLocks noChangeAspect="1"/>
            </p:cNvPicPr>
            <p:nvPr/>
          </p:nvPicPr>
          <p:blipFill>
            <a:blip r:embed="rId2"/>
            <a:stretch>
              <a:fillRect/>
            </a:stretch>
          </p:blipFill>
          <p:spPr>
            <a:xfrm>
              <a:off x="6359525" y="2277979"/>
              <a:ext cx="2028825" cy="2590800"/>
            </a:xfrm>
            <a:prstGeom prst="rect">
              <a:avLst/>
            </a:prstGeom>
          </p:spPr>
        </p:pic>
        <p:sp>
          <p:nvSpPr>
            <p:cNvPr id="3" name="Textfeld 2">
              <a:extLst>
                <a:ext uri="{FF2B5EF4-FFF2-40B4-BE49-F238E27FC236}">
                  <a16:creationId xmlns:a16="http://schemas.microsoft.com/office/drawing/2014/main" id="{D8F1B5AA-F6AD-4DCF-BC77-5911D9BB39DC}"/>
                </a:ext>
              </a:extLst>
            </p:cNvPr>
            <p:cNvSpPr txBox="1"/>
            <p:nvPr/>
          </p:nvSpPr>
          <p:spPr>
            <a:xfrm>
              <a:off x="6569242" y="4870493"/>
              <a:ext cx="914400" cy="914400"/>
            </a:xfrm>
            <a:prstGeom prst="rect">
              <a:avLst/>
            </a:prstGeom>
            <a:noFill/>
          </p:spPr>
          <p:txBody>
            <a:bodyPr vert="horz" wrap="none" lIns="0" tIns="46800" rIns="91440" bIns="45720" rtlCol="0" anchor="t">
              <a:noAutofit/>
            </a:bodyPr>
            <a:lstStyle/>
            <a:p>
              <a:pPr>
                <a:lnSpc>
                  <a:spcPts val="1000"/>
                </a:lnSpc>
              </a:pPr>
              <a:r>
                <a:rPr lang="en-GB" sz="1500" cap="none" baseline="0" dirty="0" err="1"/>
                <a:t>Dr.</a:t>
              </a:r>
              <a:r>
                <a:rPr lang="en-GB" sz="1500" cap="none" baseline="0" dirty="0"/>
                <a:t>-Ing. Michael Kranz</a:t>
              </a:r>
              <a:endParaRPr lang="de-DE" sz="1500" cap="none" baseline="0" dirty="0"/>
            </a:p>
          </p:txBody>
        </p:sp>
      </p:grpSp>
    </p:spTree>
    <p:extLst>
      <p:ext uri="{BB962C8B-B14F-4D97-AF65-F5344CB8AC3E}">
        <p14:creationId xmlns:p14="http://schemas.microsoft.com/office/powerpoint/2010/main" val="1550376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1.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12</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en-GB" altLang="de-DE" dirty="0" err="1"/>
              <a:t>Fragen</a:t>
            </a:r>
            <a:endParaRPr lang="en-GB" altLang="de-DE" dirty="0"/>
          </a:p>
          <a:p>
            <a:pPr marL="685800" indent="-342900">
              <a:buFont typeface="Arial" panose="020B0604020202020204" pitchFamily="34" charset="0"/>
              <a:buChar char="•"/>
            </a:pPr>
            <a:r>
              <a:rPr lang="en-GB" altLang="de-DE" dirty="0"/>
              <a:t>1a) </a:t>
            </a:r>
          </a:p>
          <a:p>
            <a:pPr marL="1028700" lvl="1">
              <a:buFont typeface="Arial" panose="020B0604020202020204" pitchFamily="34" charset="0"/>
              <a:buChar char="•"/>
            </a:pPr>
            <a:r>
              <a:rPr lang="en-GB" altLang="de-DE" sz="2000" dirty="0"/>
              <a:t>S</a:t>
            </a:r>
            <a:r>
              <a:rPr lang="de-DE" altLang="de-DE" sz="2000" dirty="0" err="1"/>
              <a:t>ollen</a:t>
            </a:r>
            <a:r>
              <a:rPr lang="de-DE" altLang="de-DE" sz="2000" dirty="0"/>
              <a:t> IT-</a:t>
            </a:r>
            <a:r>
              <a:rPr lang="de-DE" altLang="de-DE" sz="2000" dirty="0" err="1"/>
              <a:t>Governance</a:t>
            </a:r>
            <a:r>
              <a:rPr lang="de-DE" altLang="de-DE" sz="2000" dirty="0"/>
              <a:t>-Rahmenwerke zu 100% innerhalb einer IT-Organisation adaptiert und eingeführt werden?</a:t>
            </a:r>
          </a:p>
          <a:p>
            <a:pPr marL="685800" indent="-342900">
              <a:buFont typeface="Arial" panose="020B0604020202020204" pitchFamily="34" charset="0"/>
              <a:buChar char="•"/>
            </a:pPr>
            <a:endParaRPr lang="de-DE" altLang="de-DE" dirty="0"/>
          </a:p>
          <a:p>
            <a:pPr marL="685800" indent="-342900">
              <a:buFont typeface="Arial" panose="020B0604020202020204" pitchFamily="34" charset="0"/>
              <a:buChar char="•"/>
            </a:pPr>
            <a:r>
              <a:rPr lang="de-DE" altLang="de-DE" dirty="0"/>
              <a:t>1b)</a:t>
            </a:r>
          </a:p>
          <a:p>
            <a:pPr marL="1028700" lvl="1">
              <a:buFont typeface="Arial" panose="020B0604020202020204" pitchFamily="34" charset="0"/>
              <a:buChar char="•"/>
            </a:pPr>
            <a:r>
              <a:rPr lang="de-DE" altLang="de-DE" sz="2000" dirty="0"/>
              <a:t>Wie wichtig ist die zielgerichtete und regelmäßige Kommunikation mit den sog. internen Stakeholdern hinsichtlich eines IT-</a:t>
            </a:r>
            <a:r>
              <a:rPr lang="de-DE" altLang="de-DE" sz="2000" dirty="0" err="1"/>
              <a:t>Governance</a:t>
            </a:r>
            <a:r>
              <a:rPr lang="de-DE" altLang="de-DE" sz="2000" dirty="0"/>
              <a:t>-Framework?</a:t>
            </a:r>
          </a:p>
        </p:txBody>
      </p:sp>
    </p:spTree>
    <p:extLst>
      <p:ext uri="{BB962C8B-B14F-4D97-AF65-F5344CB8AC3E}">
        <p14:creationId xmlns:p14="http://schemas.microsoft.com/office/powerpoint/2010/main" val="4076814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1.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13</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en-GB" altLang="de-DE" dirty="0"/>
              <a:t>1a) </a:t>
            </a:r>
          </a:p>
          <a:p>
            <a:pPr marL="1028700" lvl="1">
              <a:buFont typeface="Arial" panose="020B0604020202020204" pitchFamily="34" charset="0"/>
              <a:buChar char="•"/>
            </a:pPr>
            <a:r>
              <a:rPr lang="de-DE" altLang="de-DE" sz="2000" b="1" dirty="0"/>
              <a:t>Rahmenwerke</a:t>
            </a:r>
            <a:r>
              <a:rPr lang="de-DE" altLang="de-DE" sz="2000" dirty="0"/>
              <a:t> bieten </a:t>
            </a:r>
            <a:r>
              <a:rPr lang="de-DE" altLang="de-DE" sz="2000" b="1" dirty="0"/>
              <a:t>standardisiertes Ordnungssystem</a:t>
            </a:r>
          </a:p>
          <a:p>
            <a:pPr marL="1028700" lvl="1">
              <a:buFont typeface="Arial" panose="020B0604020202020204" pitchFamily="34" charset="0"/>
              <a:buChar char="•"/>
            </a:pPr>
            <a:r>
              <a:rPr lang="de-DE" altLang="de-DE" sz="2000" dirty="0"/>
              <a:t>Müssen</a:t>
            </a:r>
            <a:r>
              <a:rPr lang="en-GB" altLang="de-DE" sz="2000" dirty="0"/>
              <a:t> auf </a:t>
            </a:r>
            <a:r>
              <a:rPr lang="de-DE" altLang="de-DE" sz="2000" dirty="0"/>
              <a:t>jeden Fall </a:t>
            </a:r>
            <a:r>
              <a:rPr lang="de-DE" altLang="de-DE" sz="2000" b="1" dirty="0"/>
              <a:t>individuell angepasst </a:t>
            </a:r>
            <a:r>
              <a:rPr lang="de-DE" altLang="de-DE" sz="2000" dirty="0"/>
              <a:t>werden (weil sehr komplex und starr)</a:t>
            </a:r>
          </a:p>
          <a:p>
            <a:pPr marL="1028700" lvl="1">
              <a:buFont typeface="Arial" panose="020B0604020202020204" pitchFamily="34" charset="0"/>
              <a:buChar char="•"/>
            </a:pPr>
            <a:r>
              <a:rPr lang="de-DE" altLang="de-DE" sz="2000" dirty="0"/>
              <a:t>Rahmenwerke bieten </a:t>
            </a:r>
            <a:r>
              <a:rPr lang="de-DE" altLang="de-DE" sz="2000" b="1" dirty="0"/>
              <a:t>Denkanstöße</a:t>
            </a:r>
            <a:r>
              <a:rPr lang="de-DE" altLang="de-DE" sz="2000" dirty="0"/>
              <a:t> für Analyseprozesse</a:t>
            </a:r>
          </a:p>
          <a:p>
            <a:pPr marL="342900"/>
            <a:endParaRPr lang="de-DE" altLang="de-DE" dirty="0"/>
          </a:p>
          <a:p>
            <a:pPr marL="685800" indent="-342900">
              <a:buFont typeface="Arial" panose="020B0604020202020204" pitchFamily="34" charset="0"/>
              <a:buChar char="•"/>
            </a:pPr>
            <a:r>
              <a:rPr lang="de-DE" altLang="de-DE" dirty="0"/>
              <a:t>1b)</a:t>
            </a:r>
          </a:p>
          <a:p>
            <a:pPr marL="1028700" lvl="1">
              <a:buFont typeface="Arial" panose="020B0604020202020204" pitchFamily="34" charset="0"/>
              <a:buChar char="•"/>
            </a:pPr>
            <a:r>
              <a:rPr lang="de-DE" altLang="de-DE" sz="2000" dirty="0"/>
              <a:t>Kommunikation hat zwei Rollen im Rahmenwerk</a:t>
            </a:r>
          </a:p>
          <a:p>
            <a:pPr marL="1028700" lvl="1">
              <a:buFont typeface="Arial" panose="020B0604020202020204" pitchFamily="34" charset="0"/>
              <a:buChar char="•"/>
            </a:pPr>
            <a:r>
              <a:rPr lang="de-DE" altLang="de-DE" sz="2000" b="1" dirty="0"/>
              <a:t>1.</a:t>
            </a:r>
            <a:r>
              <a:rPr lang="de-DE" altLang="de-DE" sz="2000" dirty="0"/>
              <a:t> </a:t>
            </a:r>
            <a:r>
              <a:rPr lang="de-DE" altLang="de-DE" sz="2000" b="1" dirty="0"/>
              <a:t>Best Practices </a:t>
            </a:r>
            <a:r>
              <a:rPr lang="de-DE" altLang="de-DE" sz="2000" dirty="0"/>
              <a:t>wie z.B. internes Marketing von Dienstleistungen</a:t>
            </a:r>
          </a:p>
          <a:p>
            <a:pPr marL="1028700" lvl="1">
              <a:buFont typeface="Arial" panose="020B0604020202020204" pitchFamily="34" charset="0"/>
              <a:buChar char="•"/>
            </a:pPr>
            <a:r>
              <a:rPr lang="de-DE" altLang="de-DE" sz="2000" b="1" dirty="0"/>
              <a:t>2. </a:t>
            </a:r>
            <a:r>
              <a:rPr lang="de-DE" altLang="de-DE" sz="2000" dirty="0"/>
              <a:t>International </a:t>
            </a:r>
            <a:r>
              <a:rPr lang="de-DE" altLang="de-DE" sz="2000" b="1" dirty="0"/>
              <a:t>einheitliche Begriffe</a:t>
            </a:r>
            <a:r>
              <a:rPr lang="de-DE" altLang="de-DE" sz="2000" dirty="0"/>
              <a:t> zur vereinfachten Kommunikation</a:t>
            </a:r>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2905742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1.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14</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1b)</a:t>
            </a:r>
          </a:p>
          <a:p>
            <a:pPr marL="1028700" lvl="1">
              <a:buFont typeface="Arial" panose="020B0604020202020204" pitchFamily="34" charset="0"/>
              <a:buChar char="•"/>
            </a:pPr>
            <a:r>
              <a:rPr lang="de-DE" altLang="de-DE" sz="2000" dirty="0"/>
              <a:t>Kommunikation ist sehr wichtig, da sie in vielen Handlungsfeldern des Rahmenwerks impliziert ist</a:t>
            </a:r>
          </a:p>
          <a:p>
            <a:pPr marL="1028700" lvl="1">
              <a:buFont typeface="Arial" panose="020B0604020202020204" pitchFamily="34" charset="0"/>
              <a:buChar char="•"/>
            </a:pPr>
            <a:r>
              <a:rPr lang="de-DE" altLang="de-DE" sz="2000" dirty="0"/>
              <a:t>Bspw. Die Einbettung der IT-Aktivitäten in den Unternehmenskontext</a:t>
            </a:r>
          </a:p>
          <a:p>
            <a:pPr marL="1400175" lvl="2">
              <a:buFont typeface="Arial" panose="020B0604020202020204" pitchFamily="34" charset="0"/>
              <a:buChar char="•"/>
            </a:pPr>
            <a:r>
              <a:rPr lang="de-DE" altLang="de-DE" sz="2000" dirty="0"/>
              <a:t>Wenn </a:t>
            </a:r>
            <a:r>
              <a:rPr lang="de-DE" altLang="de-DE" sz="2000" b="1" dirty="0"/>
              <a:t>Veränderungen oder Verbesserungen </a:t>
            </a:r>
            <a:r>
              <a:rPr lang="de-DE" altLang="de-DE" sz="2000" dirty="0"/>
              <a:t>durchgeführt werden, </a:t>
            </a:r>
            <a:r>
              <a:rPr lang="de-DE" altLang="de-DE" sz="2000" b="1" dirty="0"/>
              <a:t>müssen</a:t>
            </a:r>
            <a:r>
              <a:rPr lang="de-DE" altLang="de-DE" sz="2000" dirty="0"/>
              <a:t> sie sinnstiftend </a:t>
            </a:r>
            <a:r>
              <a:rPr lang="de-DE" altLang="de-DE" sz="2000" b="1" dirty="0"/>
              <a:t>erläutert werden</a:t>
            </a:r>
            <a:r>
              <a:rPr lang="de-DE" altLang="de-DE" sz="2000" dirty="0"/>
              <a:t>. Jede Person muss </a:t>
            </a:r>
            <a:r>
              <a:rPr lang="de-DE" altLang="de-DE" sz="2000" b="1" dirty="0"/>
              <a:t>verstehen, was der Mehrwert </a:t>
            </a:r>
            <a:r>
              <a:rPr lang="de-DE" altLang="de-DE" sz="2000" dirty="0"/>
              <a:t>ist.</a:t>
            </a:r>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2840519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15</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Frage</a:t>
            </a:r>
          </a:p>
          <a:p>
            <a:pPr marL="685800" indent="-342900">
              <a:buFont typeface="Arial" panose="020B0604020202020204" pitchFamily="34" charset="0"/>
              <a:buChar char="•"/>
            </a:pPr>
            <a:r>
              <a:rPr lang="de-DE" altLang="de-DE" dirty="0"/>
              <a:t>2a)</a:t>
            </a:r>
          </a:p>
          <a:p>
            <a:pPr marL="1028700" lvl="1">
              <a:buFont typeface="Arial" panose="020B0604020202020204" pitchFamily="34" charset="0"/>
              <a:buChar char="•"/>
            </a:pPr>
            <a:r>
              <a:rPr lang="de-DE" altLang="de-DE" sz="2000" dirty="0"/>
              <a:t>Was sind wichtige Kommunikationsaspekte der IT?</a:t>
            </a:r>
          </a:p>
          <a:p>
            <a:pPr marL="342900"/>
            <a:endParaRPr lang="de-DE" altLang="de-DE" dirty="0"/>
          </a:p>
          <a:p>
            <a:pPr marL="685800" indent="-342900">
              <a:buFont typeface="Arial" panose="020B0604020202020204" pitchFamily="34" charset="0"/>
              <a:buChar char="•"/>
            </a:pPr>
            <a:r>
              <a:rPr lang="de-DE" altLang="de-DE" dirty="0"/>
              <a:t>2b)</a:t>
            </a:r>
          </a:p>
          <a:p>
            <a:pPr marL="1028700" lvl="1">
              <a:buFont typeface="Arial" panose="020B0604020202020204" pitchFamily="34" charset="0"/>
              <a:buChar char="•"/>
            </a:pPr>
            <a:r>
              <a:rPr lang="de-DE" altLang="de-DE" dirty="0"/>
              <a:t>An wen sollte sich die Kommunikation vorrangig richten?</a:t>
            </a:r>
          </a:p>
          <a:p>
            <a:pPr marL="1028700" lvl="1">
              <a:buFont typeface="Arial" panose="020B0604020202020204" pitchFamily="34" charset="0"/>
              <a:buChar char="•"/>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2613686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16</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2a)</a:t>
            </a:r>
          </a:p>
          <a:p>
            <a:pPr marL="1028700" lvl="1">
              <a:buFont typeface="Arial" panose="020B0604020202020204" pitchFamily="34" charset="0"/>
              <a:buChar char="•"/>
            </a:pPr>
            <a:r>
              <a:rPr lang="de-DE" altLang="de-DE" sz="2000" dirty="0"/>
              <a:t>An wen muss kommuniziert werden? </a:t>
            </a:r>
            <a:r>
              <a:rPr lang="de-DE" altLang="de-DE" sz="2000" dirty="0">
                <a:sym typeface="Wingdings" panose="05000000000000000000" pitchFamily="2" charset="2"/>
              </a:rPr>
              <a:t> </a:t>
            </a:r>
            <a:r>
              <a:rPr lang="de-DE" altLang="de-DE" sz="2000" b="1" dirty="0">
                <a:sym typeface="Wingdings" panose="05000000000000000000" pitchFamily="2" charset="2"/>
              </a:rPr>
              <a:t>Zielgruppen definieren </a:t>
            </a:r>
            <a:r>
              <a:rPr lang="de-DE" altLang="de-DE" sz="2000" dirty="0">
                <a:sym typeface="Wingdings" panose="05000000000000000000" pitchFamily="2" charset="2"/>
              </a:rPr>
              <a:t>und charakterisieren</a:t>
            </a:r>
          </a:p>
          <a:p>
            <a:pPr marL="1028700" lvl="1">
              <a:buFont typeface="Arial" panose="020B0604020202020204" pitchFamily="34" charset="0"/>
              <a:buChar char="•"/>
            </a:pPr>
            <a:r>
              <a:rPr lang="de-DE" altLang="de-DE" sz="2000" dirty="0">
                <a:sym typeface="Wingdings" panose="05000000000000000000" pitchFamily="2" charset="2"/>
              </a:rPr>
              <a:t>Wie und was soll kommuniziert werden? </a:t>
            </a:r>
            <a:r>
              <a:rPr lang="de-DE" altLang="de-DE" sz="2000" b="1" dirty="0">
                <a:sym typeface="Wingdings" panose="05000000000000000000" pitchFamily="2" charset="2"/>
              </a:rPr>
              <a:t>Botschaften</a:t>
            </a:r>
            <a:r>
              <a:rPr lang="de-DE" altLang="de-DE" sz="2000" dirty="0">
                <a:sym typeface="Wingdings" panose="05000000000000000000" pitchFamily="2" charset="2"/>
              </a:rPr>
              <a:t> pro Zielgruppe ausarbeiten und </a:t>
            </a:r>
            <a:r>
              <a:rPr lang="de-DE" altLang="de-DE" sz="2000" b="1" dirty="0">
                <a:sym typeface="Wingdings" panose="05000000000000000000" pitchFamily="2" charset="2"/>
              </a:rPr>
              <a:t>Kommunikationskanäle</a:t>
            </a:r>
            <a:r>
              <a:rPr lang="de-DE" altLang="de-DE" sz="2000" dirty="0">
                <a:sym typeface="Wingdings" panose="05000000000000000000" pitchFamily="2" charset="2"/>
              </a:rPr>
              <a:t> evaluieren</a:t>
            </a:r>
          </a:p>
          <a:p>
            <a:pPr marL="1028700" lvl="1">
              <a:buFont typeface="Arial" panose="020B0604020202020204" pitchFamily="34" charset="0"/>
              <a:buChar char="•"/>
            </a:pPr>
            <a:r>
              <a:rPr lang="de-DE" altLang="de-DE" sz="2000" dirty="0">
                <a:sym typeface="Wingdings" panose="05000000000000000000" pitchFamily="2" charset="2"/>
              </a:rPr>
              <a:t>Wer soll kommunizieren? </a:t>
            </a:r>
            <a:r>
              <a:rPr lang="de-DE" altLang="de-DE" sz="2000" b="1" dirty="0">
                <a:sym typeface="Wingdings" panose="05000000000000000000" pitchFamily="2" charset="2"/>
              </a:rPr>
              <a:t>Botschafter identifizieren </a:t>
            </a:r>
            <a:r>
              <a:rPr lang="de-DE" altLang="de-DE" sz="2000" dirty="0">
                <a:sym typeface="Wingdings" panose="05000000000000000000" pitchFamily="2" charset="2"/>
              </a:rPr>
              <a:t>und Übersetzer etablieren</a:t>
            </a: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3018969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17</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2b)</a:t>
            </a:r>
          </a:p>
          <a:p>
            <a:pPr marL="1028700" lvl="1">
              <a:buFont typeface="Arial" panose="020B0604020202020204" pitchFamily="34" charset="0"/>
              <a:buChar char="•"/>
            </a:pPr>
            <a:r>
              <a:rPr lang="de-DE" altLang="de-DE" dirty="0"/>
              <a:t>Das Projektteam</a:t>
            </a:r>
          </a:p>
          <a:p>
            <a:pPr marL="1400175" lvl="2">
              <a:buFont typeface="Arial" panose="020B0604020202020204" pitchFamily="34" charset="0"/>
              <a:buChar char="•"/>
            </a:pPr>
            <a:r>
              <a:rPr lang="de-DE" altLang="de-DE" sz="2000" dirty="0"/>
              <a:t>Wie trägt die Leistung des einzelnen zum Erfolg bei? </a:t>
            </a:r>
            <a:r>
              <a:rPr lang="de-DE" altLang="de-DE" sz="2000" dirty="0">
                <a:sym typeface="Wingdings" panose="05000000000000000000" pitchFamily="2" charset="2"/>
              </a:rPr>
              <a:t> </a:t>
            </a:r>
            <a:r>
              <a:rPr lang="de-DE" altLang="de-DE" sz="2000" b="1" dirty="0">
                <a:sym typeface="Wingdings" panose="05000000000000000000" pitchFamily="2" charset="2"/>
              </a:rPr>
              <a:t>Motivation</a:t>
            </a:r>
          </a:p>
          <a:p>
            <a:pPr marL="1400175" lvl="2">
              <a:buFont typeface="Arial" panose="020B0604020202020204" pitchFamily="34" charset="0"/>
              <a:buChar char="•"/>
            </a:pPr>
            <a:r>
              <a:rPr lang="de-DE" altLang="de-DE" sz="2000" dirty="0">
                <a:sym typeface="Wingdings" panose="05000000000000000000" pitchFamily="2" charset="2"/>
              </a:rPr>
              <a:t>Zusammenarbeit zwischen Teams und innerhalb eines Team fördern  </a:t>
            </a:r>
            <a:r>
              <a:rPr lang="de-DE" altLang="de-DE" sz="2000" b="1" dirty="0">
                <a:sym typeface="Wingdings" panose="05000000000000000000" pitchFamily="2" charset="2"/>
              </a:rPr>
              <a:t>Vertrauen</a:t>
            </a:r>
            <a:r>
              <a:rPr lang="de-DE" altLang="de-DE" sz="2000" dirty="0">
                <a:sym typeface="Wingdings" panose="05000000000000000000" pitchFamily="2" charset="2"/>
              </a:rPr>
              <a:t> in das Projektteam, Projektaufgabe wird wichtiger als Hierarchien</a:t>
            </a:r>
          </a:p>
          <a:p>
            <a:pPr marL="1400175" lvl="2">
              <a:buFont typeface="Arial" panose="020B0604020202020204" pitchFamily="34" charset="0"/>
              <a:buChar char="•"/>
            </a:pPr>
            <a:r>
              <a:rPr lang="de-DE" altLang="de-DE" sz="2000" dirty="0">
                <a:sym typeface="Wingdings" panose="05000000000000000000" pitchFamily="2" charset="2"/>
              </a:rPr>
              <a:t>Belohnende Maßnahmen  </a:t>
            </a:r>
            <a:r>
              <a:rPr lang="de-DE" altLang="de-DE" sz="2000" b="1" dirty="0">
                <a:sym typeface="Wingdings" panose="05000000000000000000" pitchFamily="2" charset="2"/>
              </a:rPr>
              <a:t>Glaubwürdige</a:t>
            </a:r>
            <a:r>
              <a:rPr lang="de-DE" altLang="de-DE" sz="2000" dirty="0">
                <a:sym typeface="Wingdings" panose="05000000000000000000" pitchFamily="2" charset="2"/>
              </a:rPr>
              <a:t> Dankes-Botschaften</a:t>
            </a:r>
          </a:p>
          <a:p>
            <a:pPr marL="1400175" lvl="2">
              <a:buFont typeface="Arial" panose="020B0604020202020204" pitchFamily="34" charset="0"/>
              <a:buChar char="•"/>
            </a:pPr>
            <a:endParaRPr lang="de-DE" altLang="de-DE" dirty="0"/>
          </a:p>
          <a:p>
            <a:pPr marL="1400175" lvl="2">
              <a:buFont typeface="Arial" panose="020B0604020202020204" pitchFamily="34" charset="0"/>
              <a:buChar char="•"/>
            </a:pP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2995650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18</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2b)</a:t>
            </a:r>
          </a:p>
          <a:p>
            <a:pPr marL="1028700" lvl="1">
              <a:buFont typeface="Arial" panose="020B0604020202020204" pitchFamily="34" charset="0"/>
              <a:buChar char="•"/>
            </a:pPr>
            <a:r>
              <a:rPr lang="de-DE" altLang="de-DE" dirty="0"/>
              <a:t>Der Anwender (End-User)</a:t>
            </a:r>
          </a:p>
          <a:p>
            <a:pPr marL="1400175" lvl="2">
              <a:buFont typeface="Arial" panose="020B0604020202020204" pitchFamily="34" charset="0"/>
              <a:buChar char="•"/>
            </a:pPr>
            <a:r>
              <a:rPr lang="de-DE" altLang="de-DE" sz="2000" dirty="0"/>
              <a:t>Was ist meine Rolle?</a:t>
            </a:r>
          </a:p>
          <a:p>
            <a:pPr marL="1758950" lvl="3">
              <a:buFont typeface="Arial" panose="020B0604020202020204" pitchFamily="34" charset="0"/>
              <a:buChar char="•"/>
            </a:pPr>
            <a:r>
              <a:rPr lang="de-DE" altLang="de-DE" sz="2000" b="1" dirty="0">
                <a:sym typeface="Wingdings" panose="05000000000000000000" pitchFamily="2" charset="2"/>
              </a:rPr>
              <a:t>Wofür</a:t>
            </a:r>
            <a:r>
              <a:rPr lang="de-DE" altLang="de-DE" sz="2000" dirty="0">
                <a:sym typeface="Wingdings" panose="05000000000000000000" pitchFamily="2" charset="2"/>
              </a:rPr>
              <a:t> benötige ich ein neues IT-Produkt und in welchem Umfang?</a:t>
            </a:r>
          </a:p>
          <a:p>
            <a:pPr marL="1400175" lvl="2">
              <a:buFont typeface="Arial" panose="020B0604020202020204" pitchFamily="34" charset="0"/>
              <a:buChar char="•"/>
            </a:pPr>
            <a:r>
              <a:rPr lang="de-DE" altLang="de-DE" sz="2000" dirty="0">
                <a:sym typeface="Wingdings" panose="05000000000000000000" pitchFamily="2" charset="2"/>
              </a:rPr>
              <a:t>Was bedeutet dies für die Bedienung?</a:t>
            </a:r>
          </a:p>
          <a:p>
            <a:pPr marL="1758950" lvl="3">
              <a:buFont typeface="Arial" panose="020B0604020202020204" pitchFamily="34" charset="0"/>
              <a:buChar char="•"/>
            </a:pPr>
            <a:r>
              <a:rPr lang="de-DE" altLang="de-DE" sz="2000" b="1" dirty="0">
                <a:sym typeface="Wingdings" panose="05000000000000000000" pitchFamily="2" charset="2"/>
              </a:rPr>
              <a:t>Wo</a:t>
            </a:r>
            <a:r>
              <a:rPr lang="de-DE" altLang="de-DE" sz="2000" dirty="0">
                <a:sym typeface="Wingdings" panose="05000000000000000000" pitchFamily="2" charset="2"/>
              </a:rPr>
              <a:t> und </a:t>
            </a:r>
            <a:r>
              <a:rPr lang="de-DE" altLang="de-DE" sz="2000" b="1" dirty="0">
                <a:sym typeface="Wingdings" panose="05000000000000000000" pitchFamily="2" charset="2"/>
              </a:rPr>
              <a:t>wie</a:t>
            </a:r>
            <a:r>
              <a:rPr lang="de-DE" altLang="de-DE" sz="2000" dirty="0">
                <a:sym typeface="Wingdings" panose="05000000000000000000" pitchFamily="2" charset="2"/>
              </a:rPr>
              <a:t> stehen mir IT-Produkte zur Verfügung? Wie kann ich sie erhalten? </a:t>
            </a:r>
            <a:r>
              <a:rPr lang="de-DE" altLang="de-DE" sz="2000" b="1" dirty="0">
                <a:sym typeface="Wingdings" panose="05000000000000000000" pitchFamily="2" charset="2"/>
              </a:rPr>
              <a:t>Wer</a:t>
            </a:r>
            <a:r>
              <a:rPr lang="de-DE" altLang="de-DE" sz="2000" dirty="0">
                <a:sym typeface="Wingdings" panose="05000000000000000000" pitchFamily="2" charset="2"/>
              </a:rPr>
              <a:t> ist Ansprechpartner?</a:t>
            </a:r>
          </a:p>
          <a:p>
            <a:pPr marL="1400175" lvl="2">
              <a:buFont typeface="Arial" panose="020B0604020202020204" pitchFamily="34" charset="0"/>
              <a:buChar char="•"/>
            </a:pPr>
            <a:r>
              <a:rPr lang="de-DE" altLang="de-DE" sz="2000" dirty="0">
                <a:sym typeface="Wingdings" panose="05000000000000000000" pitchFamily="2" charset="2"/>
              </a:rPr>
              <a:t>Wie muss ich mich in Bezug auf Daten und IT-Sicherheit verhalten?</a:t>
            </a:r>
          </a:p>
          <a:p>
            <a:pPr marL="1758950" lvl="3">
              <a:buFont typeface="Arial" panose="020B0604020202020204" pitchFamily="34" charset="0"/>
              <a:buChar char="•"/>
            </a:pPr>
            <a:r>
              <a:rPr lang="de-DE" altLang="de-DE" sz="2000" dirty="0">
                <a:sym typeface="Wingdings" panose="05000000000000000000" pitchFamily="2" charset="2"/>
              </a:rPr>
              <a:t>Gibt es </a:t>
            </a:r>
            <a:r>
              <a:rPr lang="de-DE" altLang="de-DE" sz="2000" b="1" dirty="0">
                <a:sym typeface="Wingdings" panose="05000000000000000000" pitchFamily="2" charset="2"/>
              </a:rPr>
              <a:t>Regeln</a:t>
            </a:r>
            <a:r>
              <a:rPr lang="de-DE" altLang="de-DE" sz="2000" dirty="0">
                <a:sym typeface="Wingdings" panose="05000000000000000000" pitchFamily="2" charset="2"/>
              </a:rPr>
              <a:t> für den Umgang mit den Werkzeugen? Wie schütze ich sensible Informationen?</a:t>
            </a:r>
          </a:p>
          <a:p>
            <a:pPr marL="1400175" lvl="2">
              <a:buFont typeface="Arial" panose="020B0604020202020204" pitchFamily="34" charset="0"/>
              <a:buChar char="•"/>
            </a:pPr>
            <a:endParaRPr lang="de-DE" altLang="de-DE" dirty="0"/>
          </a:p>
          <a:p>
            <a:pPr marL="1400175" lvl="2">
              <a:buFont typeface="Arial" panose="020B0604020202020204" pitchFamily="34" charset="0"/>
              <a:buChar char="•"/>
            </a:pP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484248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19</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2b)</a:t>
            </a:r>
          </a:p>
          <a:p>
            <a:pPr marL="1028700" lvl="1">
              <a:buFont typeface="Arial" panose="020B0604020202020204" pitchFamily="34" charset="0"/>
              <a:buChar char="•"/>
            </a:pPr>
            <a:r>
              <a:rPr lang="de-DE" altLang="de-DE" sz="2000" dirty="0">
                <a:sym typeface="Wingdings" panose="05000000000000000000" pitchFamily="2" charset="2"/>
              </a:rPr>
              <a:t>Auftraggeber Führungsebene</a:t>
            </a:r>
          </a:p>
          <a:p>
            <a:pPr marL="1400175" lvl="2">
              <a:buFont typeface="Arial" panose="020B0604020202020204" pitchFamily="34" charset="0"/>
              <a:buChar char="•"/>
            </a:pPr>
            <a:r>
              <a:rPr lang="de-DE" altLang="de-DE" sz="2000" dirty="0">
                <a:sym typeface="Wingdings" panose="05000000000000000000" pitchFamily="2" charset="2"/>
              </a:rPr>
              <a:t>Führungsebene braucht IT-Grundverständnis um Unternehmensziele auf Teilbereiche herunterzubrechen</a:t>
            </a:r>
          </a:p>
          <a:p>
            <a:pPr marL="1400175" lvl="2">
              <a:buFont typeface="Arial" panose="020B0604020202020204" pitchFamily="34" charset="0"/>
              <a:buChar char="•"/>
            </a:pPr>
            <a:r>
              <a:rPr lang="de-DE" altLang="de-DE" sz="2000" dirty="0">
                <a:sym typeface="Wingdings" panose="05000000000000000000" pitchFamily="2" charset="2"/>
              </a:rPr>
              <a:t>IT-Abteilung benötigt Grundverständnis von Geschäftsprozessen und Kundenstrukturen</a:t>
            </a:r>
          </a:p>
          <a:p>
            <a:pPr marL="1400175" lvl="2">
              <a:buFont typeface="Arial" panose="020B0604020202020204" pitchFamily="34" charset="0"/>
              <a:buChar char="•"/>
            </a:pPr>
            <a:r>
              <a:rPr lang="de-DE" altLang="de-DE" sz="2000" b="1" dirty="0">
                <a:sym typeface="Wingdings" panose="05000000000000000000" pitchFamily="2" charset="2"/>
              </a:rPr>
              <a:t>Informationsschiefstände vermeiden </a:t>
            </a:r>
            <a:r>
              <a:rPr lang="de-DE" altLang="de-DE" sz="2000" dirty="0">
                <a:sym typeface="Wingdings" panose="05000000000000000000" pitchFamily="2" charset="2"/>
              </a:rPr>
              <a:t>und kompetente Ansprechpartner auf jeder Managementebene finden  </a:t>
            </a:r>
            <a:r>
              <a:rPr lang="de-DE" altLang="de-DE" sz="2000" b="1" dirty="0">
                <a:sym typeface="Wingdings" panose="05000000000000000000" pitchFamily="2" charset="2"/>
              </a:rPr>
              <a:t>Einflussnahme</a:t>
            </a:r>
            <a:r>
              <a:rPr lang="de-DE" altLang="de-DE" sz="2000" dirty="0">
                <a:sym typeface="Wingdings" panose="05000000000000000000" pitchFamily="2" charset="2"/>
              </a:rPr>
              <a:t> auf Entscheidungen</a:t>
            </a:r>
          </a:p>
          <a:p>
            <a:pPr marL="1400175" lvl="2">
              <a:buFont typeface="Arial" panose="020B0604020202020204" pitchFamily="34" charset="0"/>
              <a:buChar char="•"/>
            </a:pPr>
            <a:r>
              <a:rPr lang="de-DE" altLang="de-DE" sz="2000" dirty="0">
                <a:sym typeface="Wingdings" panose="05000000000000000000" pitchFamily="2" charset="2"/>
              </a:rPr>
              <a:t>Persönliche Gespräche auf Augenhöhe  schnelles </a:t>
            </a:r>
            <a:r>
              <a:rPr lang="de-DE" altLang="de-DE" sz="2000" b="1" dirty="0">
                <a:sym typeface="Wingdings" panose="05000000000000000000" pitchFamily="2" charset="2"/>
              </a:rPr>
              <a:t>Feedback</a:t>
            </a:r>
            <a:r>
              <a:rPr lang="de-DE" altLang="de-DE" sz="2000" dirty="0">
                <a:sym typeface="Wingdings" panose="05000000000000000000" pitchFamily="2" charset="2"/>
              </a:rPr>
              <a:t>, Themen können in Gremien platziert werden</a:t>
            </a:r>
          </a:p>
          <a:p>
            <a:pPr marL="1400175" lvl="2">
              <a:buFont typeface="Arial" panose="020B0604020202020204" pitchFamily="34" charset="0"/>
              <a:buChar char="•"/>
            </a:pPr>
            <a:endParaRPr lang="de-DE" altLang="de-DE" sz="1600" dirty="0">
              <a:sym typeface="Wingdings" panose="05000000000000000000" pitchFamily="2" charset="2"/>
            </a:endParaRPr>
          </a:p>
          <a:p>
            <a:pPr marL="1400175" lvl="2">
              <a:buFont typeface="Arial" panose="020B0604020202020204" pitchFamily="34" charset="0"/>
              <a:buChar char="•"/>
            </a:pPr>
            <a:endParaRPr lang="de-DE" altLang="de-DE" dirty="0"/>
          </a:p>
          <a:p>
            <a:pPr marL="1400175" lvl="2">
              <a:buFont typeface="Arial" panose="020B0604020202020204" pitchFamily="34" charset="0"/>
              <a:buChar char="•"/>
            </a:pP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1842874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9369A322-D59A-4728-A6A3-191F07F91723}"/>
              </a:ext>
            </a:extLst>
          </p:cNvPr>
          <p:cNvSpPr>
            <a:spLocks noGrp="1"/>
          </p:cNvSpPr>
          <p:nvPr>
            <p:ph type="body" sz="quarter" idx="13"/>
          </p:nvPr>
        </p:nvSpPr>
        <p:spPr>
          <a:xfrm>
            <a:off x="457200" y="1752600"/>
            <a:ext cx="6469063" cy="4757738"/>
          </a:xfrm>
        </p:spPr>
        <p:txBody>
          <a:bodyPr rtlCol="0">
            <a:noAutofit/>
          </a:bodyPr>
          <a:lstStyle/>
          <a:p>
            <a:pPr marL="0" indent="0" eaLnBrk="1" fontAlgn="auto" hangingPunct="1">
              <a:spcBef>
                <a:spcPts val="0"/>
              </a:spcBef>
              <a:spcAft>
                <a:spcPts val="0"/>
              </a:spcAft>
              <a:buFont typeface="Wingdings" charset="2"/>
              <a:buNone/>
              <a:defRPr/>
            </a:pPr>
            <a:r>
              <a:rPr lang="de-DE" sz="2200" cap="all" spc="100" dirty="0">
                <a:solidFill>
                  <a:srgbClr val="FFFFFF"/>
                </a:solidFill>
                <a:latin typeface="Calibri Light"/>
                <a:ea typeface="+mj-ea"/>
                <a:cs typeface="+mj-cs"/>
              </a:rPr>
              <a:t>Inhalt</a:t>
            </a:r>
          </a:p>
          <a:p>
            <a:pPr eaLnBrk="1" fontAlgn="auto" hangingPunct="1">
              <a:spcBef>
                <a:spcPts val="0"/>
              </a:spcBef>
              <a:spcAft>
                <a:spcPts val="0"/>
              </a:spcAft>
              <a:defRPr/>
            </a:pPr>
            <a:r>
              <a:rPr lang="de-DE" dirty="0">
                <a:ea typeface="+mn-ea"/>
              </a:rPr>
              <a:t>Einleitung</a:t>
            </a:r>
          </a:p>
          <a:p>
            <a:pPr eaLnBrk="1" fontAlgn="auto" hangingPunct="1">
              <a:spcBef>
                <a:spcPts val="0"/>
              </a:spcBef>
              <a:spcAft>
                <a:spcPts val="0"/>
              </a:spcAft>
              <a:defRPr/>
            </a:pPr>
            <a:r>
              <a:rPr lang="de-DE" dirty="0">
                <a:ea typeface="+mn-ea"/>
              </a:rPr>
              <a:t>Kommunikation als Pflicht und Kür </a:t>
            </a:r>
            <a:r>
              <a:rPr lang="de-DE">
                <a:ea typeface="+mn-ea"/>
              </a:rPr>
              <a:t>eines IT-Managers</a:t>
            </a:r>
            <a:endParaRPr lang="de-DE" dirty="0">
              <a:ea typeface="+mn-ea"/>
            </a:endParaRPr>
          </a:p>
          <a:p>
            <a:pPr eaLnBrk="1" fontAlgn="auto" hangingPunct="1">
              <a:spcBef>
                <a:spcPts val="0"/>
              </a:spcBef>
              <a:spcAft>
                <a:spcPts val="0"/>
              </a:spcAft>
              <a:defRPr/>
            </a:pPr>
            <a:r>
              <a:rPr lang="de-DE" dirty="0">
                <a:ea typeface="+mn-ea"/>
              </a:rPr>
              <a:t>Kommunikatives Marketing</a:t>
            </a:r>
          </a:p>
          <a:p>
            <a:pPr eaLnBrk="1" fontAlgn="auto" hangingPunct="1">
              <a:spcBef>
                <a:spcPts val="0"/>
              </a:spcBef>
              <a:spcAft>
                <a:spcPts val="0"/>
              </a:spcAft>
              <a:defRPr/>
            </a:pPr>
            <a:r>
              <a:rPr lang="de-DE" dirty="0">
                <a:ea typeface="+mn-ea"/>
              </a:rPr>
              <a:t>Information Security Awareness</a:t>
            </a:r>
          </a:p>
          <a:p>
            <a:pPr eaLnBrk="1" fontAlgn="auto" hangingPunct="1">
              <a:spcBef>
                <a:spcPts val="0"/>
              </a:spcBef>
              <a:spcAft>
                <a:spcPts val="0"/>
              </a:spcAft>
              <a:defRPr/>
            </a:pPr>
            <a:r>
              <a:rPr lang="de-DE" dirty="0">
                <a:ea typeface="+mn-ea"/>
              </a:rPr>
              <a:t>End-User-Kommunikation</a:t>
            </a:r>
          </a:p>
          <a:p>
            <a:pPr eaLnBrk="1" fontAlgn="auto" hangingPunct="1">
              <a:spcBef>
                <a:spcPts val="0"/>
              </a:spcBef>
              <a:spcAft>
                <a:spcPts val="0"/>
              </a:spcAft>
              <a:defRPr/>
            </a:pPr>
            <a:r>
              <a:rPr lang="de-DE" dirty="0">
                <a:ea typeface="+mn-ea"/>
              </a:rPr>
              <a:t>Risiko Digitalisierung</a:t>
            </a:r>
          </a:p>
        </p:txBody>
      </p:sp>
      <p:pic>
        <p:nvPicPr>
          <p:cNvPr id="5" name="Bildplatzhalter 4">
            <a:extLst>
              <a:ext uri="{FF2B5EF4-FFF2-40B4-BE49-F238E27FC236}">
                <a16:creationId xmlns:a16="http://schemas.microsoft.com/office/drawing/2014/main" id="{A67CCEE4-40F1-4FE5-BC7D-96124B36D060}"/>
              </a:ext>
            </a:extLst>
          </p:cNvPr>
          <p:cNvPicPr>
            <a:picLocks noGrp="1" noChangeAspect="1"/>
          </p:cNvPicPr>
          <p:nvPr>
            <p:ph type="pic" sz="quarter" idx="14"/>
          </p:nvPr>
        </p:nvPicPr>
        <p:blipFill rotWithShape="1">
          <a:blip r:embed="rId2"/>
          <a:srcRect l="6666" t="-25854" r="11489" b="-40140"/>
          <a:stretch/>
        </p:blipFill>
        <p:spPr>
          <a:xfrm>
            <a:off x="6925733" y="963613"/>
            <a:ext cx="1945216" cy="5626099"/>
          </a:xfrm>
        </p:spPr>
      </p:pic>
    </p:spTree>
    <p:extLst>
      <p:ext uri="{BB962C8B-B14F-4D97-AF65-F5344CB8AC3E}">
        <p14:creationId xmlns:p14="http://schemas.microsoft.com/office/powerpoint/2010/main" val="655433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20</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2b)</a:t>
            </a:r>
          </a:p>
          <a:p>
            <a:pPr marL="1028700" lvl="1">
              <a:buFont typeface="Arial" panose="020B0604020202020204" pitchFamily="34" charset="0"/>
              <a:buChar char="•"/>
            </a:pPr>
            <a:r>
              <a:rPr lang="de-DE" altLang="de-DE" sz="2000" dirty="0">
                <a:sym typeface="Wingdings" panose="05000000000000000000" pitchFamily="2" charset="2"/>
              </a:rPr>
              <a:t>Unternehmensinterne Öffentlichkeit</a:t>
            </a:r>
          </a:p>
          <a:p>
            <a:pPr marL="1400175" lvl="2">
              <a:buFont typeface="Arial" panose="020B0604020202020204" pitchFamily="34" charset="0"/>
              <a:buChar char="•"/>
            </a:pPr>
            <a:r>
              <a:rPr lang="de-DE" altLang="de-DE" sz="2000" dirty="0">
                <a:sym typeface="Wingdings" panose="05000000000000000000" pitchFamily="2" charset="2"/>
              </a:rPr>
              <a:t>Wofür steht mein Unternehmen? Was verspricht es? Wie löst es versprechen ein?  </a:t>
            </a:r>
            <a:r>
              <a:rPr lang="de-DE" altLang="de-DE" sz="2000" b="1" dirty="0">
                <a:sym typeface="Wingdings" panose="05000000000000000000" pitchFamily="2" charset="2"/>
              </a:rPr>
              <a:t>Identifikation</a:t>
            </a:r>
            <a:r>
              <a:rPr lang="de-DE" altLang="de-DE" sz="2000" dirty="0">
                <a:sym typeface="Wingdings" panose="05000000000000000000" pitchFamily="2" charset="2"/>
              </a:rPr>
              <a:t>, </a:t>
            </a:r>
            <a:r>
              <a:rPr lang="de-DE" altLang="de-DE" sz="2000" b="1" dirty="0">
                <a:sym typeface="Wingdings" panose="05000000000000000000" pitchFamily="2" charset="2"/>
              </a:rPr>
              <a:t>Motivation</a:t>
            </a:r>
            <a:r>
              <a:rPr lang="de-DE" altLang="de-DE" sz="2000" dirty="0">
                <a:sym typeface="Wingdings" panose="05000000000000000000" pitchFamily="2" charset="2"/>
              </a:rPr>
              <a:t> und </a:t>
            </a:r>
            <a:r>
              <a:rPr lang="de-DE" altLang="de-DE" sz="2000" b="1" dirty="0">
                <a:sym typeface="Wingdings" panose="05000000000000000000" pitchFamily="2" charset="2"/>
              </a:rPr>
              <a:t>Sicherheit</a:t>
            </a:r>
          </a:p>
          <a:p>
            <a:pPr marL="1400175" lvl="2">
              <a:buFont typeface="Arial" panose="020B0604020202020204" pitchFamily="34" charset="0"/>
              <a:buChar char="•"/>
            </a:pPr>
            <a:r>
              <a:rPr lang="de-DE" altLang="de-DE" sz="2000" dirty="0">
                <a:sym typeface="Wingdings" panose="05000000000000000000" pitchFamily="2" charset="2"/>
              </a:rPr>
              <a:t>Wie wirken sich Aktivitäten der Belegschaft auf die </a:t>
            </a:r>
            <a:r>
              <a:rPr lang="de-DE" altLang="de-DE" sz="2000" b="1" dirty="0">
                <a:sym typeface="Wingdings" panose="05000000000000000000" pitchFamily="2" charset="2"/>
              </a:rPr>
              <a:t>Zukunftsfähigkeit</a:t>
            </a:r>
            <a:r>
              <a:rPr lang="de-DE" altLang="de-DE" sz="2000" dirty="0">
                <a:sym typeface="Wingdings" panose="05000000000000000000" pitchFamily="2" charset="2"/>
              </a:rPr>
              <a:t> des Unternehmens aus?</a:t>
            </a:r>
          </a:p>
          <a:p>
            <a:pPr marL="1028700" lvl="1">
              <a:buFont typeface="Arial" panose="020B0604020202020204" pitchFamily="34" charset="0"/>
              <a:buChar char="•"/>
            </a:pPr>
            <a:r>
              <a:rPr lang="de-DE" altLang="de-DE" sz="2000" dirty="0">
                <a:sym typeface="Wingdings" panose="05000000000000000000" pitchFamily="2" charset="2"/>
              </a:rPr>
              <a:t>Unternehmensexterne Öffentlichkeit</a:t>
            </a:r>
          </a:p>
          <a:p>
            <a:pPr marL="1400175" lvl="2">
              <a:buFont typeface="Arial" panose="020B0604020202020204" pitchFamily="34" charset="0"/>
              <a:buChar char="•"/>
            </a:pPr>
            <a:r>
              <a:rPr lang="de-DE" altLang="de-DE" sz="2000" dirty="0">
                <a:sym typeface="Wingdings" panose="05000000000000000000" pitchFamily="2" charset="2"/>
              </a:rPr>
              <a:t>Fast analog zu interner Öffentlichkeit</a:t>
            </a:r>
          </a:p>
          <a:p>
            <a:pPr marL="1400175" lvl="2">
              <a:buFont typeface="Arial" panose="020B0604020202020204" pitchFamily="34" charset="0"/>
              <a:buChar char="•"/>
            </a:pPr>
            <a:r>
              <a:rPr lang="de-DE" altLang="de-DE" sz="2000" dirty="0">
                <a:sym typeface="Wingdings" panose="05000000000000000000" pitchFamily="2" charset="2"/>
              </a:rPr>
              <a:t>Zukunftsfähigkeit und Sicherheit ist interessant für neue Mitarbeiter, Investoren und Kooperationen</a:t>
            </a:r>
          </a:p>
          <a:p>
            <a:pPr marL="1400175" lvl="2">
              <a:buFont typeface="Arial" panose="020B0604020202020204" pitchFamily="34" charset="0"/>
              <a:buChar char="•"/>
            </a:pPr>
            <a:endParaRPr lang="de-DE" altLang="de-DE" dirty="0"/>
          </a:p>
          <a:p>
            <a:pPr marL="1400175" lvl="2">
              <a:buFont typeface="Arial" panose="020B0604020202020204" pitchFamily="34" charset="0"/>
              <a:buChar char="•"/>
            </a:pP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1104129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21</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2b)</a:t>
            </a:r>
          </a:p>
          <a:p>
            <a:pPr marL="1028700" lvl="1">
              <a:buFont typeface="Arial" panose="020B0604020202020204" pitchFamily="34" charset="0"/>
              <a:buChar char="•"/>
            </a:pPr>
            <a:r>
              <a:rPr lang="de-DE" altLang="de-DE" sz="2000" dirty="0">
                <a:sym typeface="Wingdings" panose="05000000000000000000" pitchFamily="2" charset="2"/>
              </a:rPr>
              <a:t>IT-Lieferanten (und auch interne Projektbeteiligte)</a:t>
            </a:r>
          </a:p>
          <a:p>
            <a:pPr marL="1400175" lvl="2">
              <a:buFont typeface="Arial" panose="020B0604020202020204" pitchFamily="34" charset="0"/>
              <a:buChar char="•"/>
            </a:pPr>
            <a:r>
              <a:rPr lang="de-DE" altLang="de-DE" sz="2000" b="1" dirty="0">
                <a:sym typeface="Wingdings" panose="05000000000000000000" pitchFamily="2" charset="2"/>
              </a:rPr>
              <a:t>Transparenz</a:t>
            </a:r>
            <a:r>
              <a:rPr lang="de-DE" altLang="de-DE" sz="2000" dirty="0">
                <a:sym typeface="Wingdings" panose="05000000000000000000" pitchFamily="2" charset="2"/>
              </a:rPr>
              <a:t> hinsichtlich angebotener IT-Services und Kosten  </a:t>
            </a:r>
            <a:r>
              <a:rPr lang="de-DE" altLang="de-DE" sz="2000" b="1" dirty="0">
                <a:sym typeface="Wingdings" panose="05000000000000000000" pitchFamily="2" charset="2"/>
              </a:rPr>
              <a:t>Vertrauen</a:t>
            </a:r>
          </a:p>
          <a:p>
            <a:pPr marL="1400175" lvl="2">
              <a:buFont typeface="Arial" panose="020B0604020202020204" pitchFamily="34" charset="0"/>
              <a:buChar char="•"/>
            </a:pPr>
            <a:r>
              <a:rPr lang="de-DE" altLang="de-DE" sz="2000" dirty="0">
                <a:sym typeface="Wingdings" panose="05000000000000000000" pitchFamily="2" charset="2"/>
              </a:rPr>
              <a:t>Intern: Projekt- oder Produktportfolio begründen, Entscheidungen begründen. </a:t>
            </a:r>
            <a:r>
              <a:rPr lang="de-DE" altLang="de-DE" sz="2000" b="1" dirty="0">
                <a:sym typeface="Wingdings" panose="05000000000000000000" pitchFamily="2" charset="2"/>
              </a:rPr>
              <a:t>Regelmäßige Kommunikation</a:t>
            </a:r>
            <a:r>
              <a:rPr lang="de-DE" altLang="de-DE" sz="2000" dirty="0">
                <a:sym typeface="Wingdings" panose="05000000000000000000" pitchFamily="2" charset="2"/>
              </a:rPr>
              <a:t> mit Gremien und Mitarbeiter*innen</a:t>
            </a:r>
          </a:p>
          <a:p>
            <a:pPr marL="1400175" lvl="2">
              <a:buFont typeface="Arial" panose="020B0604020202020204" pitchFamily="34" charset="0"/>
              <a:buChar char="•"/>
            </a:pPr>
            <a:r>
              <a:rPr lang="de-DE" altLang="de-DE" sz="2000" dirty="0">
                <a:sym typeface="Wingdings" panose="05000000000000000000" pitchFamily="2" charset="2"/>
              </a:rPr>
              <a:t>Mehrwert begründen</a:t>
            </a:r>
          </a:p>
          <a:p>
            <a:pPr marL="1400175" lvl="2">
              <a:buFont typeface="Arial" panose="020B0604020202020204" pitchFamily="34" charset="0"/>
              <a:buChar char="•"/>
            </a:pPr>
            <a:r>
              <a:rPr lang="de-DE" altLang="de-DE" sz="2000" b="1" dirty="0" err="1">
                <a:sym typeface="Wingdings" panose="05000000000000000000" pitchFamily="2" charset="2"/>
              </a:rPr>
              <a:t>Enabling</a:t>
            </a:r>
            <a:endParaRPr lang="de-DE" altLang="de-DE" sz="2000" b="1" dirty="0">
              <a:sym typeface="Wingdings" panose="05000000000000000000" pitchFamily="2" charset="2"/>
            </a:endParaRPr>
          </a:p>
          <a:p>
            <a:pPr marL="1400175" lvl="2">
              <a:buFont typeface="Arial" panose="020B0604020202020204" pitchFamily="34" charset="0"/>
              <a:buChar char="•"/>
            </a:pPr>
            <a:r>
              <a:rPr lang="de-DE" altLang="de-DE" sz="2000" dirty="0">
                <a:sym typeface="Wingdings" panose="05000000000000000000" pitchFamily="2" charset="2"/>
              </a:rPr>
              <a:t>Flurfunk entgegen wirken. Meist eine Folge aus Informationsmangel  </a:t>
            </a:r>
            <a:r>
              <a:rPr lang="de-DE" altLang="de-DE" sz="2000" b="1" dirty="0">
                <a:sym typeface="Wingdings" panose="05000000000000000000" pitchFamily="2" charset="2"/>
              </a:rPr>
              <a:t>Glaubwürdigkeit</a:t>
            </a:r>
          </a:p>
          <a:p>
            <a:pPr marL="1400175" lvl="2">
              <a:buFont typeface="Arial" panose="020B0604020202020204" pitchFamily="34" charset="0"/>
              <a:buChar char="•"/>
            </a:pPr>
            <a:r>
              <a:rPr lang="de-DE" altLang="de-DE" sz="2000" dirty="0">
                <a:sym typeface="Wingdings" panose="05000000000000000000" pitchFamily="2" charset="2"/>
              </a:rPr>
              <a:t>Allgemein </a:t>
            </a:r>
            <a:r>
              <a:rPr lang="de-DE" altLang="de-DE" sz="2000" b="1" dirty="0">
                <a:sym typeface="Wingdings" panose="05000000000000000000" pitchFamily="2" charset="2"/>
              </a:rPr>
              <a:t>verständliche</a:t>
            </a:r>
            <a:r>
              <a:rPr lang="de-DE" altLang="de-DE" sz="2000" dirty="0">
                <a:sym typeface="Wingdings" panose="05000000000000000000" pitchFamily="2" charset="2"/>
              </a:rPr>
              <a:t> Sprache</a:t>
            </a:r>
          </a:p>
          <a:p>
            <a:pPr marL="1400175" lvl="2">
              <a:buFont typeface="Arial" panose="020B0604020202020204" pitchFamily="34" charset="0"/>
              <a:buChar char="•"/>
            </a:pPr>
            <a:endParaRPr lang="de-DE" altLang="de-DE" dirty="0"/>
          </a:p>
          <a:p>
            <a:pPr marL="1400175" lvl="2">
              <a:buFont typeface="Arial" panose="020B0604020202020204" pitchFamily="34" charset="0"/>
              <a:buChar char="•"/>
            </a:pP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11628161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Fazit</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22</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685800" indent="-342900">
              <a:buFont typeface="Arial" panose="020B0604020202020204" pitchFamily="34" charset="0"/>
              <a:buChar char="•"/>
            </a:pPr>
            <a:r>
              <a:rPr lang="de-DE" altLang="de-DE" dirty="0"/>
              <a:t>Kommunikation fördern und aktiv mitgestalten</a:t>
            </a:r>
          </a:p>
          <a:p>
            <a:pPr marL="685800" indent="-342900">
              <a:buFont typeface="Arial" panose="020B0604020202020204" pitchFamily="34" charset="0"/>
              <a:buChar char="•"/>
            </a:pPr>
            <a:r>
              <a:rPr lang="de-DE" altLang="de-DE" dirty="0"/>
              <a:t>Wissens- und Erfahrungsaustausch</a:t>
            </a:r>
          </a:p>
          <a:p>
            <a:pPr marL="685800" indent="-342900">
              <a:buFont typeface="Arial" panose="020B0604020202020204" pitchFamily="34" charset="0"/>
              <a:buChar char="•"/>
            </a:pPr>
            <a:r>
              <a:rPr lang="de-DE" altLang="de-DE" dirty="0"/>
              <a:t>Glaubwürdigkeit, Konsistenz</a:t>
            </a:r>
          </a:p>
          <a:p>
            <a:pPr marL="685800" indent="-342900">
              <a:buFont typeface="Arial" panose="020B0604020202020204" pitchFamily="34" charset="0"/>
              <a:buChar char="•"/>
            </a:pPr>
            <a:r>
              <a:rPr lang="de-DE" altLang="de-DE" dirty="0"/>
              <a:t>Informationen an die Bedürfnisse der Empfänger anpassen</a:t>
            </a:r>
          </a:p>
          <a:p>
            <a:pPr marL="685800" indent="-342900">
              <a:buFont typeface="Arial" panose="020B0604020202020204" pitchFamily="34" charset="0"/>
              <a:buChar char="•"/>
            </a:pPr>
            <a:r>
              <a:rPr lang="de-DE" altLang="de-DE" dirty="0"/>
              <a:t>Mehrwert und Anteil am Erfolg des Unternehmens vermitteln</a:t>
            </a:r>
          </a:p>
          <a:p>
            <a:pPr marL="1400175" lvl="2">
              <a:buFont typeface="Arial" panose="020B0604020202020204" pitchFamily="34" charset="0"/>
              <a:buChar char="•"/>
            </a:pP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208876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de-DE" sz="5400" cap="all" dirty="0">
                <a:latin typeface="Calibri Light"/>
                <a:cs typeface="Calibri Light"/>
              </a:rPr>
              <a:t>Kommunikatives </a:t>
            </a:r>
            <a:r>
              <a:rPr lang="de-DE" sz="5400" cap="all" dirty="0" err="1">
                <a:latin typeface="Calibri Light"/>
                <a:cs typeface="Calibri Light"/>
              </a:rPr>
              <a:t>marketing</a:t>
            </a:r>
            <a:endParaRPr lang="de-DE" sz="5400" cap="all" dirty="0">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1484846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7E82D7-5907-4821-8264-70C389349AA0}"/>
              </a:ext>
            </a:extLst>
          </p:cNvPr>
          <p:cNvSpPr>
            <a:spLocks noGrp="1"/>
          </p:cNvSpPr>
          <p:nvPr>
            <p:ph type="body" sz="quarter" idx="17"/>
          </p:nvPr>
        </p:nvSpPr>
        <p:spPr>
          <a:xfrm>
            <a:off x="425764" y="1770683"/>
            <a:ext cx="6775389" cy="395818"/>
          </a:xfrm>
        </p:spPr>
        <p:txBody>
          <a:bodyPr>
            <a:normAutofit fontScale="77500" lnSpcReduction="20000"/>
          </a:bodyPr>
          <a:lstStyle/>
          <a:p>
            <a:pPr>
              <a:spcBef>
                <a:spcPct val="30000"/>
              </a:spcBef>
            </a:pPr>
            <a:r>
              <a:rPr lang="en-US">
                <a:ea typeface="+mn-lt"/>
                <a:cs typeface="+mn-lt"/>
              </a:rPr>
              <a:t>Der Einsatz von Kampagnenkommunikation bei IT-Themen im Unternehmen</a:t>
            </a:r>
          </a:p>
          <a:p>
            <a:endParaRPr lang="de-DE" dirty="0">
              <a:ea typeface="+mn-lt"/>
              <a:cs typeface="+mn-lt"/>
            </a:endParaRPr>
          </a:p>
          <a:p>
            <a:endParaRPr lang="de-DE" dirty="0">
              <a:cs typeface="Calibri"/>
            </a:endParaRPr>
          </a:p>
        </p:txBody>
      </p:sp>
      <p:sp>
        <p:nvSpPr>
          <p:cNvPr id="3" name="Title 2">
            <a:extLst>
              <a:ext uri="{FF2B5EF4-FFF2-40B4-BE49-F238E27FC236}">
                <a16:creationId xmlns:a16="http://schemas.microsoft.com/office/drawing/2014/main" id="{066BA3B9-2ECB-4EC9-A13C-8CC47EB2490C}"/>
              </a:ext>
            </a:extLst>
          </p:cNvPr>
          <p:cNvSpPr>
            <a:spLocks noGrp="1"/>
          </p:cNvSpPr>
          <p:nvPr>
            <p:ph type="title"/>
          </p:nvPr>
        </p:nvSpPr>
        <p:spPr>
          <a:xfrm>
            <a:off x="457200" y="458081"/>
            <a:ext cx="6781800" cy="1144347"/>
          </a:xfrm>
        </p:spPr>
        <p:txBody>
          <a:bodyPr/>
          <a:lstStyle/>
          <a:p>
            <a:pPr>
              <a:lnSpc>
                <a:spcPct val="100000"/>
              </a:lnSpc>
              <a:spcBef>
                <a:spcPct val="30000"/>
              </a:spcBef>
            </a:pPr>
            <a:r>
              <a:rPr lang="en-US">
                <a:ea typeface="+mj-lt"/>
                <a:cs typeface="+mj-lt"/>
              </a:rPr>
              <a:t>Von Nerds und Botschaftern – Kommunikatives Marketing von IT-Projekten und –Abteilungen</a:t>
            </a:r>
            <a:endParaRPr lang="de-DE" dirty="0">
              <a:ea typeface="+mj-lt"/>
              <a:cs typeface="+mj-lt"/>
            </a:endParaRPr>
          </a:p>
        </p:txBody>
      </p:sp>
      <p:sp>
        <p:nvSpPr>
          <p:cNvPr id="4" name="Content Placeholder 3">
            <a:extLst>
              <a:ext uri="{FF2B5EF4-FFF2-40B4-BE49-F238E27FC236}">
                <a16:creationId xmlns:a16="http://schemas.microsoft.com/office/drawing/2014/main" id="{1299F0D3-B2DA-441C-925A-6A3470E3C1E0}"/>
              </a:ext>
            </a:extLst>
          </p:cNvPr>
          <p:cNvSpPr>
            <a:spLocks noGrp="1"/>
          </p:cNvSpPr>
          <p:nvPr>
            <p:ph sz="quarter" idx="21"/>
          </p:nvPr>
        </p:nvSpPr>
        <p:spPr>
          <a:xfrm>
            <a:off x="454104" y="2169881"/>
            <a:ext cx="5821376" cy="4269018"/>
          </a:xfrm>
        </p:spPr>
        <p:txBody>
          <a:bodyPr/>
          <a:lstStyle/>
          <a:p>
            <a:r>
              <a:rPr lang="de-DE">
                <a:ea typeface="+mn-lt"/>
                <a:cs typeface="+mn-lt"/>
              </a:rPr>
              <a:t>Verfasser: Karl-Heinz Heuser</a:t>
            </a:r>
            <a:endParaRPr lang="en-US">
              <a:ea typeface="+mn-lt"/>
              <a:cs typeface="+mn-lt"/>
            </a:endParaRPr>
          </a:p>
          <a:p>
            <a:pPr marL="342900" indent="-342900">
              <a:buFont typeface="Arial,Sans-Serif"/>
              <a:buChar char="•"/>
            </a:pPr>
            <a:r>
              <a:rPr lang="de-DE">
                <a:ea typeface="+mn-lt"/>
                <a:cs typeface="+mn-lt"/>
              </a:rPr>
              <a:t>Public-Affairs- und Public-Relations-Berater in verschiedensten Branchen</a:t>
            </a:r>
            <a:endParaRPr lang="en-US">
              <a:ea typeface="+mn-lt"/>
              <a:cs typeface="+mn-lt"/>
            </a:endParaRPr>
          </a:p>
          <a:p>
            <a:pPr marL="342900" indent="-342900">
              <a:buFont typeface="Arial,Sans-Serif"/>
              <a:buChar char="•"/>
            </a:pPr>
            <a:r>
              <a:rPr lang="de-DE">
                <a:ea typeface="+mn-lt"/>
                <a:cs typeface="+mn-lt"/>
              </a:rPr>
              <a:t>Geschäftsführer der Heuser Agentur für Strategie- und Kommunikationsberatung</a:t>
            </a:r>
          </a:p>
          <a:p>
            <a:pPr marL="342900" indent="-342900">
              <a:buFont typeface="Arial,Sans-Serif"/>
              <a:buChar char="•"/>
            </a:pPr>
            <a:r>
              <a:rPr lang="de-DE">
                <a:ea typeface="+mn-lt"/>
                <a:cs typeface="+mn-lt"/>
              </a:rPr>
              <a:t>Chairman der europäischen Beratungsfirma BOLDT</a:t>
            </a:r>
          </a:p>
        </p:txBody>
      </p:sp>
      <p:sp>
        <p:nvSpPr>
          <p:cNvPr id="5" name="Date Placeholder 4">
            <a:extLst>
              <a:ext uri="{FF2B5EF4-FFF2-40B4-BE49-F238E27FC236}">
                <a16:creationId xmlns:a16="http://schemas.microsoft.com/office/drawing/2014/main" id="{DC5C4AE8-12CC-44CD-9DAB-3D97722C23B7}"/>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F3C4514D-7376-421E-AD24-60101C0E51BD}"/>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F3B93CBE-23FF-4C02-AA38-FE372AFF18D8}"/>
              </a:ext>
            </a:extLst>
          </p:cNvPr>
          <p:cNvSpPr>
            <a:spLocks noGrp="1"/>
          </p:cNvSpPr>
          <p:nvPr>
            <p:ph type="sldNum" sz="quarter" idx="24"/>
          </p:nvPr>
        </p:nvSpPr>
        <p:spPr/>
        <p:txBody>
          <a:bodyPr/>
          <a:lstStyle/>
          <a:p>
            <a:fld id="{F846377B-F563-4071-BF06-49AEC7E395EC}" type="slidenum">
              <a:rPr lang="de-DE" altLang="de-DE"/>
              <a:pPr/>
              <a:t>24</a:t>
            </a:fld>
            <a:endParaRPr lang="de-DE" altLang="de-DE"/>
          </a:p>
        </p:txBody>
      </p:sp>
      <p:pic>
        <p:nvPicPr>
          <p:cNvPr id="8" name="Picture 8" descr="Ein Bild, das Person, Mann, Anzug, Schlips enthält.&#10;&#10;Mit sehr hoher Zuverlässigkeit generierte Beschreibung">
            <a:extLst>
              <a:ext uri="{FF2B5EF4-FFF2-40B4-BE49-F238E27FC236}">
                <a16:creationId xmlns:a16="http://schemas.microsoft.com/office/drawing/2014/main" id="{38747225-588D-42AC-8E6A-8C63FB00B131}"/>
              </a:ext>
            </a:extLst>
          </p:cNvPr>
          <p:cNvPicPr>
            <a:picLocks noChangeAspect="1"/>
          </p:cNvPicPr>
          <p:nvPr/>
        </p:nvPicPr>
        <p:blipFill>
          <a:blip r:embed="rId2"/>
          <a:stretch>
            <a:fillRect/>
          </a:stretch>
        </p:blipFill>
        <p:spPr>
          <a:xfrm>
            <a:off x="6863206" y="2163482"/>
            <a:ext cx="1942616" cy="2508231"/>
          </a:xfrm>
          <a:prstGeom prst="rect">
            <a:avLst/>
          </a:prstGeom>
        </p:spPr>
      </p:pic>
      <p:sp>
        <p:nvSpPr>
          <p:cNvPr id="10" name="TextBox 9">
            <a:extLst>
              <a:ext uri="{FF2B5EF4-FFF2-40B4-BE49-F238E27FC236}">
                <a16:creationId xmlns:a16="http://schemas.microsoft.com/office/drawing/2014/main" id="{4320E9F4-F53D-40DD-AFE5-76AF08C01DD9}"/>
              </a:ext>
            </a:extLst>
          </p:cNvPr>
          <p:cNvSpPr txBox="1"/>
          <p:nvPr/>
        </p:nvSpPr>
        <p:spPr>
          <a:xfrm>
            <a:off x="6818327" y="6629400"/>
            <a:ext cx="2743200" cy="226858"/>
          </a:xfrm>
          <a:prstGeom prst="rect">
            <a:avLst/>
          </a:prstGeom>
          <a:noFill/>
        </p:spPr>
        <p:txBody>
          <a:bodyPr rot="0" spcFirstLastPara="0" vertOverflow="overflow" horzOverflow="overflow" vert="horz" wrap="square" lIns="0" tIns="46800" rIns="91440" bIns="45720" numCol="1" spcCol="0" rtlCol="0" fromWordArt="0" anchor="t" anchorCtr="0" forceAA="0" compatLnSpc="1">
            <a:prstTxWarp prst="textNoShape">
              <a:avLst/>
            </a:prstTxWarp>
            <a:spAutoFit/>
          </a:bodyPr>
          <a:lstStyle/>
          <a:p>
            <a:pPr>
              <a:lnSpc>
                <a:spcPts val="1000"/>
              </a:lnSpc>
            </a:pPr>
            <a:r>
              <a:rPr lang="de-DE" sz="1000">
                <a:latin typeface="Calibri"/>
                <a:ea typeface="ヒラギノ角ゴ Pro W3"/>
                <a:cs typeface="Calibri"/>
              </a:rPr>
              <a:t>Abb.: [1]</a:t>
            </a:r>
            <a:endParaRPr lang="de-DE"/>
          </a:p>
        </p:txBody>
      </p:sp>
    </p:spTree>
    <p:extLst>
      <p:ext uri="{BB962C8B-B14F-4D97-AF65-F5344CB8AC3E}">
        <p14:creationId xmlns:p14="http://schemas.microsoft.com/office/powerpoint/2010/main" val="3148665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5F2C3C-2297-4CF9-ABFB-C2487CA47D06}"/>
              </a:ext>
            </a:extLst>
          </p:cNvPr>
          <p:cNvSpPr>
            <a:spLocks noGrp="1"/>
          </p:cNvSpPr>
          <p:nvPr>
            <p:ph type="body" sz="quarter" idx="17"/>
          </p:nvPr>
        </p:nvSpPr>
        <p:spPr/>
        <p:txBody>
          <a:bodyPr/>
          <a:lstStyle/>
          <a:p>
            <a:r>
              <a:rPr lang="de-DE" dirty="0">
                <a:ea typeface="ヒラギノ角ゴ Pro W3"/>
                <a:cs typeface="Calibri"/>
              </a:rPr>
              <a:t>Warum überhaupt Kommunikation?</a:t>
            </a:r>
            <a:endParaRPr lang="de-DE" dirty="0"/>
          </a:p>
        </p:txBody>
      </p:sp>
      <p:sp>
        <p:nvSpPr>
          <p:cNvPr id="3" name="Title 2">
            <a:extLst>
              <a:ext uri="{FF2B5EF4-FFF2-40B4-BE49-F238E27FC236}">
                <a16:creationId xmlns:a16="http://schemas.microsoft.com/office/drawing/2014/main" id="{DAA2FD27-5D41-4E0A-802F-3BA60E673548}"/>
              </a:ext>
            </a:extLst>
          </p:cNvPr>
          <p:cNvSpPr>
            <a:spLocks noGrp="1"/>
          </p:cNvSpPr>
          <p:nvPr>
            <p:ph type="title"/>
          </p:nvPr>
        </p:nvSpPr>
        <p:spPr>
          <a:xfrm>
            <a:off x="457200" y="458081"/>
            <a:ext cx="6781800" cy="368750"/>
          </a:xfrm>
        </p:spPr>
        <p:txBody>
          <a:bodyPr/>
          <a:lstStyle/>
          <a:p>
            <a:r>
              <a:rPr lang="de-DE" dirty="0">
                <a:ea typeface="ヒラギノ角ゴ Pro W3"/>
                <a:cs typeface="Calibri"/>
              </a:rPr>
              <a:t>Kommunikatives Marketing</a:t>
            </a:r>
            <a:endParaRPr lang="de-DE" dirty="0"/>
          </a:p>
        </p:txBody>
      </p:sp>
      <p:sp>
        <p:nvSpPr>
          <p:cNvPr id="4" name="Content Placeholder 3">
            <a:extLst>
              <a:ext uri="{FF2B5EF4-FFF2-40B4-BE49-F238E27FC236}">
                <a16:creationId xmlns:a16="http://schemas.microsoft.com/office/drawing/2014/main" id="{F102F37C-3950-45C5-89A5-F2076F79D7C5}"/>
              </a:ext>
            </a:extLst>
          </p:cNvPr>
          <p:cNvSpPr>
            <a:spLocks noGrp="1"/>
          </p:cNvSpPr>
          <p:nvPr>
            <p:ph sz="quarter" idx="21"/>
          </p:nvPr>
        </p:nvSpPr>
        <p:spPr>
          <a:xfrm>
            <a:off x="454104" y="1697566"/>
            <a:ext cx="6784896" cy="1482367"/>
          </a:xfrm>
        </p:spPr>
        <p:txBody>
          <a:bodyPr/>
          <a:lstStyle/>
          <a:p>
            <a:r>
              <a:rPr lang="de-DE" dirty="0">
                <a:ea typeface="ヒラギノ角ゴ Pro W3"/>
                <a:cs typeface="Calibri"/>
              </a:rPr>
              <a:t>Drei Gruppen bei Projekten:</a:t>
            </a:r>
          </a:p>
          <a:p>
            <a:pPr marL="457200" indent="-457200">
              <a:buAutoNum type="arabicPeriod"/>
            </a:pPr>
            <a:r>
              <a:rPr lang="de-DE" dirty="0">
                <a:ea typeface="ヒラギノ角ゴ Pro W3"/>
                <a:cs typeface="Calibri"/>
              </a:rPr>
              <a:t>Unternehmenslenker</a:t>
            </a:r>
            <a:endParaRPr lang="de-DE" dirty="0">
              <a:cs typeface="Calibri"/>
            </a:endParaRPr>
          </a:p>
          <a:p>
            <a:pPr marL="457200" indent="-457200">
              <a:buAutoNum type="arabicPeriod"/>
            </a:pPr>
            <a:r>
              <a:rPr lang="de-DE" dirty="0">
                <a:ea typeface="ヒラギノ角ゴ Pro W3"/>
                <a:cs typeface="Calibri"/>
              </a:rPr>
              <a:t>Die Begeisterten</a:t>
            </a:r>
          </a:p>
          <a:p>
            <a:pPr marL="457200" indent="-457200">
              <a:buAutoNum type="arabicPeriod"/>
            </a:pPr>
            <a:r>
              <a:rPr lang="de-DE" dirty="0">
                <a:ea typeface="ヒラギノ角ゴ Pro W3"/>
                <a:cs typeface="Calibri"/>
              </a:rPr>
              <a:t>Die Bedenkenträger</a:t>
            </a:r>
          </a:p>
          <a:p>
            <a:endParaRPr lang="de-DE" dirty="0">
              <a:cs typeface="Calibri"/>
            </a:endParaRPr>
          </a:p>
          <a:p>
            <a:endParaRPr lang="de-DE" dirty="0">
              <a:cs typeface="Calibri"/>
            </a:endParaRPr>
          </a:p>
          <a:p>
            <a:endParaRPr lang="de-DE" dirty="0">
              <a:cs typeface="+mn-lt"/>
            </a:endParaRPr>
          </a:p>
          <a:p>
            <a:endParaRPr lang="de-DE" dirty="0">
              <a:cs typeface="+mn-lt"/>
            </a:endParaRPr>
          </a:p>
        </p:txBody>
      </p:sp>
      <p:sp>
        <p:nvSpPr>
          <p:cNvPr id="5" name="Date Placeholder 4">
            <a:extLst>
              <a:ext uri="{FF2B5EF4-FFF2-40B4-BE49-F238E27FC236}">
                <a16:creationId xmlns:a16="http://schemas.microsoft.com/office/drawing/2014/main" id="{98156A08-8D77-4A50-ABA1-9A07019BAF33}"/>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D342DC94-FEA8-4213-950A-3BF415D71BB5}"/>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92A81B15-F50F-43A0-BC6D-94B8AEE36470}"/>
              </a:ext>
            </a:extLst>
          </p:cNvPr>
          <p:cNvSpPr>
            <a:spLocks noGrp="1"/>
          </p:cNvSpPr>
          <p:nvPr>
            <p:ph type="sldNum" sz="quarter" idx="24"/>
          </p:nvPr>
        </p:nvSpPr>
        <p:spPr/>
        <p:txBody>
          <a:bodyPr/>
          <a:lstStyle/>
          <a:p>
            <a:fld id="{F846377B-F563-4071-BF06-49AEC7E395EC}" type="slidenum">
              <a:rPr lang="de-DE" altLang="de-DE"/>
              <a:pPr/>
              <a:t>25</a:t>
            </a:fld>
            <a:endParaRPr lang="de-DE" altLang="de-DE"/>
          </a:p>
        </p:txBody>
      </p:sp>
      <p:sp>
        <p:nvSpPr>
          <p:cNvPr id="11" name="TextBox 10">
            <a:extLst>
              <a:ext uri="{FF2B5EF4-FFF2-40B4-BE49-F238E27FC236}">
                <a16:creationId xmlns:a16="http://schemas.microsoft.com/office/drawing/2014/main" id="{C99B6E96-B53E-4A4E-BB04-E9074A18A7EC}"/>
              </a:ext>
            </a:extLst>
          </p:cNvPr>
          <p:cNvSpPr txBox="1"/>
          <p:nvPr/>
        </p:nvSpPr>
        <p:spPr>
          <a:xfrm>
            <a:off x="4801020" y="4342848"/>
            <a:ext cx="2743200" cy="1447640"/>
          </a:xfrm>
          <a:prstGeom prst="rect">
            <a:avLst/>
          </a:prstGeom>
          <a:noFill/>
        </p:spPr>
        <p:txBody>
          <a:bodyPr rot="0" spcFirstLastPara="0" vertOverflow="overflow" horzOverflow="overflow" vert="horz" wrap="square" lIns="0" tIns="46800" rIns="91440" bIns="45720" numCol="1" spcCol="0" rtlCol="0" fromWordArt="0" anchor="t" anchorCtr="0" forceAA="0" compatLnSpc="1">
            <a:prstTxWarp prst="textNoShape">
              <a:avLst/>
            </a:prstTxWarp>
            <a:spAutoFit/>
          </a:bodyPr>
          <a:lstStyle/>
          <a:p>
            <a:r>
              <a:rPr lang="de-DE" sz="2200" dirty="0">
                <a:latin typeface="Calibri"/>
                <a:ea typeface="ヒラギノ角ゴ Pro W3"/>
                <a:cs typeface="Calibri"/>
              </a:rPr>
              <a:t>Emotionale Ebene:</a:t>
            </a:r>
            <a:endParaRPr lang="de-DE" sz="2200">
              <a:cs typeface="Calibri"/>
            </a:endParaRPr>
          </a:p>
          <a:p>
            <a:r>
              <a:rPr lang="de-DE" sz="2200" dirty="0">
                <a:latin typeface="Calibri"/>
                <a:ea typeface="ヒラギノ角ゴ Pro W3"/>
                <a:cs typeface="Calibri"/>
              </a:rPr>
              <a:t>Sorgen und Ängste der Mitarbeiter</a:t>
            </a:r>
            <a:endParaRPr lang="de-DE" sz="2200" dirty="0">
              <a:cs typeface="Calibri"/>
            </a:endParaRPr>
          </a:p>
          <a:p>
            <a:endParaRPr lang="de-DE" sz="2200" dirty="0">
              <a:cs typeface="Calibri"/>
            </a:endParaRPr>
          </a:p>
        </p:txBody>
      </p:sp>
      <p:sp>
        <p:nvSpPr>
          <p:cNvPr id="12" name="TextBox 11">
            <a:extLst>
              <a:ext uri="{FF2B5EF4-FFF2-40B4-BE49-F238E27FC236}">
                <a16:creationId xmlns:a16="http://schemas.microsoft.com/office/drawing/2014/main" id="{86E28DAE-E176-4B59-B6D2-A7A242916C54}"/>
              </a:ext>
            </a:extLst>
          </p:cNvPr>
          <p:cNvSpPr txBox="1"/>
          <p:nvPr/>
        </p:nvSpPr>
        <p:spPr>
          <a:xfrm>
            <a:off x="786352" y="4342848"/>
            <a:ext cx="3177727" cy="1447640"/>
          </a:xfrm>
          <a:prstGeom prst="rect">
            <a:avLst/>
          </a:prstGeom>
          <a:noFill/>
        </p:spPr>
        <p:txBody>
          <a:bodyPr rot="0" spcFirstLastPara="0" vertOverflow="overflow" horzOverflow="overflow" vert="horz" wrap="square" lIns="0" tIns="46800" rIns="91440" bIns="45720" numCol="1" spcCol="0" rtlCol="0" fromWordArt="0" anchor="t" anchorCtr="0" forceAA="0" compatLnSpc="1">
            <a:prstTxWarp prst="textNoShape">
              <a:avLst/>
            </a:prstTxWarp>
            <a:spAutoFit/>
          </a:bodyPr>
          <a:lstStyle/>
          <a:p>
            <a:r>
              <a:rPr lang="de-DE" sz="2200" dirty="0">
                <a:latin typeface="Calibri"/>
                <a:ea typeface="ヒラギノ角ゴ Pro W3"/>
                <a:cs typeface="Calibri"/>
              </a:rPr>
              <a:t>Rationale Ebene:</a:t>
            </a:r>
            <a:endParaRPr lang="de-DE" sz="2200">
              <a:cs typeface="Calibri"/>
            </a:endParaRPr>
          </a:p>
          <a:p>
            <a:r>
              <a:rPr lang="de-DE" sz="2200" dirty="0">
                <a:latin typeface="Calibri"/>
                <a:ea typeface="ヒラギノ角ゴ Pro W3"/>
                <a:cs typeface="Calibri"/>
              </a:rPr>
              <a:t>Technische/wirtschaftliche Vorzüge des Projekts</a:t>
            </a:r>
            <a:endParaRPr lang="de-DE" sz="2200" dirty="0">
              <a:cs typeface="Calibri"/>
            </a:endParaRPr>
          </a:p>
          <a:p>
            <a:endParaRPr lang="de-DE" sz="2200" dirty="0">
              <a:cs typeface="Calibri"/>
            </a:endParaRPr>
          </a:p>
        </p:txBody>
      </p:sp>
      <p:sp>
        <p:nvSpPr>
          <p:cNvPr id="8" name="TextBox 7">
            <a:extLst>
              <a:ext uri="{FF2B5EF4-FFF2-40B4-BE49-F238E27FC236}">
                <a16:creationId xmlns:a16="http://schemas.microsoft.com/office/drawing/2014/main" id="{9BA8B622-30CC-4A57-9562-4DF1AAE4C9AD}"/>
              </a:ext>
            </a:extLst>
          </p:cNvPr>
          <p:cNvSpPr txBox="1"/>
          <p:nvPr/>
        </p:nvSpPr>
        <p:spPr>
          <a:xfrm>
            <a:off x="451533" y="3455450"/>
            <a:ext cx="6786208" cy="431978"/>
          </a:xfrm>
          <a:prstGeom prst="rect">
            <a:avLst/>
          </a:prstGeom>
          <a:noFill/>
        </p:spPr>
        <p:txBody>
          <a:bodyPr rot="0" spcFirstLastPara="0" vertOverflow="overflow" horzOverflow="overflow" vert="horz" wrap="square" lIns="0" tIns="46800" rIns="91440" bIns="45720" numCol="1" spcCol="0" rtlCol="0" fromWordArt="0" anchor="t" anchorCtr="0" forceAA="0" compatLnSpc="1">
            <a:prstTxWarp prst="textNoShape">
              <a:avLst/>
            </a:prstTxWarp>
            <a:spAutoFit/>
          </a:bodyPr>
          <a:lstStyle/>
          <a:p>
            <a:r>
              <a:rPr lang="de-DE" sz="2200" dirty="0">
                <a:latin typeface="Calibri"/>
                <a:cs typeface="Calibri"/>
              </a:rPr>
              <a:t>→ Vermittelnde Kommunikation ist notwendig!</a:t>
            </a:r>
            <a:endParaRPr lang="de-DE" sz="2200">
              <a:cs typeface="Calibri" panose="020F0502020204030204" pitchFamily="34" charset="0"/>
            </a:endParaRPr>
          </a:p>
        </p:txBody>
      </p:sp>
    </p:spTree>
    <p:extLst>
      <p:ext uri="{BB962C8B-B14F-4D97-AF65-F5344CB8AC3E}">
        <p14:creationId xmlns:p14="http://schemas.microsoft.com/office/powerpoint/2010/main" val="662936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5EF5AE-D91C-4569-9C2D-6C644F55D4DE}"/>
              </a:ext>
            </a:extLst>
          </p:cNvPr>
          <p:cNvSpPr>
            <a:spLocks noGrp="1"/>
          </p:cNvSpPr>
          <p:nvPr>
            <p:ph type="body" sz="quarter" idx="17"/>
          </p:nvPr>
        </p:nvSpPr>
        <p:spPr/>
        <p:txBody>
          <a:bodyPr/>
          <a:lstStyle/>
          <a:p>
            <a:r>
              <a:rPr lang="de-DE" dirty="0">
                <a:ea typeface="ヒラギノ角ゴ Pro W3"/>
                <a:cs typeface="Calibri"/>
              </a:rPr>
              <a:t>Planung und Vorbereitung einer Kampagne</a:t>
            </a:r>
            <a:endParaRPr lang="de-DE" dirty="0"/>
          </a:p>
        </p:txBody>
      </p:sp>
      <p:sp>
        <p:nvSpPr>
          <p:cNvPr id="3" name="Title 2">
            <a:extLst>
              <a:ext uri="{FF2B5EF4-FFF2-40B4-BE49-F238E27FC236}">
                <a16:creationId xmlns:a16="http://schemas.microsoft.com/office/drawing/2014/main" id="{4708B4F6-B32A-4586-9F36-4C48DD5064AA}"/>
              </a:ext>
            </a:extLst>
          </p:cNvPr>
          <p:cNvSpPr>
            <a:spLocks noGrp="1"/>
          </p:cNvSpPr>
          <p:nvPr>
            <p:ph type="title"/>
          </p:nvPr>
        </p:nvSpPr>
        <p:spPr>
          <a:xfrm>
            <a:off x="457200" y="458081"/>
            <a:ext cx="6781800" cy="368750"/>
          </a:xfrm>
        </p:spPr>
        <p:txBody>
          <a:bodyPr/>
          <a:lstStyle/>
          <a:p>
            <a:r>
              <a:rPr lang="de-DE" dirty="0">
                <a:ea typeface="ヒラギノ角ゴ Pro W3"/>
                <a:cs typeface="Calibri"/>
              </a:rPr>
              <a:t>Kommunikatives Marketing</a:t>
            </a:r>
            <a:endParaRPr lang="de-DE" dirty="0"/>
          </a:p>
        </p:txBody>
      </p:sp>
      <p:sp>
        <p:nvSpPr>
          <p:cNvPr id="4" name="Content Placeholder 3">
            <a:extLst>
              <a:ext uri="{FF2B5EF4-FFF2-40B4-BE49-F238E27FC236}">
                <a16:creationId xmlns:a16="http://schemas.microsoft.com/office/drawing/2014/main" id="{CE632BAE-BACA-45D7-A5BA-C6F2218D7211}"/>
              </a:ext>
            </a:extLst>
          </p:cNvPr>
          <p:cNvSpPr>
            <a:spLocks noGrp="1"/>
          </p:cNvSpPr>
          <p:nvPr>
            <p:ph sz="quarter" idx="21"/>
          </p:nvPr>
        </p:nvSpPr>
        <p:spPr>
          <a:xfrm>
            <a:off x="454104" y="1697566"/>
            <a:ext cx="7785866" cy="2190838"/>
          </a:xfrm>
        </p:spPr>
        <p:txBody>
          <a:bodyPr/>
          <a:lstStyle/>
          <a:p>
            <a:r>
              <a:rPr lang="de-DE" dirty="0">
                <a:ea typeface="ヒラギノ角ゴ Pro W3"/>
                <a:cs typeface="Calibri"/>
              </a:rPr>
              <a:t>Kernfragen:</a:t>
            </a:r>
          </a:p>
          <a:p>
            <a:pPr marL="342900" indent="-342900">
              <a:buFont typeface="Arial" pitchFamily="125" charset="0"/>
              <a:buChar char="•"/>
            </a:pPr>
            <a:r>
              <a:rPr lang="de-DE" dirty="0">
                <a:ea typeface="ヒラギノ角ゴ Pro W3"/>
                <a:cs typeface="Calibri"/>
              </a:rPr>
              <a:t>Wer sind die Zielgruppen?</a:t>
            </a:r>
            <a:endParaRPr lang="de-DE" dirty="0">
              <a:cs typeface="Calibri"/>
            </a:endParaRPr>
          </a:p>
          <a:p>
            <a:pPr marL="342900" indent="-342900">
              <a:buFont typeface="Arial" pitchFamily="125" charset="0"/>
              <a:buChar char="•"/>
            </a:pPr>
            <a:r>
              <a:rPr lang="de-DE" dirty="0">
                <a:ea typeface="ヒラギノ角ゴ Pro W3"/>
                <a:cs typeface="Calibri"/>
              </a:rPr>
              <a:t>Wie können die Zielgruppen erreicht werden?</a:t>
            </a:r>
          </a:p>
          <a:p>
            <a:pPr marL="342900" indent="-342900">
              <a:buFont typeface="Arial" pitchFamily="125" charset="0"/>
              <a:buChar char="•"/>
            </a:pPr>
            <a:r>
              <a:rPr lang="de-DE" dirty="0">
                <a:ea typeface="ヒラギノ角ゴ Pro W3"/>
                <a:cs typeface="Calibri"/>
              </a:rPr>
              <a:t>Welche Bedürfnisse haben die Zielgruppen?</a:t>
            </a:r>
          </a:p>
          <a:p>
            <a:pPr marL="342900" indent="-342900">
              <a:buFont typeface="Arial" pitchFamily="125" charset="0"/>
              <a:buChar char="•"/>
            </a:pPr>
            <a:r>
              <a:rPr lang="de-DE" dirty="0">
                <a:ea typeface="ヒラギノ角ゴ Pro W3"/>
                <a:cs typeface="Calibri"/>
              </a:rPr>
              <a:t>Mit welcher Haltung </a:t>
            </a:r>
            <a:r>
              <a:rPr lang="de-DE" dirty="0" err="1">
                <a:ea typeface="ヒラギノ角ゴ Pro W3"/>
                <a:cs typeface="Calibri"/>
              </a:rPr>
              <a:t>ggü</a:t>
            </a:r>
            <a:r>
              <a:rPr lang="de-DE" dirty="0">
                <a:ea typeface="ヒラギノ角ゴ Pro W3"/>
                <a:cs typeface="Calibri"/>
              </a:rPr>
              <a:t>. dem Projekt kann gerechnet werden?</a:t>
            </a:r>
          </a:p>
          <a:p>
            <a:pPr marL="342900" indent="-342900">
              <a:buFont typeface="Arial" pitchFamily="125" charset="0"/>
              <a:buChar char="•"/>
            </a:pPr>
            <a:r>
              <a:rPr lang="de-DE">
                <a:ea typeface="ヒラギノ角ゴ Pro W3"/>
                <a:cs typeface="Calibri"/>
              </a:rPr>
              <a:t>…</a:t>
            </a:r>
          </a:p>
        </p:txBody>
      </p:sp>
      <p:sp>
        <p:nvSpPr>
          <p:cNvPr id="5" name="Date Placeholder 4">
            <a:extLst>
              <a:ext uri="{FF2B5EF4-FFF2-40B4-BE49-F238E27FC236}">
                <a16:creationId xmlns:a16="http://schemas.microsoft.com/office/drawing/2014/main" id="{420B8914-F513-44DB-AE3B-5E433015B8DD}"/>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F9A15C2C-EC31-411E-B2A1-506CA2BF5E87}"/>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806477D9-D496-4502-B6F2-E44FA327BCB3}"/>
              </a:ext>
            </a:extLst>
          </p:cNvPr>
          <p:cNvSpPr>
            <a:spLocks noGrp="1"/>
          </p:cNvSpPr>
          <p:nvPr>
            <p:ph type="sldNum" sz="quarter" idx="24"/>
          </p:nvPr>
        </p:nvSpPr>
        <p:spPr/>
        <p:txBody>
          <a:bodyPr/>
          <a:lstStyle/>
          <a:p>
            <a:fld id="{F846377B-F563-4071-BF06-49AEC7E395EC}" type="slidenum">
              <a:rPr lang="de-DE" altLang="de-DE"/>
              <a:pPr/>
              <a:t>26</a:t>
            </a:fld>
            <a:endParaRPr lang="de-DE" altLang="de-DE"/>
          </a:p>
        </p:txBody>
      </p:sp>
      <p:sp>
        <p:nvSpPr>
          <p:cNvPr id="8" name="TextBox 7">
            <a:extLst>
              <a:ext uri="{FF2B5EF4-FFF2-40B4-BE49-F238E27FC236}">
                <a16:creationId xmlns:a16="http://schemas.microsoft.com/office/drawing/2014/main" id="{FAA75F22-8A24-4A90-B138-918BE2C32868}"/>
              </a:ext>
            </a:extLst>
          </p:cNvPr>
          <p:cNvSpPr txBox="1"/>
          <p:nvPr/>
        </p:nvSpPr>
        <p:spPr>
          <a:xfrm>
            <a:off x="423194" y="4012781"/>
            <a:ext cx="7778067" cy="1109086"/>
          </a:xfrm>
          <a:prstGeom prst="rect">
            <a:avLst/>
          </a:prstGeom>
          <a:noFill/>
        </p:spPr>
        <p:txBody>
          <a:bodyPr rot="0" spcFirstLastPara="0" vertOverflow="overflow" horzOverflow="overflow" vert="horz" wrap="square" lIns="0" tIns="46800" rIns="91440" bIns="45720" numCol="1" spcCol="0" rtlCol="0" fromWordArt="0" anchor="t" anchorCtr="0" forceAA="0" compatLnSpc="1">
            <a:prstTxWarp prst="textNoShape">
              <a:avLst/>
            </a:prstTxWarp>
            <a:spAutoFit/>
          </a:bodyPr>
          <a:lstStyle/>
          <a:p>
            <a:r>
              <a:rPr lang="de-DE" sz="2200">
                <a:latin typeface="Calibri"/>
                <a:ea typeface="ヒラギノ角ゴ Pro W3"/>
                <a:cs typeface="Calibri"/>
              </a:rPr>
              <a:t>Ziele:</a:t>
            </a:r>
          </a:p>
          <a:p>
            <a:pPr marL="342900" indent="-342900">
              <a:buFont typeface="Arial,Sans-Serif"/>
              <a:buChar char="•"/>
            </a:pPr>
            <a:r>
              <a:rPr lang="de-DE" sz="2200">
                <a:latin typeface="Calibri"/>
                <a:ea typeface="ヒラギノ角ゴ Pro W3"/>
                <a:cs typeface="Calibri"/>
              </a:rPr>
              <a:t>Einbinden der Mitarbeiter während Planung und Durchführung</a:t>
            </a:r>
          </a:p>
          <a:p>
            <a:pPr marL="342900" indent="-342900">
              <a:buFont typeface="Arial,Sans-Serif"/>
              <a:buChar char="•"/>
            </a:pPr>
            <a:r>
              <a:rPr lang="de-DE" sz="2200">
                <a:latin typeface="Calibri"/>
                <a:ea typeface="ヒラギノ角ゴ Pro W3"/>
                <a:cs typeface="Calibri"/>
              </a:rPr>
              <a:t>Motivation zu Mitwirkung und Feedback</a:t>
            </a:r>
            <a:endParaRPr lang="de-DE" sz="2200">
              <a:ea typeface="ヒラギノ角ゴ Pro W3"/>
              <a:cs typeface="Calibri"/>
            </a:endParaRPr>
          </a:p>
        </p:txBody>
      </p:sp>
    </p:spTree>
    <p:extLst>
      <p:ext uri="{BB962C8B-B14F-4D97-AF65-F5344CB8AC3E}">
        <p14:creationId xmlns:p14="http://schemas.microsoft.com/office/powerpoint/2010/main" val="1277582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818EBF-B4E0-4E31-826B-8F0BC58EBB45}"/>
              </a:ext>
            </a:extLst>
          </p:cNvPr>
          <p:cNvSpPr>
            <a:spLocks noGrp="1"/>
          </p:cNvSpPr>
          <p:nvPr>
            <p:ph type="body" sz="quarter" idx="17"/>
          </p:nvPr>
        </p:nvSpPr>
        <p:spPr/>
        <p:txBody>
          <a:bodyPr/>
          <a:lstStyle/>
          <a:p>
            <a:r>
              <a:rPr lang="de-DE" dirty="0">
                <a:ea typeface="ヒラギノ角ゴ Pro W3"/>
                <a:cs typeface="Calibri"/>
              </a:rPr>
              <a:t>Planung und Vorbereitung einer Kampagne</a:t>
            </a:r>
            <a:endParaRPr lang="de-DE" dirty="0"/>
          </a:p>
        </p:txBody>
      </p:sp>
      <p:sp>
        <p:nvSpPr>
          <p:cNvPr id="3" name="Title 2">
            <a:extLst>
              <a:ext uri="{FF2B5EF4-FFF2-40B4-BE49-F238E27FC236}">
                <a16:creationId xmlns:a16="http://schemas.microsoft.com/office/drawing/2014/main" id="{5C385A20-4BF9-4FC5-A4CD-AAF3ED368892}"/>
              </a:ext>
            </a:extLst>
          </p:cNvPr>
          <p:cNvSpPr>
            <a:spLocks noGrp="1"/>
          </p:cNvSpPr>
          <p:nvPr>
            <p:ph type="title"/>
          </p:nvPr>
        </p:nvSpPr>
        <p:spPr>
          <a:xfrm>
            <a:off x="457200" y="458081"/>
            <a:ext cx="6781800" cy="368750"/>
          </a:xfrm>
        </p:spPr>
        <p:txBody>
          <a:bodyPr/>
          <a:lstStyle/>
          <a:p>
            <a:r>
              <a:rPr lang="de-DE" dirty="0">
                <a:ea typeface="ヒラギノ角ゴ Pro W3"/>
                <a:cs typeface="Calibri"/>
              </a:rPr>
              <a:t>Kommunikatives Marketing</a:t>
            </a:r>
            <a:endParaRPr lang="de-DE" dirty="0"/>
          </a:p>
        </p:txBody>
      </p:sp>
      <p:sp>
        <p:nvSpPr>
          <p:cNvPr id="4" name="Content Placeholder 3">
            <a:extLst>
              <a:ext uri="{FF2B5EF4-FFF2-40B4-BE49-F238E27FC236}">
                <a16:creationId xmlns:a16="http://schemas.microsoft.com/office/drawing/2014/main" id="{4F13720D-4D34-4D15-BBC9-578DFC84CFA8}"/>
              </a:ext>
            </a:extLst>
          </p:cNvPr>
          <p:cNvSpPr>
            <a:spLocks noGrp="1"/>
          </p:cNvSpPr>
          <p:nvPr>
            <p:ph sz="quarter" idx="21"/>
          </p:nvPr>
        </p:nvSpPr>
        <p:spPr>
          <a:xfrm>
            <a:off x="463550" y="1697566"/>
            <a:ext cx="7681734" cy="4741333"/>
          </a:xfrm>
        </p:spPr>
        <p:txBody>
          <a:bodyPr/>
          <a:lstStyle/>
          <a:p>
            <a:r>
              <a:rPr lang="de-DE" dirty="0">
                <a:ea typeface="ヒラギノ角ゴ Pro W3"/>
                <a:cs typeface="Calibri"/>
              </a:rPr>
              <a:t>Vermeiden von </a:t>
            </a:r>
            <a:r>
              <a:rPr lang="de-DE" b="1" dirty="0">
                <a:ea typeface="ヒラギノ角ゴ Pro W3"/>
                <a:cs typeface="Calibri"/>
              </a:rPr>
              <a:t>zu viel</a:t>
            </a:r>
            <a:r>
              <a:rPr lang="de-DE" dirty="0">
                <a:ea typeface="ヒラギノ角ゴ Pro W3"/>
                <a:cs typeface="Calibri"/>
              </a:rPr>
              <a:t> Kommunikation:</a:t>
            </a:r>
            <a:endParaRPr lang="de-DE" dirty="0"/>
          </a:p>
          <a:p>
            <a:r>
              <a:rPr lang="de-DE" b="1" dirty="0">
                <a:ea typeface="ヒラギノ角ゴ Pro W3"/>
                <a:cs typeface="Calibri"/>
              </a:rPr>
              <a:t>Meilensteine </a:t>
            </a:r>
            <a:r>
              <a:rPr lang="de-DE" dirty="0">
                <a:ea typeface="ヒラギノ角ゴ Pro W3"/>
                <a:cs typeface="Calibri"/>
              </a:rPr>
              <a:t>setzen und nur diese kommunizieren</a:t>
            </a:r>
          </a:p>
          <a:p>
            <a:endParaRPr lang="de-DE" dirty="0">
              <a:ea typeface="ヒラギノ角ゴ Pro W3"/>
              <a:cs typeface="Calibri"/>
            </a:endParaRPr>
          </a:p>
          <a:p>
            <a:r>
              <a:rPr lang="de-DE" dirty="0">
                <a:ea typeface="ヒラギノ角ゴ Pro W3"/>
                <a:cs typeface="Calibri"/>
              </a:rPr>
              <a:t>Relevante Informationen zu Meilensteinen:</a:t>
            </a:r>
          </a:p>
          <a:p>
            <a:pPr marL="342900" indent="-342900">
              <a:buFont typeface="Arial" pitchFamily="125" charset="0"/>
              <a:buChar char="•"/>
            </a:pPr>
            <a:r>
              <a:rPr lang="de-DE" dirty="0">
                <a:ea typeface="ヒラギノ角ゴ Pro W3"/>
                <a:cs typeface="Calibri"/>
              </a:rPr>
              <a:t>Welche Veränderungen wurden vorgenommen?</a:t>
            </a:r>
          </a:p>
          <a:p>
            <a:pPr marL="342900" indent="-342900">
              <a:buFont typeface="Arial" pitchFamily="125" charset="0"/>
              <a:buChar char="•"/>
            </a:pPr>
            <a:r>
              <a:rPr lang="de-DE" dirty="0">
                <a:ea typeface="ヒラギノ角ゴ Pro W3"/>
                <a:cs typeface="Calibri"/>
              </a:rPr>
              <a:t>Was bedeutet das für den Gesamtfortschritt?</a:t>
            </a:r>
          </a:p>
          <a:p>
            <a:pPr marL="342900" indent="-342900">
              <a:buFont typeface="Arial" pitchFamily="125" charset="0"/>
              <a:buChar char="•"/>
            </a:pPr>
            <a:r>
              <a:rPr lang="de-DE" dirty="0">
                <a:ea typeface="ヒラギノ角ゴ Pro W3"/>
                <a:cs typeface="Calibri"/>
              </a:rPr>
              <a:t>Welche Hindernisse gab es?</a:t>
            </a:r>
          </a:p>
          <a:p>
            <a:pPr marL="342900" indent="-342900">
              <a:buFont typeface="Arial" pitchFamily="125" charset="0"/>
              <a:buChar char="•"/>
            </a:pPr>
            <a:r>
              <a:rPr lang="de-DE" dirty="0">
                <a:ea typeface="ヒラギノ角ゴ Pro W3"/>
                <a:cs typeface="Calibri"/>
              </a:rPr>
              <a:t>Welche Erfolge wurden erzielt?</a:t>
            </a:r>
            <a:endParaRPr lang="de-DE" dirty="0"/>
          </a:p>
        </p:txBody>
      </p:sp>
      <p:sp>
        <p:nvSpPr>
          <p:cNvPr id="5" name="Date Placeholder 4">
            <a:extLst>
              <a:ext uri="{FF2B5EF4-FFF2-40B4-BE49-F238E27FC236}">
                <a16:creationId xmlns:a16="http://schemas.microsoft.com/office/drawing/2014/main" id="{6B014091-CCF2-4A4C-923E-D5DD7F7D7C50}"/>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43302FC9-226B-4A88-97D3-683DF07CDAAE}"/>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EC923EC1-6352-419E-9C4F-A9D3FF3F878A}"/>
              </a:ext>
            </a:extLst>
          </p:cNvPr>
          <p:cNvSpPr>
            <a:spLocks noGrp="1"/>
          </p:cNvSpPr>
          <p:nvPr>
            <p:ph type="sldNum" sz="quarter" idx="24"/>
          </p:nvPr>
        </p:nvSpPr>
        <p:spPr/>
        <p:txBody>
          <a:bodyPr/>
          <a:lstStyle/>
          <a:p>
            <a:fld id="{F846377B-F563-4071-BF06-49AEC7E395EC}" type="slidenum">
              <a:rPr lang="de-DE" altLang="de-DE"/>
              <a:pPr/>
              <a:t>27</a:t>
            </a:fld>
            <a:endParaRPr lang="de-DE" altLang="de-DE"/>
          </a:p>
        </p:txBody>
      </p:sp>
    </p:spTree>
    <p:extLst>
      <p:ext uri="{BB962C8B-B14F-4D97-AF65-F5344CB8AC3E}">
        <p14:creationId xmlns:p14="http://schemas.microsoft.com/office/powerpoint/2010/main" val="905026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870F56-3598-4387-99FC-CE8B05C50C63}"/>
              </a:ext>
            </a:extLst>
          </p:cNvPr>
          <p:cNvSpPr>
            <a:spLocks noGrp="1"/>
          </p:cNvSpPr>
          <p:nvPr>
            <p:ph type="body" sz="quarter" idx="17"/>
          </p:nvPr>
        </p:nvSpPr>
        <p:spPr/>
        <p:txBody>
          <a:bodyPr/>
          <a:lstStyle/>
          <a:p>
            <a:r>
              <a:rPr lang="de-DE" dirty="0">
                <a:ea typeface="ヒラギノ角ゴ Pro W3"/>
                <a:cs typeface="Calibri"/>
              </a:rPr>
              <a:t>Umsetzung einer Kampagne</a:t>
            </a:r>
            <a:endParaRPr lang="de-DE" dirty="0"/>
          </a:p>
        </p:txBody>
      </p:sp>
      <p:sp>
        <p:nvSpPr>
          <p:cNvPr id="3" name="Title 2">
            <a:extLst>
              <a:ext uri="{FF2B5EF4-FFF2-40B4-BE49-F238E27FC236}">
                <a16:creationId xmlns:a16="http://schemas.microsoft.com/office/drawing/2014/main" id="{44A49442-1A04-4FE4-BC5E-81489D4E70F4}"/>
              </a:ext>
            </a:extLst>
          </p:cNvPr>
          <p:cNvSpPr>
            <a:spLocks noGrp="1"/>
          </p:cNvSpPr>
          <p:nvPr>
            <p:ph type="title"/>
          </p:nvPr>
        </p:nvSpPr>
        <p:spPr>
          <a:xfrm>
            <a:off x="457200" y="458081"/>
            <a:ext cx="6781800" cy="368750"/>
          </a:xfrm>
        </p:spPr>
        <p:txBody>
          <a:bodyPr/>
          <a:lstStyle/>
          <a:p>
            <a:r>
              <a:rPr lang="de-DE" dirty="0">
                <a:ea typeface="ヒラギノ角ゴ Pro W3"/>
                <a:cs typeface="Calibri"/>
              </a:rPr>
              <a:t>Kommunikatives Marketing</a:t>
            </a:r>
            <a:endParaRPr lang="de-DE" dirty="0"/>
          </a:p>
        </p:txBody>
      </p:sp>
      <p:sp>
        <p:nvSpPr>
          <p:cNvPr id="4" name="Content Placeholder 3">
            <a:extLst>
              <a:ext uri="{FF2B5EF4-FFF2-40B4-BE49-F238E27FC236}">
                <a16:creationId xmlns:a16="http://schemas.microsoft.com/office/drawing/2014/main" id="{8007D547-8112-4D58-927E-4A9BCD212193}"/>
              </a:ext>
            </a:extLst>
          </p:cNvPr>
          <p:cNvSpPr>
            <a:spLocks noGrp="1"/>
          </p:cNvSpPr>
          <p:nvPr>
            <p:ph sz="quarter" idx="21"/>
          </p:nvPr>
        </p:nvSpPr>
        <p:spPr/>
        <p:txBody>
          <a:bodyPr/>
          <a:lstStyle/>
          <a:p>
            <a:r>
              <a:rPr lang="de-DE" dirty="0">
                <a:ea typeface="ヒラギノ角ゴ Pro W3"/>
                <a:cs typeface="Calibri"/>
              </a:rPr>
              <a:t>Stichwort: </a:t>
            </a:r>
            <a:r>
              <a:rPr lang="de-DE" b="1" dirty="0">
                <a:ea typeface="ヒラギノ角ゴ Pro W3"/>
                <a:cs typeface="Calibri"/>
              </a:rPr>
              <a:t>Kampagnenmanagement</a:t>
            </a:r>
            <a:endParaRPr lang="de-DE" b="1" dirty="0">
              <a:cs typeface="Calibri"/>
            </a:endParaRPr>
          </a:p>
          <a:p>
            <a:pPr marL="342900" indent="-342900">
              <a:buFont typeface="Arial" pitchFamily="125" charset="0"/>
              <a:buChar char="•"/>
            </a:pPr>
            <a:r>
              <a:rPr lang="de-DE" dirty="0">
                <a:ea typeface="ヒラギノ角ゴ Pro W3"/>
                <a:cs typeface="Calibri"/>
              </a:rPr>
              <a:t>Systematische</a:t>
            </a:r>
            <a:r>
              <a:rPr lang="de-DE" dirty="0">
                <a:ea typeface="+mn-lt"/>
                <a:cs typeface="+mn-lt"/>
              </a:rPr>
              <a:t> Konzeption und Durchführung</a:t>
            </a:r>
            <a:endParaRPr lang="de-DE" dirty="0">
              <a:cs typeface="Calibri"/>
            </a:endParaRPr>
          </a:p>
          <a:p>
            <a:pPr marL="342900" indent="-342900">
              <a:buFont typeface="Arial" pitchFamily="125" charset="0"/>
              <a:buChar char="•"/>
            </a:pPr>
            <a:r>
              <a:rPr lang="de-DE" dirty="0">
                <a:ea typeface="ヒラギノ角ゴ Pro W3"/>
                <a:cs typeface="Calibri"/>
              </a:rPr>
              <a:t>Auswertung der Ergebnisse</a:t>
            </a:r>
          </a:p>
          <a:p>
            <a:pPr marL="342900" indent="-342900">
              <a:buFont typeface="Arial" pitchFamily="125" charset="0"/>
              <a:buChar char="•"/>
            </a:pPr>
            <a:r>
              <a:rPr lang="de-DE" dirty="0">
                <a:ea typeface="ヒラギノ角ゴ Pro W3"/>
                <a:cs typeface="Calibri"/>
              </a:rPr>
              <a:t>Ziel: Konzentrierter, multimedialer Einsatz mit guter zeitlicher Abstimmung</a:t>
            </a:r>
          </a:p>
          <a:p>
            <a:endParaRPr lang="de-DE" dirty="0">
              <a:cs typeface="Calibri"/>
            </a:endParaRPr>
          </a:p>
        </p:txBody>
      </p:sp>
      <p:sp>
        <p:nvSpPr>
          <p:cNvPr id="5" name="Date Placeholder 4">
            <a:extLst>
              <a:ext uri="{FF2B5EF4-FFF2-40B4-BE49-F238E27FC236}">
                <a16:creationId xmlns:a16="http://schemas.microsoft.com/office/drawing/2014/main" id="{7670EC1D-DE9B-48D3-B60F-CF11348E14A6}"/>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307FA068-D8E2-46EE-9786-34E9EA7187E6}"/>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5B7B95DB-B34E-4944-902F-4BAB86CE4256}"/>
              </a:ext>
            </a:extLst>
          </p:cNvPr>
          <p:cNvSpPr>
            <a:spLocks noGrp="1"/>
          </p:cNvSpPr>
          <p:nvPr>
            <p:ph type="sldNum" sz="quarter" idx="24"/>
          </p:nvPr>
        </p:nvSpPr>
        <p:spPr/>
        <p:txBody>
          <a:bodyPr/>
          <a:lstStyle/>
          <a:p>
            <a:fld id="{F846377B-F563-4071-BF06-49AEC7E395EC}" type="slidenum">
              <a:rPr lang="de-DE" altLang="de-DE"/>
              <a:pPr/>
              <a:t>28</a:t>
            </a:fld>
            <a:endParaRPr lang="de-DE" altLang="de-DE"/>
          </a:p>
        </p:txBody>
      </p:sp>
      <p:pic>
        <p:nvPicPr>
          <p:cNvPr id="10" name="Picture 10" descr="Ein Bild, das Visitenkarte, Text enthält.&#10;&#10;Mit sehr hoher Zuverlässigkeit generierte Beschreibung">
            <a:extLst>
              <a:ext uri="{FF2B5EF4-FFF2-40B4-BE49-F238E27FC236}">
                <a16:creationId xmlns:a16="http://schemas.microsoft.com/office/drawing/2014/main" id="{33B74A3C-F3C0-4D2C-8CA0-78428716E37B}"/>
              </a:ext>
            </a:extLst>
          </p:cNvPr>
          <p:cNvPicPr>
            <a:picLocks noChangeAspect="1"/>
          </p:cNvPicPr>
          <p:nvPr/>
        </p:nvPicPr>
        <p:blipFill>
          <a:blip r:embed="rId2"/>
          <a:stretch>
            <a:fillRect/>
          </a:stretch>
        </p:blipFill>
        <p:spPr>
          <a:xfrm>
            <a:off x="454494" y="3429065"/>
            <a:ext cx="8167377" cy="3124520"/>
          </a:xfrm>
          <a:prstGeom prst="rect">
            <a:avLst/>
          </a:prstGeom>
        </p:spPr>
      </p:pic>
      <p:sp>
        <p:nvSpPr>
          <p:cNvPr id="8" name="TextBox 7">
            <a:extLst>
              <a:ext uri="{FF2B5EF4-FFF2-40B4-BE49-F238E27FC236}">
                <a16:creationId xmlns:a16="http://schemas.microsoft.com/office/drawing/2014/main" id="{5212A9B0-918F-4BDD-9029-04B97CF67B9A}"/>
              </a:ext>
            </a:extLst>
          </p:cNvPr>
          <p:cNvSpPr txBox="1"/>
          <p:nvPr/>
        </p:nvSpPr>
        <p:spPr>
          <a:xfrm>
            <a:off x="6818327" y="6629400"/>
            <a:ext cx="2743200" cy="226858"/>
          </a:xfrm>
          <a:prstGeom prst="rect">
            <a:avLst/>
          </a:prstGeom>
          <a:noFill/>
        </p:spPr>
        <p:txBody>
          <a:bodyPr rot="0" spcFirstLastPara="0" vertOverflow="overflow" horzOverflow="overflow" vert="horz" wrap="square" lIns="0" tIns="46800" rIns="91440" bIns="45720" numCol="1" spcCol="0" rtlCol="0" fromWordArt="0" anchor="t" anchorCtr="0" forceAA="0" compatLnSpc="1">
            <a:prstTxWarp prst="textNoShape">
              <a:avLst/>
            </a:prstTxWarp>
            <a:spAutoFit/>
          </a:bodyPr>
          <a:lstStyle/>
          <a:p>
            <a:pPr>
              <a:lnSpc>
                <a:spcPts val="1000"/>
              </a:lnSpc>
            </a:pPr>
            <a:r>
              <a:rPr lang="de-DE" sz="1000">
                <a:latin typeface="Calibri"/>
                <a:ea typeface="ヒラギノ角ゴ Pro W3"/>
                <a:cs typeface="Calibri"/>
              </a:rPr>
              <a:t>Abb.: [1]</a:t>
            </a:r>
            <a:endParaRPr lang="de-DE"/>
          </a:p>
        </p:txBody>
      </p:sp>
    </p:spTree>
    <p:extLst>
      <p:ext uri="{BB962C8B-B14F-4D97-AF65-F5344CB8AC3E}">
        <p14:creationId xmlns:p14="http://schemas.microsoft.com/office/powerpoint/2010/main" val="3109832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25B7CF-F246-41E2-A569-E40D8B0BCA0A}"/>
              </a:ext>
            </a:extLst>
          </p:cNvPr>
          <p:cNvSpPr>
            <a:spLocks noGrp="1"/>
          </p:cNvSpPr>
          <p:nvPr>
            <p:ph type="body" sz="quarter" idx="17"/>
          </p:nvPr>
        </p:nvSpPr>
        <p:spPr/>
        <p:txBody>
          <a:bodyPr/>
          <a:lstStyle/>
          <a:p>
            <a:r>
              <a:rPr lang="de-DE">
                <a:ea typeface="ヒラギノ角ゴ Pro W3"/>
                <a:cs typeface="Calibri"/>
              </a:rPr>
              <a:t>Praxisbeispiele für Kommunikationskampagnen</a:t>
            </a:r>
            <a:endParaRPr lang="de-DE"/>
          </a:p>
        </p:txBody>
      </p:sp>
      <p:sp>
        <p:nvSpPr>
          <p:cNvPr id="3" name="Title 2">
            <a:extLst>
              <a:ext uri="{FF2B5EF4-FFF2-40B4-BE49-F238E27FC236}">
                <a16:creationId xmlns:a16="http://schemas.microsoft.com/office/drawing/2014/main" id="{9D3EFB2F-E7C3-481D-A19E-00C679AC0312}"/>
              </a:ext>
            </a:extLst>
          </p:cNvPr>
          <p:cNvSpPr>
            <a:spLocks noGrp="1"/>
          </p:cNvSpPr>
          <p:nvPr>
            <p:ph type="title"/>
          </p:nvPr>
        </p:nvSpPr>
        <p:spPr>
          <a:xfrm>
            <a:off x="457200" y="458081"/>
            <a:ext cx="6781800" cy="368750"/>
          </a:xfrm>
        </p:spPr>
        <p:txBody>
          <a:bodyPr/>
          <a:lstStyle/>
          <a:p>
            <a:r>
              <a:rPr lang="de-DE">
                <a:ea typeface="ヒラギノ角ゴ Pro W3"/>
                <a:cs typeface="Calibri"/>
              </a:rPr>
              <a:t>Kommunikatives Marketing</a:t>
            </a:r>
            <a:endParaRPr lang="de-DE"/>
          </a:p>
        </p:txBody>
      </p:sp>
      <p:sp>
        <p:nvSpPr>
          <p:cNvPr id="4" name="Content Placeholder 3">
            <a:extLst>
              <a:ext uri="{FF2B5EF4-FFF2-40B4-BE49-F238E27FC236}">
                <a16:creationId xmlns:a16="http://schemas.microsoft.com/office/drawing/2014/main" id="{0A1F46F4-7FD9-4203-B60F-BC501E7D8BE7}"/>
              </a:ext>
            </a:extLst>
          </p:cNvPr>
          <p:cNvSpPr>
            <a:spLocks noGrp="1"/>
          </p:cNvSpPr>
          <p:nvPr>
            <p:ph sz="quarter" idx="21"/>
          </p:nvPr>
        </p:nvSpPr>
        <p:spPr/>
        <p:txBody>
          <a:bodyPr/>
          <a:lstStyle/>
          <a:p>
            <a:pPr marL="457200" indent="-457200">
              <a:buAutoNum type="arabicPeriod"/>
            </a:pPr>
            <a:r>
              <a:rPr lang="de-DE">
                <a:ea typeface="ヒラギノ角ゴ Pro W3"/>
                <a:cs typeface="Calibri"/>
              </a:rPr>
              <a:t>Einführung eines CRM-Systems in einem Dienstleistungsunternehmen</a:t>
            </a:r>
          </a:p>
          <a:p>
            <a:pPr marL="457200" indent="-457200">
              <a:buAutoNum type="arabicPeriod"/>
            </a:pPr>
            <a:r>
              <a:rPr lang="de-DE">
                <a:ea typeface="ヒラギノ角ゴ Pro W3"/>
                <a:cs typeface="Calibri"/>
              </a:rPr>
              <a:t>Vom klassischen Seminar zur E-Learning-Plattform bei einem internationalen Dienstleister</a:t>
            </a:r>
          </a:p>
          <a:p>
            <a:pPr marL="457200" indent="-457200">
              <a:buAutoNum type="arabicPeriod"/>
            </a:pPr>
            <a:r>
              <a:rPr lang="de-DE">
                <a:ea typeface="ヒラギノ角ゴ Pro W3"/>
                <a:cs typeface="Calibri"/>
              </a:rPr>
              <a:t>Vom BlackBerry zum iPhone</a:t>
            </a:r>
            <a:endParaRPr lang="de-DE" dirty="0">
              <a:cs typeface="Calibri"/>
            </a:endParaRPr>
          </a:p>
        </p:txBody>
      </p:sp>
      <p:sp>
        <p:nvSpPr>
          <p:cNvPr id="5" name="Date Placeholder 4">
            <a:extLst>
              <a:ext uri="{FF2B5EF4-FFF2-40B4-BE49-F238E27FC236}">
                <a16:creationId xmlns:a16="http://schemas.microsoft.com/office/drawing/2014/main" id="{FF155BC0-A9A5-4338-8736-EAAF32B06563}"/>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12ADFD7C-D5CE-47AF-92FF-174C3361AFB3}"/>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841CF0F6-F39D-4D52-A603-7DA617F86E01}"/>
              </a:ext>
            </a:extLst>
          </p:cNvPr>
          <p:cNvSpPr>
            <a:spLocks noGrp="1"/>
          </p:cNvSpPr>
          <p:nvPr>
            <p:ph type="sldNum" sz="quarter" idx="24"/>
          </p:nvPr>
        </p:nvSpPr>
        <p:spPr/>
        <p:txBody>
          <a:bodyPr/>
          <a:lstStyle/>
          <a:p>
            <a:fld id="{F846377B-F563-4071-BF06-49AEC7E395EC}" type="slidenum">
              <a:rPr lang="de-DE" altLang="de-DE"/>
              <a:pPr/>
              <a:t>29</a:t>
            </a:fld>
            <a:endParaRPr lang="de-DE" altLang="de-DE"/>
          </a:p>
        </p:txBody>
      </p:sp>
    </p:spTree>
    <p:extLst>
      <p:ext uri="{BB962C8B-B14F-4D97-AF65-F5344CB8AC3E}">
        <p14:creationId xmlns:p14="http://schemas.microsoft.com/office/powerpoint/2010/main" val="2817671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Inhaltsplatzhalter 13">
            <a:extLst>
              <a:ext uri="{FF2B5EF4-FFF2-40B4-BE49-F238E27FC236}">
                <a16:creationId xmlns:a16="http://schemas.microsoft.com/office/drawing/2014/main" id="{6CE431C5-547F-4336-8B73-B526F858A445}"/>
              </a:ext>
            </a:extLst>
          </p:cNvPr>
          <p:cNvSpPr>
            <a:spLocks noGrp="1"/>
          </p:cNvSpPr>
          <p:nvPr>
            <p:ph idx="1"/>
          </p:nvPr>
        </p:nvSpPr>
        <p:spPr>
          <a:xfrm>
            <a:off x="287410" y="2208213"/>
            <a:ext cx="4284590" cy="4190999"/>
          </a:xfrm>
        </p:spPr>
        <p:txBody>
          <a:bodyPr>
            <a:noAutofit/>
          </a:bodyPr>
          <a:lstStyle/>
          <a:p>
            <a:pPr eaLnBrk="1" hangingPunct="1"/>
            <a:r>
              <a:rPr lang="de-DE" altLang="de-DE" dirty="0"/>
              <a:t>Motivation:</a:t>
            </a:r>
          </a:p>
          <a:p>
            <a:pPr eaLnBrk="1" hangingPunct="1"/>
            <a:r>
              <a:rPr lang="de-DE" altLang="de-DE" dirty="0"/>
              <a:t>„Projekte von morgen brauchen auch eine Kommunikation von morgen, um erfolgreich umgesetzt zu werden.“ [1]</a:t>
            </a:r>
          </a:p>
          <a:p>
            <a:pPr eaLnBrk="1" hangingPunct="1"/>
            <a:endParaRPr lang="de-DE" altLang="de-DE" dirty="0"/>
          </a:p>
          <a:p>
            <a:pPr eaLnBrk="1" hangingPunct="1"/>
            <a:endParaRPr lang="de-DE" altLang="de-DE" dirty="0"/>
          </a:p>
          <a:p>
            <a:pPr eaLnBrk="1" hangingPunct="1"/>
            <a:r>
              <a:rPr lang="de-DE" altLang="de-DE" dirty="0"/>
              <a:t>Ziel des Buches:</a:t>
            </a:r>
          </a:p>
          <a:p>
            <a:pPr eaLnBrk="1" hangingPunct="1"/>
            <a:r>
              <a:rPr lang="de-DE" altLang="de-DE" dirty="0"/>
              <a:t>Praxisnahe Handlungsempfehlungen für IT-Manager und IT-Verantwortliche hinsichtlich IT-Kommunikation.</a:t>
            </a:r>
          </a:p>
        </p:txBody>
      </p:sp>
      <p:sp>
        <p:nvSpPr>
          <p:cNvPr id="20483" name="Inhaltsplatzhalter 18">
            <a:extLst>
              <a:ext uri="{FF2B5EF4-FFF2-40B4-BE49-F238E27FC236}">
                <a16:creationId xmlns:a16="http://schemas.microsoft.com/office/drawing/2014/main" id="{4A961557-FADB-45BD-A816-83CFC9C51217}"/>
              </a:ext>
            </a:extLst>
          </p:cNvPr>
          <p:cNvSpPr>
            <a:spLocks noGrp="1"/>
          </p:cNvSpPr>
          <p:nvPr>
            <p:ph idx="20"/>
          </p:nvPr>
        </p:nvSpPr>
        <p:spPr>
          <a:xfrm>
            <a:off x="5082381" y="4822824"/>
            <a:ext cx="2651125" cy="200025"/>
          </a:xfrm>
        </p:spPr>
        <p:txBody>
          <a:bodyPr/>
          <a:lstStyle/>
          <a:p>
            <a:pPr eaLnBrk="1" hangingPunct="1"/>
            <a:r>
              <a:rPr lang="de-DE" altLang="de-DE" dirty="0"/>
              <a:t>Sandra </a:t>
            </a:r>
            <a:r>
              <a:rPr lang="de-DE" altLang="de-DE" dirty="0" err="1"/>
              <a:t>Aengenheyster</a:t>
            </a:r>
            <a:endParaRPr lang="de-DE" altLang="de-DE" dirty="0"/>
          </a:p>
        </p:txBody>
      </p:sp>
      <p:sp>
        <p:nvSpPr>
          <p:cNvPr id="20484" name="Inhaltsplatzhalter 11">
            <a:extLst>
              <a:ext uri="{FF2B5EF4-FFF2-40B4-BE49-F238E27FC236}">
                <a16:creationId xmlns:a16="http://schemas.microsoft.com/office/drawing/2014/main" id="{14239656-1610-447E-8266-97AE2DDFA51A}"/>
              </a:ext>
            </a:extLst>
          </p:cNvPr>
          <p:cNvSpPr>
            <a:spLocks noGrp="1"/>
          </p:cNvSpPr>
          <p:nvPr>
            <p:ph idx="21"/>
          </p:nvPr>
        </p:nvSpPr>
        <p:spPr>
          <a:xfrm>
            <a:off x="7246938" y="4835524"/>
            <a:ext cx="2651125" cy="200025"/>
          </a:xfrm>
        </p:spPr>
        <p:txBody>
          <a:bodyPr/>
          <a:lstStyle/>
          <a:p>
            <a:pPr eaLnBrk="1" hangingPunct="1"/>
            <a:r>
              <a:rPr lang="de-DE" altLang="de-DE" dirty="0"/>
              <a:t>Dr. Kim Mariam Dörr</a:t>
            </a:r>
          </a:p>
        </p:txBody>
      </p:sp>
      <p:sp>
        <p:nvSpPr>
          <p:cNvPr id="20485" name="Datumsplatzhalter 3">
            <a:extLst>
              <a:ext uri="{FF2B5EF4-FFF2-40B4-BE49-F238E27FC236}">
                <a16:creationId xmlns:a16="http://schemas.microsoft.com/office/drawing/2014/main" id="{01C01237-F73C-4595-9568-EFD4AC81B2C6}"/>
              </a:ext>
            </a:extLst>
          </p:cNvPr>
          <p:cNvSpPr>
            <a:spLocks noGrp="1"/>
          </p:cNvSpPr>
          <p:nvPr>
            <p:ph type="dt"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p>
        </p:txBody>
      </p:sp>
      <p:sp>
        <p:nvSpPr>
          <p:cNvPr id="20486" name="Fußzeilenplatzhalter 4">
            <a:extLst>
              <a:ext uri="{FF2B5EF4-FFF2-40B4-BE49-F238E27FC236}">
                <a16:creationId xmlns:a16="http://schemas.microsoft.com/office/drawing/2014/main" id="{C69E06EE-6542-43E5-A097-4199B6C320A8}"/>
              </a:ext>
            </a:extLst>
          </p:cNvPr>
          <p:cNvSpPr>
            <a:spLocks noGrp="1"/>
          </p:cNvSpPr>
          <p:nvPr>
            <p:ph type="ftr" sz="quarter" idx="24"/>
          </p:nvPr>
        </p:nvSpPr>
        <p:spPr bwMode="auto">
          <a:xfrm>
            <a:off x="1289050" y="6646863"/>
            <a:ext cx="562451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dirty="0"/>
              <a:t>IT-Kommunikation innerhalb des Unternehmens</a:t>
            </a:r>
          </a:p>
        </p:txBody>
      </p:sp>
      <p:sp>
        <p:nvSpPr>
          <p:cNvPr id="20487" name="Foliennummernplatzhalter 5">
            <a:extLst>
              <a:ext uri="{FF2B5EF4-FFF2-40B4-BE49-F238E27FC236}">
                <a16:creationId xmlns:a16="http://schemas.microsoft.com/office/drawing/2014/main" id="{9B0C4872-991A-49E7-9CEA-BC5D415F4A3A}"/>
              </a:ext>
            </a:extLst>
          </p:cNvPr>
          <p:cNvSpPr>
            <a:spLocks noGrp="1"/>
          </p:cNvSpPr>
          <p:nvPr>
            <p:ph type="sldNum" sz="quarter" idx="25"/>
          </p:nvPr>
        </p:nvSpPr>
        <p:spPr bwMode="auto">
          <a:xfrm>
            <a:off x="8388350" y="6688138"/>
            <a:ext cx="57626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2C1985D1-F100-4000-8500-6D1316ADBF34}" type="slidenum">
              <a:rPr lang="de-DE" altLang="de-DE" sz="1000"/>
              <a:pPr eaLnBrk="1" hangingPunct="1">
                <a:buSzTx/>
                <a:buFontTx/>
                <a:buNone/>
              </a:pPr>
              <a:t>3</a:t>
            </a:fld>
            <a:endParaRPr lang="de-DE" altLang="de-DE" sz="1000"/>
          </a:p>
        </p:txBody>
      </p:sp>
      <p:sp>
        <p:nvSpPr>
          <p:cNvPr id="3" name="Titel 2">
            <a:extLst>
              <a:ext uri="{FF2B5EF4-FFF2-40B4-BE49-F238E27FC236}">
                <a16:creationId xmlns:a16="http://schemas.microsoft.com/office/drawing/2014/main" id="{DCA75CF4-A212-4522-9A46-193C24AB7C2D}"/>
              </a:ext>
            </a:extLst>
          </p:cNvPr>
          <p:cNvSpPr>
            <a:spLocks noGrp="1"/>
          </p:cNvSpPr>
          <p:nvPr>
            <p:ph type="title"/>
          </p:nvPr>
        </p:nvSpPr>
        <p:spPr>
          <a:xfrm>
            <a:off x="457200" y="458788"/>
            <a:ext cx="6718300" cy="763587"/>
          </a:xfrm>
        </p:spPr>
        <p:txBody>
          <a:bodyPr>
            <a:normAutofit/>
          </a:bodyPr>
          <a:lstStyle/>
          <a:p>
            <a:pPr eaLnBrk="1" fontAlgn="auto" hangingPunct="1">
              <a:spcAft>
                <a:spcPts val="0"/>
              </a:spcAft>
              <a:defRPr/>
            </a:pPr>
            <a:r>
              <a:rPr lang="de-DE" dirty="0">
                <a:ea typeface="+mj-ea"/>
              </a:rPr>
              <a:t>Einleitung</a:t>
            </a:r>
          </a:p>
        </p:txBody>
      </p:sp>
      <p:pic>
        <p:nvPicPr>
          <p:cNvPr id="6" name="Grafik 5">
            <a:extLst>
              <a:ext uri="{FF2B5EF4-FFF2-40B4-BE49-F238E27FC236}">
                <a16:creationId xmlns:a16="http://schemas.microsoft.com/office/drawing/2014/main" id="{92D1DCC6-7FAE-437D-BA09-CECD0BBAFECB}"/>
              </a:ext>
            </a:extLst>
          </p:cNvPr>
          <p:cNvPicPr>
            <a:picLocks noChangeAspect="1"/>
          </p:cNvPicPr>
          <p:nvPr/>
        </p:nvPicPr>
        <p:blipFill>
          <a:blip r:embed="rId2"/>
          <a:stretch>
            <a:fillRect/>
          </a:stretch>
        </p:blipFill>
        <p:spPr>
          <a:xfrm>
            <a:off x="6834981" y="2249332"/>
            <a:ext cx="2021609" cy="2581585"/>
          </a:xfrm>
          <a:prstGeom prst="rect">
            <a:avLst/>
          </a:prstGeom>
        </p:spPr>
      </p:pic>
      <p:pic>
        <p:nvPicPr>
          <p:cNvPr id="8" name="Grafik 7">
            <a:extLst>
              <a:ext uri="{FF2B5EF4-FFF2-40B4-BE49-F238E27FC236}">
                <a16:creationId xmlns:a16="http://schemas.microsoft.com/office/drawing/2014/main" id="{BA23A0CD-C7E3-4789-BC07-6C068DF2771C}"/>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4760498" y="2248502"/>
            <a:ext cx="1991934" cy="2543690"/>
          </a:xfrm>
          <a:prstGeom prst="rect">
            <a:avLst/>
          </a:prstGeom>
        </p:spPr>
      </p:pic>
      <p:sp>
        <p:nvSpPr>
          <p:cNvPr id="22" name="Textplatzhalter 11">
            <a:extLst>
              <a:ext uri="{FF2B5EF4-FFF2-40B4-BE49-F238E27FC236}">
                <a16:creationId xmlns:a16="http://schemas.microsoft.com/office/drawing/2014/main" id="{1B06F6B7-C935-4EBE-B591-ED4A39A57C64}"/>
              </a:ext>
            </a:extLst>
          </p:cNvPr>
          <p:cNvSpPr>
            <a:spLocks noGrp="1"/>
          </p:cNvSpPr>
          <p:nvPr>
            <p:ph type="body" sz="quarter" idx="17"/>
          </p:nvPr>
        </p:nvSpPr>
        <p:spPr>
          <a:xfrm>
            <a:off x="471488" y="803276"/>
            <a:ext cx="6775450" cy="395287"/>
          </a:xfrm>
        </p:spPr>
        <p:txBody>
          <a:bodyPr/>
          <a:lstStyle/>
          <a:p>
            <a:pPr eaLnBrk="1" hangingPunct="1"/>
            <a:r>
              <a:rPr lang="de-DE" altLang="de-DE" dirty="0"/>
              <a:t>Praxishandbuch IT-Kommunikation</a:t>
            </a:r>
          </a:p>
        </p:txBody>
      </p:sp>
    </p:spTree>
    <p:extLst>
      <p:ext uri="{BB962C8B-B14F-4D97-AF65-F5344CB8AC3E}">
        <p14:creationId xmlns:p14="http://schemas.microsoft.com/office/powerpoint/2010/main" val="1303027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3FFD4C-97AE-4B05-B4A8-F35C746C8CD9}"/>
              </a:ext>
            </a:extLst>
          </p:cNvPr>
          <p:cNvSpPr>
            <a:spLocks noGrp="1"/>
          </p:cNvSpPr>
          <p:nvPr>
            <p:ph type="body" sz="quarter" idx="17"/>
          </p:nvPr>
        </p:nvSpPr>
        <p:spPr/>
        <p:txBody>
          <a:bodyPr/>
          <a:lstStyle/>
          <a:p>
            <a:r>
              <a:rPr lang="de-DE">
                <a:ea typeface="ヒラギノ角ゴ Pro W3"/>
                <a:cs typeface="Calibri"/>
              </a:rPr>
              <a:t>Praxisbeispiel: Einführung eines CRM-Systems</a:t>
            </a:r>
            <a:endParaRPr lang="de-DE"/>
          </a:p>
        </p:txBody>
      </p:sp>
      <p:sp>
        <p:nvSpPr>
          <p:cNvPr id="3" name="Title 2">
            <a:extLst>
              <a:ext uri="{FF2B5EF4-FFF2-40B4-BE49-F238E27FC236}">
                <a16:creationId xmlns:a16="http://schemas.microsoft.com/office/drawing/2014/main" id="{389E5FB4-6E3E-4396-91CB-0B8362488106}"/>
              </a:ext>
            </a:extLst>
          </p:cNvPr>
          <p:cNvSpPr>
            <a:spLocks noGrp="1"/>
          </p:cNvSpPr>
          <p:nvPr>
            <p:ph type="title"/>
          </p:nvPr>
        </p:nvSpPr>
        <p:spPr>
          <a:xfrm>
            <a:off x="457200" y="458081"/>
            <a:ext cx="6781800" cy="368750"/>
          </a:xfrm>
        </p:spPr>
        <p:txBody>
          <a:bodyPr/>
          <a:lstStyle/>
          <a:p>
            <a:r>
              <a:rPr lang="de-DE">
                <a:ea typeface="ヒラギノ角ゴ Pro W3"/>
                <a:cs typeface="Calibri"/>
              </a:rPr>
              <a:t>Kommunikatives Marketing</a:t>
            </a:r>
            <a:endParaRPr lang="de-DE"/>
          </a:p>
        </p:txBody>
      </p:sp>
      <p:sp>
        <p:nvSpPr>
          <p:cNvPr id="5" name="Date Placeholder 4">
            <a:extLst>
              <a:ext uri="{FF2B5EF4-FFF2-40B4-BE49-F238E27FC236}">
                <a16:creationId xmlns:a16="http://schemas.microsoft.com/office/drawing/2014/main" id="{BFF80C7B-6365-41EF-91CF-6FBD0737484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E94E5505-F646-49F3-8E69-DB1BBEA70E12}"/>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F63265FF-B826-436F-A642-896792C9C1F0}"/>
              </a:ext>
            </a:extLst>
          </p:cNvPr>
          <p:cNvSpPr>
            <a:spLocks noGrp="1"/>
          </p:cNvSpPr>
          <p:nvPr>
            <p:ph type="sldNum" sz="quarter" idx="24"/>
          </p:nvPr>
        </p:nvSpPr>
        <p:spPr/>
        <p:txBody>
          <a:bodyPr/>
          <a:lstStyle/>
          <a:p>
            <a:fld id="{F846377B-F563-4071-BF06-49AEC7E395EC}" type="slidenum">
              <a:rPr lang="de-DE" altLang="de-DE"/>
              <a:pPr/>
              <a:t>30</a:t>
            </a:fld>
            <a:endParaRPr lang="de-DE" altLang="de-DE"/>
          </a:p>
        </p:txBody>
      </p:sp>
      <p:sp>
        <p:nvSpPr>
          <p:cNvPr id="703" name="Content Placeholder 702">
            <a:extLst>
              <a:ext uri="{FF2B5EF4-FFF2-40B4-BE49-F238E27FC236}">
                <a16:creationId xmlns:a16="http://schemas.microsoft.com/office/drawing/2014/main" id="{3A640185-73AA-4FDE-A353-09433AEE633E}"/>
              </a:ext>
            </a:extLst>
          </p:cNvPr>
          <p:cNvSpPr>
            <a:spLocks noGrp="1"/>
          </p:cNvSpPr>
          <p:nvPr>
            <p:ph sz="quarter" idx="21"/>
          </p:nvPr>
        </p:nvSpPr>
        <p:spPr>
          <a:xfrm>
            <a:off x="463550" y="1697566"/>
            <a:ext cx="7871106" cy="4741333"/>
          </a:xfrm>
        </p:spPr>
        <p:txBody>
          <a:bodyPr/>
          <a:lstStyle/>
          <a:p>
            <a:endParaRPr lang="de-DE"/>
          </a:p>
          <a:p>
            <a:endParaRPr lang="de-DE" dirty="0">
              <a:cs typeface="Calibri"/>
            </a:endParaRPr>
          </a:p>
          <a:p>
            <a:endParaRPr lang="de-DE" dirty="0">
              <a:cs typeface="Calibri"/>
            </a:endParaRPr>
          </a:p>
          <a:p>
            <a:endParaRPr lang="de-DE" dirty="0">
              <a:cs typeface="Calibri"/>
            </a:endParaRPr>
          </a:p>
          <a:p>
            <a:endParaRPr lang="de-DE" dirty="0">
              <a:ea typeface="ヒラギノ角ゴ Pro W3"/>
              <a:cs typeface="Calibri"/>
            </a:endParaRPr>
          </a:p>
          <a:p>
            <a:pPr marL="342900" indent="-342900">
              <a:buFont typeface="Arial" pitchFamily="125" charset="0"/>
              <a:buChar char="•"/>
            </a:pPr>
            <a:r>
              <a:rPr lang="de-DE">
                <a:ea typeface="ヒラギノ角ゴ Pro W3"/>
                <a:cs typeface="Calibri"/>
              </a:rPr>
              <a:t>CRM = Customer Relationship Management</a:t>
            </a:r>
            <a:endParaRPr lang="de-DE" dirty="0">
              <a:ea typeface="ヒラギノ角ゴ Pro W3"/>
              <a:cs typeface="Calibri"/>
            </a:endParaRPr>
          </a:p>
          <a:p>
            <a:pPr marL="342900" indent="-342900">
              <a:buFont typeface="Arial" pitchFamily="125" charset="0"/>
              <a:buChar char="•"/>
            </a:pPr>
            <a:r>
              <a:rPr lang="de-DE">
                <a:ea typeface="ヒラギノ角ゴ Pro W3"/>
                <a:cs typeface="Calibri"/>
              </a:rPr>
              <a:t>Systematischer Ansatz zur Verwaltung von Kundendaten, Pflege von Kundenbeziehungen und Akquisition von Neukunden</a:t>
            </a:r>
            <a:endParaRPr lang="de-DE"/>
          </a:p>
          <a:p>
            <a:pPr marL="342900" indent="-342900">
              <a:buFont typeface="Arial" pitchFamily="125" charset="0"/>
              <a:buChar char="•"/>
            </a:pPr>
            <a:r>
              <a:rPr lang="de-DE">
                <a:ea typeface="ヒラギノ角ゴ Pro W3"/>
                <a:cs typeface="Calibri"/>
              </a:rPr>
              <a:t>Problem: Geringe Akzeptanz bei Mitarbeitern durch zusätzliche Nachvollziehbarkeit und Vergleichbarkeit von persönlichen </a:t>
            </a:r>
            <a:r>
              <a:rPr lang="de-DE" dirty="0">
                <a:ea typeface="ヒラギノ角ゴ Pro W3"/>
                <a:cs typeface="Calibri"/>
              </a:rPr>
              <a:t>Leistungen</a:t>
            </a:r>
          </a:p>
          <a:p>
            <a:r>
              <a:rPr lang="de-DE">
                <a:ea typeface="+mn-lt"/>
                <a:cs typeface="+mn-lt"/>
              </a:rPr>
              <a:t>→ Akzeptanzkampagne parallel zur Einführung des CRM-Systems</a:t>
            </a:r>
            <a:endParaRPr lang="de-DE">
              <a:cs typeface="Calibri"/>
            </a:endParaRPr>
          </a:p>
        </p:txBody>
      </p:sp>
      <p:graphicFrame>
        <p:nvGraphicFramePr>
          <p:cNvPr id="704" name="Diagram 704">
            <a:extLst>
              <a:ext uri="{FF2B5EF4-FFF2-40B4-BE49-F238E27FC236}">
                <a16:creationId xmlns:a16="http://schemas.microsoft.com/office/drawing/2014/main" id="{D19CEE5F-500B-4C3A-B3DB-4ADC94984A7C}"/>
              </a:ext>
            </a:extLst>
          </p:cNvPr>
          <p:cNvGraphicFramePr/>
          <p:nvPr/>
        </p:nvGraphicFramePr>
        <p:xfrm>
          <a:off x="1555563" y="1694887"/>
          <a:ext cx="5329489" cy="1601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6239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782015-02D9-4B5A-B9BE-2D62A685DEB2}"/>
              </a:ext>
            </a:extLst>
          </p:cNvPr>
          <p:cNvSpPr>
            <a:spLocks noGrp="1"/>
          </p:cNvSpPr>
          <p:nvPr>
            <p:ph type="body" sz="quarter" idx="17"/>
          </p:nvPr>
        </p:nvSpPr>
        <p:spPr/>
        <p:txBody>
          <a:bodyPr/>
          <a:lstStyle/>
          <a:p>
            <a:r>
              <a:rPr lang="de-DE">
                <a:ea typeface="ヒラギノ角ゴ Pro W3"/>
                <a:cs typeface="Calibri"/>
              </a:rPr>
              <a:t>Praxisbeispiel: Einführung eines CRM-Systems</a:t>
            </a:r>
            <a:endParaRPr lang="de-DE"/>
          </a:p>
        </p:txBody>
      </p:sp>
      <p:sp>
        <p:nvSpPr>
          <p:cNvPr id="3" name="Title 2">
            <a:extLst>
              <a:ext uri="{FF2B5EF4-FFF2-40B4-BE49-F238E27FC236}">
                <a16:creationId xmlns:a16="http://schemas.microsoft.com/office/drawing/2014/main" id="{88889D71-9000-4A81-9007-5A494A1974D0}"/>
              </a:ext>
            </a:extLst>
          </p:cNvPr>
          <p:cNvSpPr>
            <a:spLocks noGrp="1"/>
          </p:cNvSpPr>
          <p:nvPr>
            <p:ph type="title"/>
          </p:nvPr>
        </p:nvSpPr>
        <p:spPr>
          <a:xfrm>
            <a:off x="457200" y="458081"/>
            <a:ext cx="6781800" cy="368750"/>
          </a:xfrm>
        </p:spPr>
        <p:txBody>
          <a:bodyPr/>
          <a:lstStyle/>
          <a:p>
            <a:r>
              <a:rPr lang="de-DE">
                <a:ea typeface="ヒラギノ角ゴ Pro W3"/>
                <a:cs typeface="Calibri"/>
              </a:rPr>
              <a:t>Kommunikatives Marketing</a:t>
            </a:r>
            <a:endParaRPr lang="de-DE"/>
          </a:p>
        </p:txBody>
      </p:sp>
      <p:sp>
        <p:nvSpPr>
          <p:cNvPr id="4" name="Content Placeholder 3">
            <a:extLst>
              <a:ext uri="{FF2B5EF4-FFF2-40B4-BE49-F238E27FC236}">
                <a16:creationId xmlns:a16="http://schemas.microsoft.com/office/drawing/2014/main" id="{52742B9D-A714-44CC-9305-D1BF73C280A2}"/>
              </a:ext>
            </a:extLst>
          </p:cNvPr>
          <p:cNvSpPr>
            <a:spLocks noGrp="1"/>
          </p:cNvSpPr>
          <p:nvPr>
            <p:ph sz="quarter" idx="21"/>
          </p:nvPr>
        </p:nvSpPr>
        <p:spPr>
          <a:xfrm>
            <a:off x="454104" y="1697566"/>
            <a:ext cx="8043932" cy="4741333"/>
          </a:xfrm>
        </p:spPr>
        <p:txBody>
          <a:bodyPr/>
          <a:lstStyle/>
          <a:p>
            <a:r>
              <a:rPr lang="de-DE">
                <a:ea typeface="ヒラギノ角ゴ Pro W3"/>
                <a:cs typeface="Calibri"/>
              </a:rPr>
              <a:t>Durchführung:</a:t>
            </a:r>
            <a:endParaRPr lang="de-DE">
              <a:cs typeface="Calibri"/>
            </a:endParaRPr>
          </a:p>
          <a:p>
            <a:pPr marL="342900" indent="-342900">
              <a:buFont typeface="Arial" pitchFamily="125" charset="0"/>
              <a:buChar char="•"/>
            </a:pPr>
            <a:r>
              <a:rPr lang="de-DE">
                <a:ea typeface="ヒラギノ角ゴ Pro W3"/>
                <a:cs typeface="Calibri"/>
              </a:rPr>
              <a:t>Frühzeitige Information der Mitarbeiter</a:t>
            </a:r>
          </a:p>
          <a:p>
            <a:pPr marL="685800" lvl="1">
              <a:buFont typeface="Arial" pitchFamily="125" charset="0"/>
              <a:buChar char="•"/>
            </a:pPr>
            <a:r>
              <a:rPr lang="de-DE">
                <a:ea typeface="ヒラギノ角ゴ Pro W3"/>
                <a:cs typeface="Calibri"/>
              </a:rPr>
              <a:t>Geschäftsleitung erklärt Nutzen des Projekts und adressiert Sorgen der Mitarbeiter</a:t>
            </a:r>
            <a:endParaRPr lang="de-DE" dirty="0">
              <a:cs typeface="Calibri"/>
            </a:endParaRPr>
          </a:p>
          <a:p>
            <a:pPr marL="685800" lvl="1">
              <a:buFont typeface="Arial" pitchFamily="125" charset="0"/>
              <a:buChar char="•"/>
            </a:pPr>
            <a:r>
              <a:rPr lang="de-DE">
                <a:ea typeface="ヒラギノ角ゴ Pro W3"/>
                <a:cs typeface="Calibri"/>
              </a:rPr>
              <a:t>Persönliche Gespräche auf Abteilungsebene</a:t>
            </a:r>
            <a:endParaRPr lang="de-DE" dirty="0">
              <a:cs typeface="Calibri"/>
            </a:endParaRPr>
          </a:p>
          <a:p>
            <a:pPr marL="342900" indent="-342900">
              <a:buFont typeface="Arial" pitchFamily="125" charset="0"/>
              <a:buChar char="•"/>
            </a:pPr>
            <a:r>
              <a:rPr lang="de-DE">
                <a:ea typeface="ヒラギノ角ゴ Pro W3"/>
                <a:cs typeface="Calibri"/>
              </a:rPr>
              <a:t>Schulung zur technischen Handhabung des Systems</a:t>
            </a:r>
          </a:p>
          <a:p>
            <a:pPr marL="685800" lvl="1">
              <a:buFont typeface="Arial" pitchFamily="125" charset="0"/>
              <a:buChar char="•"/>
            </a:pPr>
            <a:r>
              <a:rPr lang="de-DE">
                <a:ea typeface="ヒラギノ角ゴ Pro W3"/>
                <a:cs typeface="Calibri"/>
              </a:rPr>
              <a:t>Trainingsseminare in kleinen Gruppen</a:t>
            </a:r>
          </a:p>
          <a:p>
            <a:pPr marL="342900" indent="-342900">
              <a:buFont typeface="Arial" pitchFamily="125" charset="0"/>
              <a:buChar char="•"/>
            </a:pPr>
            <a:r>
              <a:rPr lang="de-DE">
                <a:ea typeface="ヒラギノ角ゴ Pro W3"/>
                <a:cs typeface="Calibri"/>
              </a:rPr>
              <a:t>Umfrage zur Akzeptanz</a:t>
            </a:r>
            <a:endParaRPr lang="de-DE" dirty="0">
              <a:ea typeface="ヒラギノ角ゴ Pro W3"/>
              <a:cs typeface="Calibri"/>
            </a:endParaRPr>
          </a:p>
          <a:p>
            <a:pPr marL="685800" lvl="1">
              <a:buFont typeface="Arial" pitchFamily="125" charset="0"/>
              <a:buChar char="•"/>
            </a:pPr>
            <a:r>
              <a:rPr lang="de-DE">
                <a:ea typeface="ヒラギノ角ゴ Pro W3"/>
                <a:cs typeface="Calibri"/>
              </a:rPr>
              <a:t>Technisches Feedback, Kritik an der Handhabung des Systems (rationale Ebene)</a:t>
            </a:r>
          </a:p>
          <a:p>
            <a:pPr marL="685800" lvl="1">
              <a:buFont typeface="Arial" pitchFamily="125" charset="0"/>
              <a:buChar char="•"/>
            </a:pPr>
            <a:r>
              <a:rPr lang="de-DE">
                <a:ea typeface="ヒラギノ角ゴ Pro W3"/>
                <a:cs typeface="Calibri"/>
              </a:rPr>
              <a:t>Soziale und zwischenmenschliche Aspekte (emotionale Ebene)</a:t>
            </a:r>
          </a:p>
          <a:p>
            <a:pPr marL="685800" lvl="1">
              <a:buFont typeface="Arial" pitchFamily="125" charset="0"/>
              <a:buChar char="•"/>
            </a:pPr>
            <a:r>
              <a:rPr lang="de-DE">
                <a:ea typeface="ヒラギノ角ゴ Pro W3"/>
                <a:cs typeface="Calibri"/>
              </a:rPr>
              <a:t>Auswertung der Ergebnisse und Verbesserung der weiteren Trainings- und Kommunikationsschritte</a:t>
            </a:r>
            <a:endParaRPr lang="de-DE" dirty="0">
              <a:ea typeface="ヒラギノ角ゴ Pro W3"/>
              <a:cs typeface="Calibri"/>
            </a:endParaRPr>
          </a:p>
        </p:txBody>
      </p:sp>
      <p:sp>
        <p:nvSpPr>
          <p:cNvPr id="5" name="Date Placeholder 4">
            <a:extLst>
              <a:ext uri="{FF2B5EF4-FFF2-40B4-BE49-F238E27FC236}">
                <a16:creationId xmlns:a16="http://schemas.microsoft.com/office/drawing/2014/main" id="{ED845341-271A-49E5-AC61-220A231611B2}"/>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F8875453-1F19-45DE-9EA9-490E176D8B27}"/>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CD22D25B-C165-405E-870F-0635D6FC6917}"/>
              </a:ext>
            </a:extLst>
          </p:cNvPr>
          <p:cNvSpPr>
            <a:spLocks noGrp="1"/>
          </p:cNvSpPr>
          <p:nvPr>
            <p:ph type="sldNum" sz="quarter" idx="24"/>
          </p:nvPr>
        </p:nvSpPr>
        <p:spPr/>
        <p:txBody>
          <a:bodyPr/>
          <a:lstStyle/>
          <a:p>
            <a:fld id="{F846377B-F563-4071-BF06-49AEC7E395EC}" type="slidenum">
              <a:rPr lang="de-DE" altLang="de-DE"/>
              <a:pPr/>
              <a:t>31</a:t>
            </a:fld>
            <a:endParaRPr lang="de-DE" altLang="de-DE"/>
          </a:p>
        </p:txBody>
      </p:sp>
    </p:spTree>
    <p:extLst>
      <p:ext uri="{BB962C8B-B14F-4D97-AF65-F5344CB8AC3E}">
        <p14:creationId xmlns:p14="http://schemas.microsoft.com/office/powerpoint/2010/main" val="1210909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BB164-A691-4409-ABF8-3AD7A4049C48}"/>
              </a:ext>
            </a:extLst>
          </p:cNvPr>
          <p:cNvSpPr>
            <a:spLocks noGrp="1"/>
          </p:cNvSpPr>
          <p:nvPr>
            <p:ph type="body" sz="quarter" idx="17"/>
          </p:nvPr>
        </p:nvSpPr>
        <p:spPr/>
        <p:txBody>
          <a:bodyPr/>
          <a:lstStyle/>
          <a:p>
            <a:r>
              <a:rPr lang="de-DE">
                <a:ea typeface="ヒラギノ角ゴ Pro W3"/>
                <a:cs typeface="Calibri"/>
              </a:rPr>
              <a:t>Praxisbeispiel: Einführung eines CRM-Systems</a:t>
            </a:r>
            <a:endParaRPr lang="de-DE"/>
          </a:p>
        </p:txBody>
      </p:sp>
      <p:sp>
        <p:nvSpPr>
          <p:cNvPr id="3" name="Title 2">
            <a:extLst>
              <a:ext uri="{FF2B5EF4-FFF2-40B4-BE49-F238E27FC236}">
                <a16:creationId xmlns:a16="http://schemas.microsoft.com/office/drawing/2014/main" id="{6DC48CBD-A037-4CC4-8556-3E4F55C25FB7}"/>
              </a:ext>
            </a:extLst>
          </p:cNvPr>
          <p:cNvSpPr>
            <a:spLocks noGrp="1"/>
          </p:cNvSpPr>
          <p:nvPr>
            <p:ph type="title"/>
          </p:nvPr>
        </p:nvSpPr>
        <p:spPr>
          <a:xfrm>
            <a:off x="457200" y="458081"/>
            <a:ext cx="6781800" cy="368750"/>
          </a:xfrm>
        </p:spPr>
        <p:txBody>
          <a:bodyPr/>
          <a:lstStyle/>
          <a:p>
            <a:r>
              <a:rPr lang="de-DE">
                <a:ea typeface="ヒラギノ角ゴ Pro W3"/>
                <a:cs typeface="Calibri"/>
              </a:rPr>
              <a:t>Kommunikatives Marketing</a:t>
            </a:r>
            <a:endParaRPr lang="de-DE"/>
          </a:p>
        </p:txBody>
      </p:sp>
      <p:sp>
        <p:nvSpPr>
          <p:cNvPr id="4" name="Content Placeholder 3">
            <a:extLst>
              <a:ext uri="{FF2B5EF4-FFF2-40B4-BE49-F238E27FC236}">
                <a16:creationId xmlns:a16="http://schemas.microsoft.com/office/drawing/2014/main" id="{8CF9D492-2EE0-4EAF-817D-F1B35D2C2D60}"/>
              </a:ext>
            </a:extLst>
          </p:cNvPr>
          <p:cNvSpPr>
            <a:spLocks noGrp="1"/>
          </p:cNvSpPr>
          <p:nvPr>
            <p:ph sz="quarter" idx="21"/>
          </p:nvPr>
        </p:nvSpPr>
        <p:spPr>
          <a:xfrm>
            <a:off x="463550" y="1697566"/>
            <a:ext cx="7614100" cy="4741333"/>
          </a:xfrm>
        </p:spPr>
        <p:txBody>
          <a:bodyPr/>
          <a:lstStyle/>
          <a:p>
            <a:r>
              <a:rPr lang="de-DE">
                <a:ea typeface="ヒラギノ角ゴ Pro W3"/>
                <a:cs typeface="Calibri"/>
              </a:rPr>
              <a:t>Durchführung:</a:t>
            </a:r>
          </a:p>
          <a:p>
            <a:pPr marL="342900" indent="-342900">
              <a:buFont typeface="Arial" pitchFamily="125" charset="0"/>
              <a:buChar char="•"/>
            </a:pPr>
            <a:r>
              <a:rPr lang="de-DE">
                <a:ea typeface="ヒラギノ角ゴ Pro W3"/>
                <a:cs typeface="Calibri"/>
              </a:rPr>
              <a:t>Teambasierte Testläufe</a:t>
            </a:r>
          </a:p>
          <a:p>
            <a:pPr marL="685800" lvl="1">
              <a:buFont typeface="Arial" pitchFamily="125" charset="0"/>
              <a:buChar char="•"/>
            </a:pPr>
            <a:r>
              <a:rPr lang="de-DE">
                <a:ea typeface="ヒラギノ角ゴ Pro W3"/>
                <a:cs typeface="Calibri"/>
              </a:rPr>
              <a:t>Gemeinsames Einpflegen von Daten in das neue System</a:t>
            </a:r>
          </a:p>
          <a:p>
            <a:pPr marL="685800" lvl="1">
              <a:buFont typeface="Arial" pitchFamily="125" charset="0"/>
              <a:buChar char="•"/>
            </a:pPr>
            <a:r>
              <a:rPr lang="de-DE">
                <a:ea typeface="ヒラギノ角ゴ Pro W3"/>
                <a:cs typeface="Calibri"/>
              </a:rPr>
              <a:t>Entstehen von Teamgeist zwischen Abteilungskollegen</a:t>
            </a:r>
          </a:p>
          <a:p>
            <a:pPr marL="342900" indent="-342900">
              <a:buFont typeface="Arial" pitchFamily="125" charset="0"/>
              <a:buChar char="•"/>
            </a:pPr>
            <a:r>
              <a:rPr lang="de-DE">
                <a:ea typeface="ヒラギノ角ゴ Pro W3"/>
                <a:cs typeface="Calibri"/>
              </a:rPr>
              <a:t>Finale Einführung</a:t>
            </a:r>
          </a:p>
          <a:p>
            <a:pPr marL="685800" lvl="1">
              <a:buFont typeface="Arial" pitchFamily="125" charset="0"/>
              <a:buChar char="•"/>
            </a:pPr>
            <a:r>
              <a:rPr lang="de-DE">
                <a:ea typeface="ヒラギノ角ゴ Pro W3"/>
                <a:cs typeface="Calibri"/>
              </a:rPr>
              <a:t>Ansprache der Geschäftsleitung kurz vor der Liveschaltung als zusätzliche Motivation</a:t>
            </a:r>
            <a:endParaRPr lang="de-DE">
              <a:cs typeface="Calibri"/>
            </a:endParaRPr>
          </a:p>
          <a:p>
            <a:pPr marL="342900" indent="-342900">
              <a:buFont typeface="Arial" pitchFamily="125" charset="0"/>
              <a:buChar char="•"/>
            </a:pPr>
            <a:r>
              <a:rPr lang="de-DE">
                <a:ea typeface="ヒラギノ角ゴ Pro W3"/>
                <a:cs typeface="Calibri"/>
              </a:rPr>
              <a:t>Ergebnis: Akzeptanz des </a:t>
            </a:r>
            <a:r>
              <a:rPr lang="de-DE" dirty="0">
                <a:ea typeface="ヒラギノ角ゴ Pro W3"/>
                <a:cs typeface="Calibri"/>
              </a:rPr>
              <a:t>Systems und Qualität der Einträge über den Erwartungen</a:t>
            </a:r>
          </a:p>
          <a:p>
            <a:pPr marL="342900" indent="-342900">
              <a:buFont typeface="Arial" pitchFamily="125" charset="0"/>
              <a:buChar char="•"/>
            </a:pPr>
            <a:endParaRPr lang="de-DE" dirty="0">
              <a:cs typeface="Calibri"/>
            </a:endParaRPr>
          </a:p>
          <a:p>
            <a:r>
              <a:rPr lang="de-DE">
                <a:ea typeface="ヒラギノ角ゴ Pro W3"/>
                <a:cs typeface="Calibri"/>
              </a:rPr>
              <a:t>Fazit: Erfolg durch richtiges Zusammenwirken von IT und </a:t>
            </a:r>
            <a:r>
              <a:rPr lang="de-DE" dirty="0">
                <a:ea typeface="ヒラギノ角ゴ Pro W3"/>
                <a:cs typeface="Calibri"/>
              </a:rPr>
              <a:t>Kommunikation mit der Unterstützung der Unternehmensleitung</a:t>
            </a:r>
          </a:p>
        </p:txBody>
      </p:sp>
      <p:sp>
        <p:nvSpPr>
          <p:cNvPr id="5" name="Date Placeholder 4">
            <a:extLst>
              <a:ext uri="{FF2B5EF4-FFF2-40B4-BE49-F238E27FC236}">
                <a16:creationId xmlns:a16="http://schemas.microsoft.com/office/drawing/2014/main" id="{8845085C-3FA2-462A-BFA8-5B292F8B3FA4}"/>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5B7A5E5E-93DD-44EB-A6FA-637646A58196}"/>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F13A4F26-3559-48E1-B3EE-AAACFF2D9BEF}"/>
              </a:ext>
            </a:extLst>
          </p:cNvPr>
          <p:cNvSpPr>
            <a:spLocks noGrp="1"/>
          </p:cNvSpPr>
          <p:nvPr>
            <p:ph type="sldNum" sz="quarter" idx="24"/>
          </p:nvPr>
        </p:nvSpPr>
        <p:spPr/>
        <p:txBody>
          <a:bodyPr/>
          <a:lstStyle/>
          <a:p>
            <a:fld id="{F846377B-F563-4071-BF06-49AEC7E395EC}" type="slidenum">
              <a:rPr lang="de-DE" altLang="de-DE"/>
              <a:pPr/>
              <a:t>32</a:t>
            </a:fld>
            <a:endParaRPr lang="de-DE" altLang="de-DE"/>
          </a:p>
        </p:txBody>
      </p:sp>
    </p:spTree>
    <p:extLst>
      <p:ext uri="{BB962C8B-B14F-4D97-AF65-F5344CB8AC3E}">
        <p14:creationId xmlns:p14="http://schemas.microsoft.com/office/powerpoint/2010/main" val="2143480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8AF505-E231-451C-BF6A-42D528C09B14}"/>
              </a:ext>
            </a:extLst>
          </p:cNvPr>
          <p:cNvSpPr>
            <a:spLocks noGrp="1"/>
          </p:cNvSpPr>
          <p:nvPr>
            <p:ph type="body" sz="quarter" idx="17"/>
          </p:nvPr>
        </p:nvSpPr>
        <p:spPr/>
        <p:txBody>
          <a:bodyPr/>
          <a:lstStyle/>
          <a:p>
            <a:r>
              <a:rPr lang="de-DE">
                <a:ea typeface="ヒラギノ角ゴ Pro W3"/>
                <a:cs typeface="Calibri"/>
              </a:rPr>
              <a:t>Praxisbeispiel: Vom Seminar zur E-Learning-Plattform</a:t>
            </a:r>
            <a:endParaRPr lang="de-DE"/>
          </a:p>
        </p:txBody>
      </p:sp>
      <p:sp>
        <p:nvSpPr>
          <p:cNvPr id="3" name="Title 2">
            <a:extLst>
              <a:ext uri="{FF2B5EF4-FFF2-40B4-BE49-F238E27FC236}">
                <a16:creationId xmlns:a16="http://schemas.microsoft.com/office/drawing/2014/main" id="{59F06C81-1548-4572-A85D-E58B2F7FF857}"/>
              </a:ext>
            </a:extLst>
          </p:cNvPr>
          <p:cNvSpPr>
            <a:spLocks noGrp="1"/>
          </p:cNvSpPr>
          <p:nvPr>
            <p:ph type="title"/>
          </p:nvPr>
        </p:nvSpPr>
        <p:spPr>
          <a:xfrm>
            <a:off x="457200" y="458081"/>
            <a:ext cx="6781800" cy="368750"/>
          </a:xfrm>
        </p:spPr>
        <p:txBody>
          <a:bodyPr/>
          <a:lstStyle/>
          <a:p>
            <a:r>
              <a:rPr lang="de-DE">
                <a:ea typeface="ヒラギノ角ゴ Pro W3"/>
                <a:cs typeface="Calibri"/>
              </a:rPr>
              <a:t>Kommunikatives Marketing</a:t>
            </a:r>
            <a:endParaRPr lang="de-DE"/>
          </a:p>
        </p:txBody>
      </p:sp>
      <p:sp>
        <p:nvSpPr>
          <p:cNvPr id="4" name="Content Placeholder 3">
            <a:extLst>
              <a:ext uri="{FF2B5EF4-FFF2-40B4-BE49-F238E27FC236}">
                <a16:creationId xmlns:a16="http://schemas.microsoft.com/office/drawing/2014/main" id="{7BB47DF2-AE3A-4BA2-9307-ADC97D46FB09}"/>
              </a:ext>
            </a:extLst>
          </p:cNvPr>
          <p:cNvSpPr>
            <a:spLocks noGrp="1"/>
          </p:cNvSpPr>
          <p:nvPr>
            <p:ph sz="quarter" idx="21"/>
          </p:nvPr>
        </p:nvSpPr>
        <p:spPr>
          <a:xfrm>
            <a:off x="463550" y="1697566"/>
            <a:ext cx="8006372" cy="4741333"/>
          </a:xfrm>
        </p:spPr>
        <p:txBody>
          <a:bodyPr/>
          <a:lstStyle/>
          <a:p>
            <a:r>
              <a:rPr lang="de-DE">
                <a:ea typeface="ヒラギノ角ゴ Pro W3"/>
                <a:cs typeface="Calibri"/>
              </a:rPr>
              <a:t>Vorgehen:</a:t>
            </a:r>
          </a:p>
          <a:p>
            <a:pPr marL="342900" indent="-342900">
              <a:buFont typeface="Arial" pitchFamily="125" charset="0"/>
              <a:buChar char="•"/>
            </a:pPr>
            <a:r>
              <a:rPr lang="de-DE">
                <a:ea typeface="ヒラギノ角ゴ Pro W3"/>
                <a:cs typeface="Calibri"/>
              </a:rPr>
              <a:t>Frühzeitige Information der Mitarbeiter</a:t>
            </a:r>
          </a:p>
          <a:p>
            <a:pPr marL="342900" indent="-342900">
              <a:buFont typeface="Arial" pitchFamily="125" charset="0"/>
              <a:buChar char="•"/>
            </a:pPr>
            <a:r>
              <a:rPr lang="de-DE">
                <a:ea typeface="ヒラギノ角ゴ Pro W3"/>
                <a:cs typeface="Calibri"/>
              </a:rPr>
              <a:t>Ambassador-Programm: Technische Schulungen für bestimmte Mitarbeiter, die ihre Kollegen informieren und unterstützen sollen</a:t>
            </a:r>
          </a:p>
          <a:p>
            <a:pPr marL="342900" indent="-342900">
              <a:buFont typeface="Arial" pitchFamily="125" charset="0"/>
              <a:buChar char="•"/>
            </a:pPr>
            <a:r>
              <a:rPr lang="de-DE">
                <a:ea typeface="ヒラギノ角ゴ Pro W3"/>
                <a:cs typeface="Calibri"/>
              </a:rPr>
              <a:t>Akzeptanztraining und teambasierte Testläufe: Trainingsmodule mit kleinen Gruppen, Fokus neben fachlichen Themen auch auf sozialer Akzeptanz</a:t>
            </a:r>
          </a:p>
          <a:p>
            <a:pPr marL="342900" indent="-342900">
              <a:buFont typeface="Arial" pitchFamily="125" charset="0"/>
              <a:buChar char="•"/>
            </a:pPr>
            <a:r>
              <a:rPr lang="de-DE">
                <a:ea typeface="ヒラギノ角ゴ Pro W3"/>
                <a:cs typeface="Calibri"/>
              </a:rPr>
              <a:t>Finale Einführung: Kick-off im Intranet mit Unterstützung durch Führungsebene und Ambassadors</a:t>
            </a:r>
          </a:p>
          <a:p>
            <a:endParaRPr lang="de-DE" dirty="0">
              <a:cs typeface="Calibri"/>
            </a:endParaRPr>
          </a:p>
          <a:p>
            <a:r>
              <a:rPr lang="de-DE" dirty="0">
                <a:ea typeface="ヒラギノ角ゴ Pro W3"/>
                <a:cs typeface="Calibri"/>
              </a:rPr>
              <a:t>Fazit: Erfolg des Projekts rechtfertigt großen Aufwand und </a:t>
            </a:r>
            <a:r>
              <a:rPr lang="de-DE">
                <a:ea typeface="ヒラギノ角ゴ Pro W3"/>
                <a:cs typeface="Calibri"/>
              </a:rPr>
              <a:t>Zusammenarbeit zwischen IT, HR und Kommunikation</a:t>
            </a:r>
            <a:endParaRPr lang="de-DE" dirty="0">
              <a:ea typeface="ヒラギノ角ゴ Pro W3"/>
              <a:cs typeface="Calibri"/>
            </a:endParaRPr>
          </a:p>
        </p:txBody>
      </p:sp>
      <p:sp>
        <p:nvSpPr>
          <p:cNvPr id="5" name="Date Placeholder 4">
            <a:extLst>
              <a:ext uri="{FF2B5EF4-FFF2-40B4-BE49-F238E27FC236}">
                <a16:creationId xmlns:a16="http://schemas.microsoft.com/office/drawing/2014/main" id="{8C6F46A4-5882-423C-9382-2157C18ACA63}"/>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CBA63D5D-68A1-4656-B5DF-E975ACA675CC}"/>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FCF1A39-7A2D-4F4C-B81C-1CF93249259B}"/>
              </a:ext>
            </a:extLst>
          </p:cNvPr>
          <p:cNvSpPr>
            <a:spLocks noGrp="1"/>
          </p:cNvSpPr>
          <p:nvPr>
            <p:ph type="sldNum" sz="quarter" idx="24"/>
          </p:nvPr>
        </p:nvSpPr>
        <p:spPr/>
        <p:txBody>
          <a:bodyPr/>
          <a:lstStyle/>
          <a:p>
            <a:fld id="{F846377B-F563-4071-BF06-49AEC7E395EC}" type="slidenum">
              <a:rPr lang="de-DE" altLang="de-DE"/>
              <a:pPr/>
              <a:t>33</a:t>
            </a:fld>
            <a:endParaRPr lang="de-DE" altLang="de-DE"/>
          </a:p>
        </p:txBody>
      </p:sp>
    </p:spTree>
    <p:extLst>
      <p:ext uri="{BB962C8B-B14F-4D97-AF65-F5344CB8AC3E}">
        <p14:creationId xmlns:p14="http://schemas.microsoft.com/office/powerpoint/2010/main" val="1443861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764798-7B74-4B8D-803A-2924524AC98D}"/>
              </a:ext>
            </a:extLst>
          </p:cNvPr>
          <p:cNvSpPr>
            <a:spLocks noGrp="1"/>
          </p:cNvSpPr>
          <p:nvPr>
            <p:ph type="body" sz="quarter" idx="17"/>
          </p:nvPr>
        </p:nvSpPr>
        <p:spPr/>
        <p:txBody>
          <a:bodyPr/>
          <a:lstStyle/>
          <a:p>
            <a:r>
              <a:rPr lang="de-DE">
                <a:ea typeface="ヒラギノ角ゴ Pro W3"/>
                <a:cs typeface="Calibri"/>
              </a:rPr>
              <a:t>Praxisbeispiel: Vom Blackberry zum iPhone</a:t>
            </a:r>
            <a:endParaRPr lang="de-DE"/>
          </a:p>
        </p:txBody>
      </p:sp>
      <p:sp>
        <p:nvSpPr>
          <p:cNvPr id="3" name="Title 2">
            <a:extLst>
              <a:ext uri="{FF2B5EF4-FFF2-40B4-BE49-F238E27FC236}">
                <a16:creationId xmlns:a16="http://schemas.microsoft.com/office/drawing/2014/main" id="{21438C20-0B6C-475A-A18C-91F3AE86246B}"/>
              </a:ext>
            </a:extLst>
          </p:cNvPr>
          <p:cNvSpPr>
            <a:spLocks noGrp="1"/>
          </p:cNvSpPr>
          <p:nvPr>
            <p:ph type="title"/>
          </p:nvPr>
        </p:nvSpPr>
        <p:spPr>
          <a:xfrm>
            <a:off x="457200" y="458081"/>
            <a:ext cx="6781800" cy="368750"/>
          </a:xfrm>
        </p:spPr>
        <p:txBody>
          <a:bodyPr/>
          <a:lstStyle/>
          <a:p>
            <a:r>
              <a:rPr lang="de-DE">
                <a:ea typeface="ヒラギノ角ゴ Pro W3"/>
                <a:cs typeface="Calibri"/>
              </a:rPr>
              <a:t>Kommunikatives Marketing</a:t>
            </a:r>
            <a:endParaRPr lang="de-DE"/>
          </a:p>
        </p:txBody>
      </p:sp>
      <p:sp>
        <p:nvSpPr>
          <p:cNvPr id="4" name="Content Placeholder 3">
            <a:extLst>
              <a:ext uri="{FF2B5EF4-FFF2-40B4-BE49-F238E27FC236}">
                <a16:creationId xmlns:a16="http://schemas.microsoft.com/office/drawing/2014/main" id="{7FC2DF8C-7E5A-4F40-A228-A28747A3DAB8}"/>
              </a:ext>
            </a:extLst>
          </p:cNvPr>
          <p:cNvSpPr>
            <a:spLocks noGrp="1"/>
          </p:cNvSpPr>
          <p:nvPr>
            <p:ph sz="quarter" idx="21"/>
          </p:nvPr>
        </p:nvSpPr>
        <p:spPr>
          <a:xfrm>
            <a:off x="463550" y="1697566"/>
            <a:ext cx="7384148" cy="4741333"/>
          </a:xfrm>
        </p:spPr>
        <p:txBody>
          <a:bodyPr/>
          <a:lstStyle/>
          <a:p>
            <a:r>
              <a:rPr lang="de-DE">
                <a:ea typeface="ヒラギノ角ゴ Pro W3"/>
                <a:cs typeface="Calibri"/>
              </a:rPr>
              <a:t>Problematik:</a:t>
            </a:r>
            <a:endParaRPr lang="de-DE" dirty="0">
              <a:ea typeface="ヒラギノ角ゴ Pro W3"/>
              <a:cs typeface="Calibri"/>
            </a:endParaRPr>
          </a:p>
          <a:p>
            <a:pPr marL="342900" indent="-342900">
              <a:buFont typeface="Arial" pitchFamily="125" charset="0"/>
              <a:buChar char="•"/>
            </a:pPr>
            <a:r>
              <a:rPr lang="de-DE">
                <a:ea typeface="ヒラギノ角ゴ Pro W3"/>
                <a:cs typeface="Calibri"/>
              </a:rPr>
              <a:t>Widerstand durch Management wegen neuer Technik</a:t>
            </a:r>
          </a:p>
          <a:p>
            <a:pPr marL="342900" indent="-342900">
              <a:buFont typeface="Arial" pitchFamily="125" charset="0"/>
              <a:buChar char="•"/>
            </a:pPr>
            <a:r>
              <a:rPr lang="de-DE">
                <a:ea typeface="ヒラギノ角ゴ Pro W3"/>
                <a:cs typeface="Calibri"/>
              </a:rPr>
              <a:t>Widerstand durch IT wegen schwieriger Integration in die bestehende IT-Infrastruktur</a:t>
            </a:r>
            <a:endParaRPr lang="de-DE"/>
          </a:p>
          <a:p>
            <a:endParaRPr lang="de-DE" dirty="0">
              <a:ea typeface="ヒラギノ角ゴ Pro W3"/>
              <a:cs typeface="Calibri"/>
            </a:endParaRPr>
          </a:p>
          <a:p>
            <a:r>
              <a:rPr lang="de-DE">
                <a:ea typeface="ヒラギノ角ゴ Pro W3"/>
                <a:cs typeface="Calibri"/>
              </a:rPr>
              <a:t>Vorgehen:</a:t>
            </a:r>
            <a:endParaRPr lang="de-DE">
              <a:cs typeface="Calibri"/>
            </a:endParaRPr>
          </a:p>
          <a:p>
            <a:pPr marL="342900" indent="-342900">
              <a:buFont typeface="Arial" pitchFamily="125" charset="0"/>
              <a:buChar char="•"/>
            </a:pPr>
            <a:r>
              <a:rPr lang="de-DE">
                <a:ea typeface="ヒラギノ角ゴ Pro W3"/>
                <a:cs typeface="Calibri"/>
              </a:rPr>
              <a:t>Verschieben der iPhone-Einführung</a:t>
            </a:r>
          </a:p>
          <a:p>
            <a:pPr marL="342900" indent="-342900">
              <a:buFont typeface="Arial" pitchFamily="125" charset="0"/>
              <a:buChar char="•"/>
            </a:pPr>
            <a:r>
              <a:rPr lang="de-DE">
                <a:ea typeface="ヒラギノ角ゴ Pro W3"/>
                <a:cs typeface="Calibri"/>
              </a:rPr>
              <a:t>Schulung der IT-Mitarbeiter</a:t>
            </a:r>
          </a:p>
          <a:p>
            <a:pPr marL="342900" indent="-342900">
              <a:buFont typeface="Arial" pitchFamily="125" charset="0"/>
              <a:buChar char="•"/>
            </a:pPr>
            <a:r>
              <a:rPr lang="de-DE">
                <a:ea typeface="ヒラギノ角ゴ Pro W3"/>
                <a:cs typeface="Calibri"/>
              </a:rPr>
              <a:t>Erfolg bei zweitem Versuch, diesmal mit Unterstützung der IT-Abteilung</a:t>
            </a:r>
          </a:p>
          <a:p>
            <a:endParaRPr lang="de-DE" dirty="0">
              <a:cs typeface="Calibri"/>
            </a:endParaRPr>
          </a:p>
          <a:p>
            <a:pPr>
              <a:buFont typeface="Arial" pitchFamily="125" charset="0"/>
            </a:pPr>
            <a:r>
              <a:rPr lang="de-DE">
                <a:ea typeface="ヒラギノ角ゴ Pro W3"/>
                <a:cs typeface="Calibri"/>
              </a:rPr>
              <a:t>Fazit: Rationaler Ansatz mit gewissem Beharrungsvermögen erwies sich in diesem Fall als richtig</a:t>
            </a:r>
            <a:endParaRPr lang="de-DE" dirty="0">
              <a:ea typeface="ヒラギノ角ゴ Pro W3"/>
              <a:cs typeface="Calibri"/>
            </a:endParaRPr>
          </a:p>
        </p:txBody>
      </p:sp>
      <p:sp>
        <p:nvSpPr>
          <p:cNvPr id="5" name="Date Placeholder 4">
            <a:extLst>
              <a:ext uri="{FF2B5EF4-FFF2-40B4-BE49-F238E27FC236}">
                <a16:creationId xmlns:a16="http://schemas.microsoft.com/office/drawing/2014/main" id="{32B28565-FE17-4460-A3D9-4DC88E289024}"/>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F127741E-A6FF-4861-BC53-4D254BEE3D6E}"/>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30E7DDDC-9B2C-4770-B233-F786E88ED43F}"/>
              </a:ext>
            </a:extLst>
          </p:cNvPr>
          <p:cNvSpPr>
            <a:spLocks noGrp="1"/>
          </p:cNvSpPr>
          <p:nvPr>
            <p:ph type="sldNum" sz="quarter" idx="24"/>
          </p:nvPr>
        </p:nvSpPr>
        <p:spPr/>
        <p:txBody>
          <a:bodyPr/>
          <a:lstStyle/>
          <a:p>
            <a:fld id="{F846377B-F563-4071-BF06-49AEC7E395EC}" type="slidenum">
              <a:rPr lang="de-DE" altLang="de-DE"/>
              <a:pPr/>
              <a:t>34</a:t>
            </a:fld>
            <a:endParaRPr lang="de-DE" altLang="de-DE"/>
          </a:p>
        </p:txBody>
      </p:sp>
    </p:spTree>
    <p:extLst>
      <p:ext uri="{BB962C8B-B14F-4D97-AF65-F5344CB8AC3E}">
        <p14:creationId xmlns:p14="http://schemas.microsoft.com/office/powerpoint/2010/main" val="1786820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37CAD0-F661-4F79-B8C8-0950C07AB242}"/>
              </a:ext>
            </a:extLst>
          </p:cNvPr>
          <p:cNvSpPr>
            <a:spLocks noGrp="1"/>
          </p:cNvSpPr>
          <p:nvPr>
            <p:ph type="body" sz="quarter" idx="17"/>
          </p:nvPr>
        </p:nvSpPr>
        <p:spPr/>
        <p:txBody>
          <a:bodyPr/>
          <a:lstStyle/>
          <a:p>
            <a:r>
              <a:rPr lang="de-DE">
                <a:ea typeface="ヒラギノ角ゴ Pro W3"/>
                <a:cs typeface="Calibri"/>
              </a:rPr>
              <a:t>Zusammenfassung</a:t>
            </a:r>
            <a:endParaRPr lang="de-DE"/>
          </a:p>
        </p:txBody>
      </p:sp>
      <p:sp>
        <p:nvSpPr>
          <p:cNvPr id="3" name="Title 2">
            <a:extLst>
              <a:ext uri="{FF2B5EF4-FFF2-40B4-BE49-F238E27FC236}">
                <a16:creationId xmlns:a16="http://schemas.microsoft.com/office/drawing/2014/main" id="{43697A45-7879-4591-ADFA-56702DA0A055}"/>
              </a:ext>
            </a:extLst>
          </p:cNvPr>
          <p:cNvSpPr>
            <a:spLocks noGrp="1"/>
          </p:cNvSpPr>
          <p:nvPr>
            <p:ph type="title"/>
          </p:nvPr>
        </p:nvSpPr>
        <p:spPr/>
        <p:txBody>
          <a:bodyPr/>
          <a:lstStyle/>
          <a:p>
            <a:r>
              <a:rPr lang="de-DE">
                <a:ea typeface="ヒラギノ角ゴ Pro W3"/>
                <a:cs typeface="Calibri"/>
              </a:rPr>
              <a:t>Kommunikatives Marketing</a:t>
            </a:r>
            <a:endParaRPr lang="de-DE"/>
          </a:p>
        </p:txBody>
      </p:sp>
      <p:sp>
        <p:nvSpPr>
          <p:cNvPr id="4" name="Content Placeholder 3">
            <a:extLst>
              <a:ext uri="{FF2B5EF4-FFF2-40B4-BE49-F238E27FC236}">
                <a16:creationId xmlns:a16="http://schemas.microsoft.com/office/drawing/2014/main" id="{22829263-68BA-4010-87A1-DE51D63D908E}"/>
              </a:ext>
            </a:extLst>
          </p:cNvPr>
          <p:cNvSpPr>
            <a:spLocks noGrp="1"/>
          </p:cNvSpPr>
          <p:nvPr>
            <p:ph sz="quarter" idx="21"/>
          </p:nvPr>
        </p:nvSpPr>
        <p:spPr/>
        <p:txBody>
          <a:bodyPr/>
          <a:lstStyle/>
          <a:p>
            <a:endParaRPr lang="de-DE" dirty="0">
              <a:ea typeface="ヒラギノ角ゴ Pro W3"/>
              <a:cs typeface="Calibri"/>
            </a:endParaRPr>
          </a:p>
          <a:p>
            <a:pPr marL="342900" indent="-342900">
              <a:buFont typeface="Arial" pitchFamily="125" charset="0"/>
              <a:buChar char="•"/>
            </a:pPr>
            <a:r>
              <a:rPr lang="de-DE">
                <a:ea typeface="ヒラギノ角ゴ Pro W3"/>
                <a:cs typeface="Calibri"/>
              </a:rPr>
              <a:t>Jedes IT-Projekt hat eine rationale und eine emotionale Seite</a:t>
            </a:r>
            <a:endParaRPr lang="de-DE">
              <a:cs typeface="Calibri"/>
            </a:endParaRPr>
          </a:p>
          <a:p>
            <a:pPr marL="342900" indent="-342900">
              <a:buFont typeface="Arial" pitchFamily="125" charset="0"/>
              <a:buChar char="•"/>
            </a:pPr>
            <a:r>
              <a:rPr lang="de-DE">
                <a:ea typeface="ヒラギノ角ゴ Pro W3"/>
                <a:cs typeface="Calibri"/>
              </a:rPr>
              <a:t>Je nach Projekt kann es notwendig sein, einer der beiden Seiten eine größere Bedeutung zukommen zu lassen</a:t>
            </a:r>
          </a:p>
          <a:p>
            <a:pPr marL="342900" indent="-342900">
              <a:buFont typeface="Arial" pitchFamily="125" charset="0"/>
              <a:buChar char="•"/>
            </a:pPr>
            <a:r>
              <a:rPr lang="de-DE">
                <a:ea typeface="ヒラギノ角ゴ Pro W3"/>
                <a:cs typeface="Calibri"/>
              </a:rPr>
              <a:t>IT-Projekte sollten nicht nur kommunikativ begleitet, sondern aktiv geplant und gesteuert werden</a:t>
            </a:r>
            <a:endParaRPr lang="de-DE">
              <a:cs typeface="Calibri"/>
            </a:endParaRPr>
          </a:p>
        </p:txBody>
      </p:sp>
      <p:sp>
        <p:nvSpPr>
          <p:cNvPr id="5" name="Date Placeholder 4">
            <a:extLst>
              <a:ext uri="{FF2B5EF4-FFF2-40B4-BE49-F238E27FC236}">
                <a16:creationId xmlns:a16="http://schemas.microsoft.com/office/drawing/2014/main" id="{F9397629-A2B1-49FB-B160-B900132CAE83}"/>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5CA4EB1A-E232-4C35-87AB-4ACB87CCDF8D}"/>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A412AF69-6DF0-4246-8C78-43BF07E93BA5}"/>
              </a:ext>
            </a:extLst>
          </p:cNvPr>
          <p:cNvSpPr>
            <a:spLocks noGrp="1"/>
          </p:cNvSpPr>
          <p:nvPr>
            <p:ph type="sldNum" sz="quarter" idx="24"/>
          </p:nvPr>
        </p:nvSpPr>
        <p:spPr/>
        <p:txBody>
          <a:bodyPr/>
          <a:lstStyle/>
          <a:p>
            <a:fld id="{F846377B-F563-4071-BF06-49AEC7E395EC}" type="slidenum">
              <a:rPr lang="de-DE" altLang="de-DE"/>
              <a:pPr/>
              <a:t>35</a:t>
            </a:fld>
            <a:endParaRPr lang="de-DE" altLang="de-DE"/>
          </a:p>
        </p:txBody>
      </p:sp>
    </p:spTree>
    <p:extLst>
      <p:ext uri="{BB962C8B-B14F-4D97-AF65-F5344CB8AC3E}">
        <p14:creationId xmlns:p14="http://schemas.microsoft.com/office/powerpoint/2010/main" val="19879276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a:latin typeface="+mj-lt"/>
            </a:endParaRPr>
          </a:p>
          <a:p>
            <a:pPr fontAlgn="auto">
              <a:spcBef>
                <a:spcPts val="0"/>
              </a:spcBef>
              <a:spcAft>
                <a:spcPts val="0"/>
              </a:spcAft>
              <a:defRPr/>
            </a:pPr>
            <a:endParaRPr lang="de-DE" sz="2800">
              <a:latin typeface="+mj-lt"/>
            </a:endParaRPr>
          </a:p>
          <a:p>
            <a:pPr fontAlgn="auto">
              <a:spcBef>
                <a:spcPts val="0"/>
              </a:spcBef>
              <a:spcAft>
                <a:spcPts val="0"/>
              </a:spcAft>
              <a:defRPr/>
            </a:pPr>
            <a:r>
              <a:rPr lang="de-DE" sz="5400" cap="all">
                <a:latin typeface="Calibri Light"/>
                <a:cs typeface="Calibri Light"/>
              </a:rPr>
              <a:t>Information </a:t>
            </a:r>
            <a:r>
              <a:rPr lang="de-DE" sz="5400" cap="all" err="1">
                <a:latin typeface="Calibri Light"/>
                <a:cs typeface="Calibri Light"/>
              </a:rPr>
              <a:t>security</a:t>
            </a:r>
            <a:r>
              <a:rPr lang="de-DE" sz="5400" cap="all">
                <a:latin typeface="Calibri Light"/>
                <a:cs typeface="Calibri Light"/>
              </a:rPr>
              <a:t> </a:t>
            </a:r>
            <a:r>
              <a:rPr lang="de-DE" sz="5400" cap="all" err="1">
                <a:latin typeface="Calibri Light"/>
                <a:cs typeface="Calibri Light"/>
              </a:rPr>
              <a:t>awareness</a:t>
            </a:r>
            <a:endParaRPr lang="de-DE" sz="5400" cap="all">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2382777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3C6C0C-1F8D-41DB-B0BA-16918FB2E41C}"/>
              </a:ext>
            </a:extLst>
          </p:cNvPr>
          <p:cNvSpPr>
            <a:spLocks noGrp="1"/>
          </p:cNvSpPr>
          <p:nvPr>
            <p:ph type="body" sz="quarter" idx="17"/>
          </p:nvPr>
        </p:nvSpPr>
        <p:spPr>
          <a:xfrm>
            <a:off x="463549" y="1175567"/>
            <a:ext cx="6781800" cy="395818"/>
          </a:xfrm>
        </p:spPr>
        <p:txBody>
          <a:bodyPr>
            <a:noAutofit/>
          </a:bodyPr>
          <a:lstStyle/>
          <a:p>
            <a:r>
              <a:rPr lang="en-US" err="1"/>
              <a:t>Mit</a:t>
            </a:r>
            <a:r>
              <a:rPr lang="en-US"/>
              <a:t> Information Security Awareness </a:t>
            </a:r>
            <a:r>
              <a:rPr lang="en-US" err="1"/>
              <a:t>digitale</a:t>
            </a:r>
            <a:r>
              <a:rPr lang="en-US"/>
              <a:t> Transformation </a:t>
            </a:r>
            <a:r>
              <a:rPr lang="en-US" err="1"/>
              <a:t>nachhaltig</a:t>
            </a:r>
            <a:r>
              <a:rPr lang="en-US"/>
              <a:t> </a:t>
            </a:r>
            <a:r>
              <a:rPr lang="en-US" err="1"/>
              <a:t>umsetzen</a:t>
            </a:r>
            <a:endParaRPr lang="en-US"/>
          </a:p>
        </p:txBody>
      </p:sp>
      <p:sp>
        <p:nvSpPr>
          <p:cNvPr id="3" name="Title 2">
            <a:extLst>
              <a:ext uri="{FF2B5EF4-FFF2-40B4-BE49-F238E27FC236}">
                <a16:creationId xmlns:a16="http://schemas.microsoft.com/office/drawing/2014/main" id="{232C004F-622C-4C19-AF99-1F750A5D1FE1}"/>
              </a:ext>
            </a:extLst>
          </p:cNvPr>
          <p:cNvSpPr>
            <a:spLocks noGrp="1"/>
          </p:cNvSpPr>
          <p:nvPr>
            <p:ph type="title"/>
          </p:nvPr>
        </p:nvSpPr>
        <p:spPr>
          <a:xfrm>
            <a:off x="457200" y="458081"/>
            <a:ext cx="6781800" cy="368750"/>
          </a:xfrm>
        </p:spPr>
        <p:txBody>
          <a:bodyPr/>
          <a:lstStyle/>
          <a:p>
            <a:r>
              <a:rPr lang="en-US"/>
              <a:t>Information Security starts with me</a:t>
            </a:r>
          </a:p>
        </p:txBody>
      </p:sp>
      <p:sp>
        <p:nvSpPr>
          <p:cNvPr id="4" name="Content Placeholder 3">
            <a:extLst>
              <a:ext uri="{FF2B5EF4-FFF2-40B4-BE49-F238E27FC236}">
                <a16:creationId xmlns:a16="http://schemas.microsoft.com/office/drawing/2014/main" id="{083085BA-FDA4-4592-BE45-E822CB1695F9}"/>
              </a:ext>
            </a:extLst>
          </p:cNvPr>
          <p:cNvSpPr>
            <a:spLocks noGrp="1"/>
          </p:cNvSpPr>
          <p:nvPr>
            <p:ph sz="quarter" idx="21"/>
          </p:nvPr>
        </p:nvSpPr>
        <p:spPr/>
        <p:txBody>
          <a:bodyPr/>
          <a:lstStyle/>
          <a:p>
            <a:pPr marL="342900"/>
            <a:endParaRPr lang="de-DE" altLang="de-DE"/>
          </a:p>
          <a:p>
            <a:pPr marL="342900"/>
            <a:endParaRPr lang="de-DE" altLang="de-DE"/>
          </a:p>
          <a:p>
            <a:pPr marL="342900"/>
            <a:r>
              <a:rPr lang="de-DE" altLang="de-DE" sz="2000"/>
              <a:t>Lazic ist als CISO für EMEA Swiss RE tätig</a:t>
            </a:r>
          </a:p>
          <a:p>
            <a:pPr marL="342900"/>
            <a:endParaRPr lang="de-DE" altLang="de-DE" sz="2000"/>
          </a:p>
          <a:p>
            <a:pPr marL="342900"/>
            <a:r>
              <a:rPr lang="de-DE" altLang="de-DE" sz="2000"/>
              <a:t>Zuvor war er bei der adidas AG verantwortlich für die Information Security-Systeme und die </a:t>
            </a:r>
            <a:r>
              <a:rPr lang="de-DE" altLang="de-DE" sz="2000" err="1"/>
              <a:t>Application</a:t>
            </a:r>
            <a:r>
              <a:rPr lang="de-DE" altLang="de-DE" sz="2000"/>
              <a:t>-Strategie. </a:t>
            </a:r>
          </a:p>
          <a:p>
            <a:pPr marL="342900"/>
            <a:endParaRPr lang="de-DE" altLang="de-DE" sz="2000"/>
          </a:p>
          <a:p>
            <a:pPr marL="342900"/>
            <a:r>
              <a:rPr lang="de-DE" altLang="de-DE" sz="2000"/>
              <a:t>Informatiker mit über 10 Jahre Erfahrung im Bereich Information und </a:t>
            </a:r>
            <a:r>
              <a:rPr lang="de-DE" altLang="de-DE" sz="2000" err="1"/>
              <a:t>Cyber</a:t>
            </a:r>
            <a:r>
              <a:rPr lang="de-DE" altLang="de-DE" sz="2000"/>
              <a:t> Security</a:t>
            </a:r>
          </a:p>
          <a:p>
            <a:pPr marL="342900"/>
            <a:endParaRPr lang="de-DE" altLang="de-DE" sz="2000"/>
          </a:p>
          <a:p>
            <a:pPr marL="342900"/>
            <a:r>
              <a:rPr lang="de-DE" altLang="de-DE" sz="2000"/>
              <a:t>Nachhaltige Absicherung der digitalen Transformation mit Information Security Awareness </a:t>
            </a:r>
          </a:p>
        </p:txBody>
      </p:sp>
      <p:sp>
        <p:nvSpPr>
          <p:cNvPr id="5" name="Date Placeholder 4">
            <a:extLst>
              <a:ext uri="{FF2B5EF4-FFF2-40B4-BE49-F238E27FC236}">
                <a16:creationId xmlns:a16="http://schemas.microsoft.com/office/drawing/2014/main" id="{C427EFED-CDE0-4ABF-90BA-CA800A0D5095}"/>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4E774AC7-AC0E-4EDA-A823-42360584242C}"/>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AE30C1CA-D34B-405F-876C-0894725C045F}"/>
              </a:ext>
            </a:extLst>
          </p:cNvPr>
          <p:cNvSpPr>
            <a:spLocks noGrp="1"/>
          </p:cNvSpPr>
          <p:nvPr>
            <p:ph type="sldNum" sz="quarter" idx="24"/>
          </p:nvPr>
        </p:nvSpPr>
        <p:spPr/>
        <p:txBody>
          <a:bodyPr/>
          <a:lstStyle/>
          <a:p>
            <a:fld id="{F846377B-F563-4071-BF06-49AEC7E395EC}" type="slidenum">
              <a:rPr lang="de-DE" altLang="de-DE" smtClean="0"/>
              <a:pPr/>
              <a:t>37</a:t>
            </a:fld>
            <a:endParaRPr lang="de-DE" altLang="de-DE"/>
          </a:p>
        </p:txBody>
      </p:sp>
      <p:grpSp>
        <p:nvGrpSpPr>
          <p:cNvPr id="8" name="Group 7">
            <a:extLst>
              <a:ext uri="{FF2B5EF4-FFF2-40B4-BE49-F238E27FC236}">
                <a16:creationId xmlns:a16="http://schemas.microsoft.com/office/drawing/2014/main" id="{70629532-4AB1-46C5-A8A4-6E7CB6FBBD76}"/>
              </a:ext>
            </a:extLst>
          </p:cNvPr>
          <p:cNvGrpSpPr/>
          <p:nvPr/>
        </p:nvGrpSpPr>
        <p:grpSpPr>
          <a:xfrm>
            <a:off x="7294196" y="2296285"/>
            <a:ext cx="1645919" cy="2504843"/>
            <a:chOff x="7294196" y="2296285"/>
            <a:chExt cx="1645919" cy="2504843"/>
          </a:xfrm>
        </p:grpSpPr>
        <p:pic>
          <p:nvPicPr>
            <p:cNvPr id="9" name="Picture 8">
              <a:extLst>
                <a:ext uri="{FF2B5EF4-FFF2-40B4-BE49-F238E27FC236}">
                  <a16:creationId xmlns:a16="http://schemas.microsoft.com/office/drawing/2014/main" id="{1FC64491-23B8-45B2-91BD-F8568104D647}"/>
                </a:ext>
              </a:extLst>
            </p:cNvPr>
            <p:cNvPicPr>
              <a:picLocks noChangeAspect="1"/>
            </p:cNvPicPr>
            <p:nvPr/>
          </p:nvPicPr>
          <p:blipFill>
            <a:blip r:embed="rId3"/>
            <a:stretch>
              <a:fillRect/>
            </a:stretch>
          </p:blipFill>
          <p:spPr>
            <a:xfrm>
              <a:off x="7294196" y="2296285"/>
              <a:ext cx="1535527" cy="1936672"/>
            </a:xfrm>
            <a:prstGeom prst="rect">
              <a:avLst/>
            </a:prstGeom>
          </p:spPr>
        </p:pic>
        <p:sp>
          <p:nvSpPr>
            <p:cNvPr id="10" name="TextBox 9">
              <a:extLst>
                <a:ext uri="{FF2B5EF4-FFF2-40B4-BE49-F238E27FC236}">
                  <a16:creationId xmlns:a16="http://schemas.microsoft.com/office/drawing/2014/main" id="{C2C31394-6AF6-4ECE-9FD3-7C900E61A153}"/>
                </a:ext>
              </a:extLst>
            </p:cNvPr>
            <p:cNvSpPr txBox="1"/>
            <p:nvPr/>
          </p:nvSpPr>
          <p:spPr>
            <a:xfrm>
              <a:off x="7294196" y="4328590"/>
              <a:ext cx="1645919" cy="472538"/>
            </a:xfrm>
            <a:prstGeom prst="rect">
              <a:avLst/>
            </a:prstGeom>
            <a:noFill/>
          </p:spPr>
          <p:txBody>
            <a:bodyPr vert="horz" wrap="none" lIns="0" tIns="46800" rIns="91440" bIns="45720" rtlCol="0" anchor="t">
              <a:noAutofit/>
            </a:bodyPr>
            <a:lstStyle/>
            <a:p>
              <a:pPr>
                <a:lnSpc>
                  <a:spcPts val="1000"/>
                </a:lnSpc>
              </a:pPr>
              <a:r>
                <a:rPr lang="en-US" b="1"/>
                <a:t>Vladimir </a:t>
              </a:r>
              <a:r>
                <a:rPr lang="en-US" b="1" err="1"/>
                <a:t>Lazic</a:t>
              </a:r>
              <a:endParaRPr lang="en-US" b="1"/>
            </a:p>
            <a:p>
              <a:pPr>
                <a:lnSpc>
                  <a:spcPts val="1000"/>
                </a:lnSpc>
              </a:pPr>
              <a:endParaRPr lang="en-US" sz="1400" b="1"/>
            </a:p>
            <a:p>
              <a:pPr>
                <a:lnSpc>
                  <a:spcPts val="1000"/>
                </a:lnSpc>
              </a:pPr>
              <a:r>
                <a:rPr lang="en-US" sz="1200" b="1"/>
                <a:t>CISO </a:t>
              </a:r>
              <a:r>
                <a:rPr lang="en-US" sz="1200" b="1" err="1"/>
                <a:t>bei</a:t>
              </a:r>
              <a:r>
                <a:rPr lang="en-US" sz="1200" b="1"/>
                <a:t> EMEA Swiss RE</a:t>
              </a:r>
            </a:p>
            <a:p>
              <a:pPr>
                <a:lnSpc>
                  <a:spcPts val="1000"/>
                </a:lnSpc>
              </a:pPr>
              <a:endParaRPr lang="en-US" b="1"/>
            </a:p>
          </p:txBody>
        </p:sp>
      </p:grpSp>
    </p:spTree>
    <p:extLst>
      <p:ext uri="{BB962C8B-B14F-4D97-AF65-F5344CB8AC3E}">
        <p14:creationId xmlns:p14="http://schemas.microsoft.com/office/powerpoint/2010/main" val="2864095054"/>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4AF9C9-F3B2-4CCA-8AD8-FE0631A557F8}"/>
              </a:ext>
            </a:extLst>
          </p:cNvPr>
          <p:cNvSpPr>
            <a:spLocks noGrp="1"/>
          </p:cNvSpPr>
          <p:nvPr>
            <p:ph type="body" sz="quarter" idx="17"/>
          </p:nvPr>
        </p:nvSpPr>
        <p:spPr/>
        <p:txBody>
          <a:bodyPr/>
          <a:lstStyle/>
          <a:p>
            <a:r>
              <a:rPr lang="en-US" err="1"/>
              <a:t>Begriffe</a:t>
            </a:r>
            <a:r>
              <a:rPr lang="en-US"/>
              <a:t> </a:t>
            </a:r>
            <a:r>
              <a:rPr lang="en-US" err="1"/>
              <a:t>nach</a:t>
            </a:r>
            <a:r>
              <a:rPr lang="en-US"/>
              <a:t> </a:t>
            </a:r>
            <a:r>
              <a:rPr lang="en-US" err="1"/>
              <a:t>Lazic</a:t>
            </a:r>
            <a:endParaRPr lang="en-US"/>
          </a:p>
        </p:txBody>
      </p:sp>
      <p:sp>
        <p:nvSpPr>
          <p:cNvPr id="3" name="Title 2">
            <a:extLst>
              <a:ext uri="{FF2B5EF4-FFF2-40B4-BE49-F238E27FC236}">
                <a16:creationId xmlns:a16="http://schemas.microsoft.com/office/drawing/2014/main" id="{0CA0B45E-08DB-4285-97AE-C2EDD284ED26}"/>
              </a:ext>
            </a:extLst>
          </p:cNvPr>
          <p:cNvSpPr>
            <a:spLocks noGrp="1"/>
          </p:cNvSpPr>
          <p:nvPr>
            <p:ph type="title"/>
          </p:nvPr>
        </p:nvSpPr>
        <p:spPr>
          <a:xfrm>
            <a:off x="457200" y="458081"/>
            <a:ext cx="6781800" cy="701149"/>
          </a:xfrm>
        </p:spPr>
        <p:txBody>
          <a:bodyPr/>
          <a:lstStyle/>
          <a:p>
            <a:r>
              <a:rPr lang="de-DE"/>
              <a:t>Digitalisierung als kritischer Erfolgsfaktor für Unternehmen</a:t>
            </a:r>
            <a:endParaRPr lang="en-US"/>
          </a:p>
        </p:txBody>
      </p:sp>
      <p:sp>
        <p:nvSpPr>
          <p:cNvPr id="4" name="Content Placeholder 3">
            <a:extLst>
              <a:ext uri="{FF2B5EF4-FFF2-40B4-BE49-F238E27FC236}">
                <a16:creationId xmlns:a16="http://schemas.microsoft.com/office/drawing/2014/main" id="{0BEECEEC-8E53-436C-B7AD-957A951070F9}"/>
              </a:ext>
            </a:extLst>
          </p:cNvPr>
          <p:cNvSpPr>
            <a:spLocks noGrp="1"/>
          </p:cNvSpPr>
          <p:nvPr>
            <p:ph sz="quarter" idx="21"/>
          </p:nvPr>
        </p:nvSpPr>
        <p:spPr/>
        <p:txBody>
          <a:bodyPr/>
          <a:lstStyle/>
          <a:p>
            <a:pPr lvl="1"/>
            <a:endParaRPr lang="en-US" sz="2000"/>
          </a:p>
          <a:p>
            <a:pPr lvl="1"/>
            <a:endParaRPr lang="en-US" sz="2000"/>
          </a:p>
          <a:p>
            <a:pPr marL="371475" lvl="2" indent="0">
              <a:buNone/>
            </a:pPr>
            <a:r>
              <a:rPr lang="en-US" sz="2000" err="1"/>
              <a:t>Digitalisierung</a:t>
            </a:r>
            <a:endParaRPr lang="en-US" sz="2000"/>
          </a:p>
          <a:p>
            <a:pPr marL="371475" lvl="2" indent="0">
              <a:buNone/>
            </a:pPr>
            <a:endParaRPr lang="en-US" sz="2000"/>
          </a:p>
          <a:p>
            <a:pPr marL="371475" lvl="2" indent="0">
              <a:buNone/>
            </a:pPr>
            <a:r>
              <a:rPr lang="en-US" sz="2000" err="1"/>
              <a:t>Umwandlung</a:t>
            </a:r>
            <a:r>
              <a:rPr lang="en-US" sz="2000"/>
              <a:t> von </a:t>
            </a:r>
            <a:r>
              <a:rPr lang="en-US" sz="2000" err="1"/>
              <a:t>manuellen</a:t>
            </a:r>
            <a:r>
              <a:rPr lang="en-US" sz="2000"/>
              <a:t> </a:t>
            </a:r>
            <a:r>
              <a:rPr lang="en-US" sz="2000" err="1"/>
              <a:t>Prozessen</a:t>
            </a:r>
            <a:r>
              <a:rPr lang="en-US" sz="2000"/>
              <a:t> und </a:t>
            </a:r>
            <a:r>
              <a:rPr lang="en-US" sz="2000" err="1"/>
              <a:t>physischen</a:t>
            </a:r>
            <a:r>
              <a:rPr lang="en-US" sz="2000"/>
              <a:t> </a:t>
            </a:r>
            <a:r>
              <a:rPr lang="en-US" sz="2000" err="1"/>
              <a:t>Objekten</a:t>
            </a:r>
            <a:r>
              <a:rPr lang="en-US" sz="2000"/>
              <a:t> in </a:t>
            </a:r>
            <a:r>
              <a:rPr lang="en-US" sz="2000" err="1"/>
              <a:t>digitale</a:t>
            </a:r>
            <a:r>
              <a:rPr lang="en-US" sz="2000"/>
              <a:t> </a:t>
            </a:r>
            <a:r>
              <a:rPr lang="en-US" sz="2000" err="1"/>
              <a:t>Varianten</a:t>
            </a:r>
            <a:r>
              <a:rPr lang="en-US" sz="2000"/>
              <a:t>, </a:t>
            </a:r>
            <a:r>
              <a:rPr lang="en-US" sz="2000" err="1"/>
              <a:t>unter</a:t>
            </a:r>
            <a:r>
              <a:rPr lang="en-US" sz="2000"/>
              <a:t> </a:t>
            </a:r>
            <a:r>
              <a:rPr lang="en-US" sz="2000" err="1"/>
              <a:t>Nutzung</a:t>
            </a:r>
            <a:r>
              <a:rPr lang="en-US" sz="2000"/>
              <a:t> </a:t>
            </a:r>
            <a:r>
              <a:rPr lang="en-US" sz="2000" err="1"/>
              <a:t>neuer</a:t>
            </a:r>
            <a:r>
              <a:rPr lang="en-US" sz="2000"/>
              <a:t> </a:t>
            </a:r>
            <a:r>
              <a:rPr lang="en-US" sz="2000" err="1"/>
              <a:t>bzw</a:t>
            </a:r>
            <a:r>
              <a:rPr lang="en-US" sz="2000"/>
              <a:t>. </a:t>
            </a:r>
            <a:r>
              <a:rPr lang="en-US" sz="2000" err="1"/>
              <a:t>leistungsfähiger</a:t>
            </a:r>
            <a:r>
              <a:rPr lang="en-US" sz="2000"/>
              <a:t> </a:t>
            </a:r>
            <a:r>
              <a:rPr lang="en-US" sz="2000" err="1"/>
              <a:t>digitaler</a:t>
            </a:r>
            <a:r>
              <a:rPr lang="en-US" sz="2000"/>
              <a:t> </a:t>
            </a:r>
            <a:r>
              <a:rPr lang="en-US" sz="2000" err="1"/>
              <a:t>Technologien</a:t>
            </a:r>
            <a:r>
              <a:rPr lang="en-US" sz="2000"/>
              <a:t> </a:t>
            </a:r>
            <a:r>
              <a:rPr lang="en-US" sz="2000" err="1"/>
              <a:t>wie</a:t>
            </a:r>
            <a:r>
              <a:rPr lang="en-US" sz="2000"/>
              <a:t> </a:t>
            </a:r>
            <a:r>
              <a:rPr lang="en-US" sz="2000" err="1"/>
              <a:t>beispielsweise</a:t>
            </a:r>
            <a:r>
              <a:rPr lang="en-US" sz="2000"/>
              <a:t> Social Media, Mobility Cloud Computing, Robotic Process Automation und AI</a:t>
            </a:r>
          </a:p>
        </p:txBody>
      </p:sp>
      <p:sp>
        <p:nvSpPr>
          <p:cNvPr id="5" name="Date Placeholder 4">
            <a:extLst>
              <a:ext uri="{FF2B5EF4-FFF2-40B4-BE49-F238E27FC236}">
                <a16:creationId xmlns:a16="http://schemas.microsoft.com/office/drawing/2014/main" id="{94C5862F-AC3D-4E0E-96D0-B5F16FA9B927}"/>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B60A956B-E1C3-48A4-B8BD-CA618953DD41}"/>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767C2E23-7453-42C1-A0FE-6FDADEC2C5F9}"/>
              </a:ext>
            </a:extLst>
          </p:cNvPr>
          <p:cNvSpPr>
            <a:spLocks noGrp="1"/>
          </p:cNvSpPr>
          <p:nvPr>
            <p:ph type="sldNum" sz="quarter" idx="24"/>
          </p:nvPr>
        </p:nvSpPr>
        <p:spPr/>
        <p:txBody>
          <a:bodyPr/>
          <a:lstStyle/>
          <a:p>
            <a:fld id="{F846377B-F563-4071-BF06-49AEC7E395EC}" type="slidenum">
              <a:rPr lang="de-DE" altLang="de-DE" smtClean="0"/>
              <a:pPr/>
              <a:t>38</a:t>
            </a:fld>
            <a:endParaRPr lang="de-DE" altLang="de-DE"/>
          </a:p>
        </p:txBody>
      </p:sp>
    </p:spTree>
    <p:extLst>
      <p:ext uri="{BB962C8B-B14F-4D97-AF65-F5344CB8AC3E}">
        <p14:creationId xmlns:p14="http://schemas.microsoft.com/office/powerpoint/2010/main" val="3215046841"/>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3F34FB-BFE2-4EAD-9E50-660EC78EE40F}"/>
              </a:ext>
            </a:extLst>
          </p:cNvPr>
          <p:cNvSpPr>
            <a:spLocks noGrp="1"/>
          </p:cNvSpPr>
          <p:nvPr>
            <p:ph type="body" sz="quarter" idx="17"/>
          </p:nvPr>
        </p:nvSpPr>
        <p:spPr/>
        <p:txBody>
          <a:bodyPr/>
          <a:lstStyle/>
          <a:p>
            <a:r>
              <a:rPr lang="en-US" err="1"/>
              <a:t>Begriffe</a:t>
            </a:r>
            <a:r>
              <a:rPr lang="en-US"/>
              <a:t> </a:t>
            </a:r>
            <a:r>
              <a:rPr lang="en-US" err="1"/>
              <a:t>nach</a:t>
            </a:r>
            <a:r>
              <a:rPr lang="en-US"/>
              <a:t> </a:t>
            </a:r>
            <a:r>
              <a:rPr lang="en-US" err="1"/>
              <a:t>Lazic</a:t>
            </a:r>
            <a:endParaRPr lang="en-US"/>
          </a:p>
          <a:p>
            <a:endParaRPr lang="en-US"/>
          </a:p>
        </p:txBody>
      </p:sp>
      <p:sp>
        <p:nvSpPr>
          <p:cNvPr id="3" name="Title 2">
            <a:extLst>
              <a:ext uri="{FF2B5EF4-FFF2-40B4-BE49-F238E27FC236}">
                <a16:creationId xmlns:a16="http://schemas.microsoft.com/office/drawing/2014/main" id="{55DBC025-8A1B-4D44-8DD0-55A843823ADF}"/>
              </a:ext>
            </a:extLst>
          </p:cNvPr>
          <p:cNvSpPr>
            <a:spLocks noGrp="1"/>
          </p:cNvSpPr>
          <p:nvPr>
            <p:ph type="title"/>
          </p:nvPr>
        </p:nvSpPr>
        <p:spPr/>
        <p:txBody>
          <a:bodyPr/>
          <a:lstStyle/>
          <a:p>
            <a:r>
              <a:rPr lang="de-DE"/>
              <a:t>Digitalisierung als kritischer Erfolgsfaktor für Unternehmen</a:t>
            </a:r>
            <a:endParaRPr lang="en-US"/>
          </a:p>
        </p:txBody>
      </p:sp>
      <p:sp>
        <p:nvSpPr>
          <p:cNvPr id="4" name="Content Placeholder 3">
            <a:extLst>
              <a:ext uri="{FF2B5EF4-FFF2-40B4-BE49-F238E27FC236}">
                <a16:creationId xmlns:a16="http://schemas.microsoft.com/office/drawing/2014/main" id="{5539606D-2ED4-4D3E-9DAC-03376E62501C}"/>
              </a:ext>
            </a:extLst>
          </p:cNvPr>
          <p:cNvSpPr>
            <a:spLocks noGrp="1"/>
          </p:cNvSpPr>
          <p:nvPr>
            <p:ph sz="quarter" idx="21"/>
          </p:nvPr>
        </p:nvSpPr>
        <p:spPr/>
        <p:txBody>
          <a:bodyPr/>
          <a:lstStyle/>
          <a:p>
            <a:pPr marL="371475" lvl="2" indent="0">
              <a:buNone/>
            </a:pPr>
            <a:endParaRPr lang="en-US" sz="2000"/>
          </a:p>
          <a:p>
            <a:pPr marL="371475" lvl="2" indent="0">
              <a:buNone/>
            </a:pPr>
            <a:endParaRPr lang="en-US" sz="2000"/>
          </a:p>
          <a:p>
            <a:pPr marL="371475" lvl="2" indent="0">
              <a:buNone/>
            </a:pPr>
            <a:r>
              <a:rPr lang="en-US" sz="2000" err="1"/>
              <a:t>Digitale</a:t>
            </a:r>
            <a:r>
              <a:rPr lang="en-US" sz="2000"/>
              <a:t> Transformation</a:t>
            </a:r>
          </a:p>
          <a:p>
            <a:pPr marL="371475" lvl="2" indent="0">
              <a:buNone/>
            </a:pPr>
            <a:endParaRPr lang="en-US" sz="2000"/>
          </a:p>
          <a:p>
            <a:pPr marL="371475" lvl="2" indent="0">
              <a:buNone/>
            </a:pPr>
            <a:r>
              <a:rPr lang="en-US" sz="2000"/>
              <a:t>Die </a:t>
            </a:r>
            <a:r>
              <a:rPr lang="en-US" sz="2000" err="1"/>
              <a:t>Digitale</a:t>
            </a:r>
            <a:r>
              <a:rPr lang="en-US" sz="2000"/>
              <a:t> Transformation </a:t>
            </a:r>
            <a:r>
              <a:rPr lang="en-US" sz="2000" err="1"/>
              <a:t>ermöglicht</a:t>
            </a:r>
            <a:r>
              <a:rPr lang="en-US" sz="2000"/>
              <a:t> </a:t>
            </a:r>
            <a:r>
              <a:rPr lang="en-US" sz="2000" err="1"/>
              <a:t>schnellere</a:t>
            </a:r>
            <a:r>
              <a:rPr lang="en-US" sz="2000"/>
              <a:t> </a:t>
            </a:r>
            <a:r>
              <a:rPr lang="en-US" sz="2000" err="1"/>
              <a:t>effizientere</a:t>
            </a:r>
            <a:r>
              <a:rPr lang="en-US" sz="2000"/>
              <a:t> </a:t>
            </a:r>
            <a:r>
              <a:rPr lang="en-US" sz="2000" err="1"/>
              <a:t>Prozesse</a:t>
            </a:r>
            <a:r>
              <a:rPr lang="en-US" sz="2000"/>
              <a:t>, </a:t>
            </a:r>
            <a:r>
              <a:rPr lang="en-US" sz="2000" err="1"/>
              <a:t>schnelleres</a:t>
            </a:r>
            <a:r>
              <a:rPr lang="en-US" sz="2000"/>
              <a:t> </a:t>
            </a:r>
            <a:r>
              <a:rPr lang="en-US" sz="2000" err="1"/>
              <a:t>effizientes</a:t>
            </a:r>
            <a:r>
              <a:rPr lang="en-US" sz="2000"/>
              <a:t> </a:t>
            </a:r>
            <a:r>
              <a:rPr lang="en-US" sz="2000" err="1"/>
              <a:t>Verarbeitung</a:t>
            </a:r>
            <a:r>
              <a:rPr lang="en-US" sz="2000"/>
              <a:t> und </a:t>
            </a:r>
            <a:r>
              <a:rPr lang="en-US" sz="2000" err="1"/>
              <a:t>Nutzen</a:t>
            </a:r>
            <a:r>
              <a:rPr lang="en-US" sz="2000"/>
              <a:t> von </a:t>
            </a:r>
            <a:r>
              <a:rPr lang="en-US" sz="2000" err="1"/>
              <a:t>Daten</a:t>
            </a:r>
            <a:r>
              <a:rPr lang="en-US" sz="2000"/>
              <a:t> und </a:t>
            </a:r>
            <a:r>
              <a:rPr lang="en-US" sz="2000" err="1"/>
              <a:t>optimiertes</a:t>
            </a:r>
            <a:r>
              <a:rPr lang="en-US" sz="2000"/>
              <a:t> </a:t>
            </a:r>
            <a:r>
              <a:rPr lang="en-US" sz="2000" err="1"/>
              <a:t>Wissensmanagement</a:t>
            </a:r>
            <a:r>
              <a:rPr lang="en-US" sz="2000"/>
              <a:t>.</a:t>
            </a:r>
          </a:p>
          <a:p>
            <a:pPr marL="371475" lvl="2" indent="0">
              <a:buNone/>
            </a:pPr>
            <a:endParaRPr lang="en-US" sz="2000"/>
          </a:p>
        </p:txBody>
      </p:sp>
      <p:sp>
        <p:nvSpPr>
          <p:cNvPr id="5" name="Date Placeholder 4">
            <a:extLst>
              <a:ext uri="{FF2B5EF4-FFF2-40B4-BE49-F238E27FC236}">
                <a16:creationId xmlns:a16="http://schemas.microsoft.com/office/drawing/2014/main" id="{62B4D4A7-6831-42A8-A34F-8F98178828B2}"/>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DDFD0750-2170-42A4-84F0-30E0D90C934C}"/>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45ACA151-B4CA-4F8A-95FE-128B98AE33C3}"/>
              </a:ext>
            </a:extLst>
          </p:cNvPr>
          <p:cNvSpPr>
            <a:spLocks noGrp="1"/>
          </p:cNvSpPr>
          <p:nvPr>
            <p:ph type="sldNum" sz="quarter" idx="24"/>
          </p:nvPr>
        </p:nvSpPr>
        <p:spPr/>
        <p:txBody>
          <a:bodyPr/>
          <a:lstStyle/>
          <a:p>
            <a:fld id="{F846377B-F563-4071-BF06-49AEC7E395EC}" type="slidenum">
              <a:rPr lang="de-DE" altLang="de-DE" smtClean="0"/>
              <a:pPr/>
              <a:t>39</a:t>
            </a:fld>
            <a:endParaRPr lang="de-DE" altLang="de-DE"/>
          </a:p>
        </p:txBody>
      </p:sp>
    </p:spTree>
    <p:extLst>
      <p:ext uri="{BB962C8B-B14F-4D97-AF65-F5344CB8AC3E}">
        <p14:creationId xmlns:p14="http://schemas.microsoft.com/office/powerpoint/2010/main" val="230267009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747713"/>
            <a:ext cx="6775450" cy="395287"/>
          </a:xfrm>
        </p:spPr>
        <p:txBody>
          <a:bodyPr/>
          <a:lstStyle/>
          <a:p>
            <a:pPr eaLnBrk="1" hangingPunct="1"/>
            <a:r>
              <a:rPr lang="de-DE" altLang="de-DE" dirty="0"/>
              <a:t>Spannungsfeld zwischen Innovation und Kommunikation</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697038"/>
            <a:ext cx="6775450" cy="4741862"/>
          </a:xfrm>
        </p:spPr>
        <p:txBody>
          <a:bodyPr/>
          <a:lstStyle/>
          <a:p>
            <a:pPr marL="342900" indent="-342900" eaLnBrk="1" hangingPunct="1">
              <a:buFont typeface="Arial" panose="020B0604020202020204" pitchFamily="34" charset="0"/>
              <a:buChar char="•"/>
            </a:pPr>
            <a:r>
              <a:rPr lang="de-DE" altLang="de-DE" dirty="0"/>
              <a:t>Innovatives Unternehmen != Innovative Kommunikation</a:t>
            </a:r>
          </a:p>
          <a:p>
            <a:pPr marL="342900" indent="-342900" eaLnBrk="1" hangingPunct="1">
              <a:buFont typeface="Arial" panose="020B0604020202020204" pitchFamily="34" charset="0"/>
              <a:buChar char="•"/>
            </a:pPr>
            <a:r>
              <a:rPr lang="de-DE" altLang="de-DE" dirty="0"/>
              <a:t>IT-Abteilungen kommunizieren mit den Mitarbeiter*innen meist per E-Mail (gefürchtete “End-User”-Mail)</a:t>
            </a:r>
          </a:p>
          <a:p>
            <a:pPr marL="342900" indent="-342900" eaLnBrk="1" hangingPunct="1">
              <a:buFont typeface="Arial" panose="020B0604020202020204" pitchFamily="34" charset="0"/>
              <a:buChar char="•"/>
            </a:pPr>
            <a:r>
              <a:rPr lang="de-DE" altLang="de-DE" dirty="0"/>
              <a:t>Vorschlag aus der Kommunikationsforschung: Konzept der integrierten Kommunikation</a:t>
            </a:r>
          </a:p>
          <a:p>
            <a:pPr marL="685800" lvl="1">
              <a:buFont typeface="Arial" panose="020B0604020202020204" pitchFamily="34" charset="0"/>
              <a:buChar char="•"/>
            </a:pPr>
            <a:r>
              <a:rPr lang="de-DE" altLang="de-DE" sz="2000" dirty="0"/>
              <a:t>Kommunikationsmanagement ist: strategisch, Prozess der Analyse/Kontrolle/Kontrolle</a:t>
            </a:r>
          </a:p>
          <a:p>
            <a:pPr marL="685800" lvl="1">
              <a:buFont typeface="Arial" panose="020B0604020202020204" pitchFamily="34" charset="0"/>
              <a:buChar char="•"/>
            </a:pPr>
            <a:r>
              <a:rPr lang="de-DE" altLang="de-DE" sz="2000" dirty="0"/>
              <a:t>Ausgerichtet auf interne und externe Kommunikation</a:t>
            </a:r>
          </a:p>
          <a:p>
            <a:pPr marL="685800" lvl="1">
              <a:buFont typeface="Arial" panose="020B0604020202020204" pitchFamily="34" charset="0"/>
              <a:buChar char="•"/>
            </a:pPr>
            <a:r>
              <a:rPr lang="de-DE" altLang="de-DE" sz="2000" dirty="0"/>
              <a:t>Kommunikation soll ein einheitliches Erscheinungsbild des Bezugsobjekts vermitteln</a:t>
            </a:r>
            <a:endParaRPr lang="de-DE" altLang="de-DE" dirty="0"/>
          </a:p>
          <a:p>
            <a:pPr marL="342900" indent="-342900">
              <a:buFont typeface="Arial" panose="020B0604020202020204" pitchFamily="34" charset="0"/>
              <a:buChar char="•"/>
            </a:pPr>
            <a:r>
              <a:rPr lang="de-DE" altLang="de-DE" dirty="0"/>
              <a:t>Forderung: Analog zu Projektplänen sollte es einen Kommunikationsplan geben, welcher die Kommunikation im Einklang mit dem Projekt steuert</a:t>
            </a:r>
          </a:p>
          <a:p>
            <a:pPr marL="685800" lvl="1">
              <a:buFont typeface="Arial" panose="020B0604020202020204" pitchFamily="34" charset="0"/>
              <a:buChar char="•"/>
            </a:pPr>
            <a:endParaRPr lang="de-DE" altLang="de-DE" sz="2000" dirty="0"/>
          </a:p>
          <a:p>
            <a:pPr marL="342900">
              <a:buFont typeface="Arial" panose="020B0604020202020204" pitchFamily="34" charset="0"/>
              <a:buChar char="•"/>
            </a:pPr>
            <a:endParaRPr lang="de-DE" altLang="de-DE" sz="2000" dirty="0"/>
          </a:p>
          <a:p>
            <a:pPr marL="685800" lvl="1">
              <a:buFont typeface="Arial" panose="020B0604020202020204" pitchFamily="34" charset="0"/>
              <a:buChar char="•"/>
            </a:pPr>
            <a:endParaRPr lang="de-DE" altLang="de-DE" sz="2000" dirty="0"/>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4</a:t>
            </a:fld>
            <a:endParaRPr lang="de-DE" altLang="de-DE" sz="1000"/>
          </a:p>
        </p:txBody>
      </p:sp>
    </p:spTree>
    <p:extLst>
      <p:ext uri="{BB962C8B-B14F-4D97-AF65-F5344CB8AC3E}">
        <p14:creationId xmlns:p14="http://schemas.microsoft.com/office/powerpoint/2010/main" val="1109048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89FD5D-87F2-4825-A87B-DE9A16D3DC8E}"/>
              </a:ext>
            </a:extLst>
          </p:cNvPr>
          <p:cNvSpPr>
            <a:spLocks noGrp="1"/>
          </p:cNvSpPr>
          <p:nvPr>
            <p:ph type="body" sz="quarter" idx="17"/>
          </p:nvPr>
        </p:nvSpPr>
        <p:spPr/>
        <p:txBody>
          <a:bodyPr>
            <a:normAutofit fontScale="92500"/>
          </a:bodyPr>
          <a:lstStyle/>
          <a:p>
            <a:r>
              <a:rPr lang="en-US" err="1"/>
              <a:t>Erfolgsfaktoren</a:t>
            </a:r>
            <a:r>
              <a:rPr lang="en-US"/>
              <a:t> </a:t>
            </a:r>
            <a:r>
              <a:rPr lang="en-US" err="1"/>
              <a:t>für</a:t>
            </a:r>
            <a:r>
              <a:rPr lang="en-US"/>
              <a:t> </a:t>
            </a:r>
            <a:r>
              <a:rPr lang="en-US" err="1"/>
              <a:t>eine</a:t>
            </a:r>
            <a:r>
              <a:rPr lang="en-US"/>
              <a:t> </a:t>
            </a:r>
            <a:r>
              <a:rPr lang="en-US" err="1"/>
              <a:t>erfolgreiche</a:t>
            </a:r>
            <a:r>
              <a:rPr lang="en-US"/>
              <a:t> </a:t>
            </a:r>
            <a:r>
              <a:rPr lang="en-US" err="1"/>
              <a:t>digitale</a:t>
            </a:r>
            <a:r>
              <a:rPr lang="en-US"/>
              <a:t> Transformation</a:t>
            </a:r>
          </a:p>
        </p:txBody>
      </p:sp>
      <p:sp>
        <p:nvSpPr>
          <p:cNvPr id="3" name="Title 2">
            <a:extLst>
              <a:ext uri="{FF2B5EF4-FFF2-40B4-BE49-F238E27FC236}">
                <a16:creationId xmlns:a16="http://schemas.microsoft.com/office/drawing/2014/main" id="{DCB024FA-BB2F-4BF0-B3E0-FD362817B620}"/>
              </a:ext>
            </a:extLst>
          </p:cNvPr>
          <p:cNvSpPr>
            <a:spLocks noGrp="1"/>
          </p:cNvSpPr>
          <p:nvPr>
            <p:ph type="title"/>
          </p:nvPr>
        </p:nvSpPr>
        <p:spPr>
          <a:xfrm>
            <a:off x="457200" y="458081"/>
            <a:ext cx="6781800" cy="701149"/>
          </a:xfrm>
        </p:spPr>
        <p:txBody>
          <a:bodyPr/>
          <a:lstStyle/>
          <a:p>
            <a:r>
              <a:rPr lang="de-DE"/>
              <a:t>Digitalisierung als kritischer Erfolgsfaktor für Unternehmen</a:t>
            </a:r>
            <a:endParaRPr lang="en-US"/>
          </a:p>
        </p:txBody>
      </p:sp>
      <p:sp>
        <p:nvSpPr>
          <p:cNvPr id="4" name="Content Placeholder 3">
            <a:extLst>
              <a:ext uri="{FF2B5EF4-FFF2-40B4-BE49-F238E27FC236}">
                <a16:creationId xmlns:a16="http://schemas.microsoft.com/office/drawing/2014/main" id="{8791C24E-77A3-45CA-883E-43F5BA39517A}"/>
              </a:ext>
            </a:extLst>
          </p:cNvPr>
          <p:cNvSpPr>
            <a:spLocks noGrp="1"/>
          </p:cNvSpPr>
          <p:nvPr>
            <p:ph sz="quarter" idx="21"/>
          </p:nvPr>
        </p:nvSpPr>
        <p:spPr/>
        <p:txBody>
          <a:bodyPr/>
          <a:lstStyle/>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pPr marL="1057275" lvl="2">
              <a:spcBef>
                <a:spcPts val="600"/>
              </a:spcBef>
              <a:spcAft>
                <a:spcPts val="600"/>
              </a:spcAft>
            </a:pPr>
            <a:r>
              <a:rPr lang="en-US" sz="2000" err="1"/>
              <a:t>Nährboden</a:t>
            </a:r>
            <a:r>
              <a:rPr lang="en-US" sz="2000"/>
              <a:t> </a:t>
            </a:r>
            <a:r>
              <a:rPr lang="en-US" sz="2000" err="1"/>
              <a:t>für</a:t>
            </a:r>
            <a:r>
              <a:rPr lang="en-US" sz="2000"/>
              <a:t> Innovation </a:t>
            </a:r>
            <a:r>
              <a:rPr lang="en-US" sz="2000" err="1"/>
              <a:t>für</a:t>
            </a:r>
            <a:r>
              <a:rPr lang="en-US" sz="2000"/>
              <a:t> die IT-</a:t>
            </a:r>
            <a:r>
              <a:rPr lang="en-US" sz="2000" err="1"/>
              <a:t>Organisation</a:t>
            </a:r>
            <a:endParaRPr lang="en-US" sz="2000"/>
          </a:p>
          <a:p>
            <a:pPr marL="1057275" lvl="2">
              <a:spcBef>
                <a:spcPts val="600"/>
              </a:spcBef>
              <a:spcAft>
                <a:spcPts val="600"/>
              </a:spcAft>
            </a:pPr>
            <a:r>
              <a:rPr lang="en-US" sz="2000" err="1"/>
              <a:t>Richtige</a:t>
            </a:r>
            <a:r>
              <a:rPr lang="en-US" sz="2000"/>
              <a:t> </a:t>
            </a:r>
            <a:r>
              <a:rPr lang="en-US" sz="2000" err="1"/>
              <a:t>Technologien</a:t>
            </a:r>
            <a:r>
              <a:rPr lang="en-US" sz="2000"/>
              <a:t> </a:t>
            </a:r>
            <a:r>
              <a:rPr lang="en-US" sz="2000" err="1"/>
              <a:t>für</a:t>
            </a:r>
            <a:r>
              <a:rPr lang="en-US" sz="2000"/>
              <a:t> </a:t>
            </a:r>
            <a:r>
              <a:rPr lang="en-US" sz="2000" err="1"/>
              <a:t>individuelle</a:t>
            </a:r>
            <a:r>
              <a:rPr lang="en-US" sz="2000"/>
              <a:t> </a:t>
            </a:r>
            <a:r>
              <a:rPr lang="en-US" sz="2000" err="1"/>
              <a:t>digitale</a:t>
            </a:r>
            <a:r>
              <a:rPr lang="en-US" sz="2000"/>
              <a:t> Transformation </a:t>
            </a:r>
            <a:r>
              <a:rPr lang="en-US" sz="2000" err="1"/>
              <a:t>eines</a:t>
            </a:r>
            <a:r>
              <a:rPr lang="en-US" sz="2000"/>
              <a:t> </a:t>
            </a:r>
            <a:r>
              <a:rPr lang="en-US" sz="2000" err="1"/>
              <a:t>Unternehmens</a:t>
            </a:r>
            <a:endParaRPr lang="en-US" sz="2000"/>
          </a:p>
          <a:p>
            <a:pPr marL="1057275" lvl="2">
              <a:spcBef>
                <a:spcPts val="600"/>
              </a:spcBef>
              <a:spcAft>
                <a:spcPts val="600"/>
              </a:spcAft>
            </a:pPr>
            <a:r>
              <a:rPr lang="en-US" sz="2000" err="1"/>
              <a:t>Erforderliche</a:t>
            </a:r>
            <a:r>
              <a:rPr lang="en-US" sz="2000"/>
              <a:t> </a:t>
            </a:r>
            <a:r>
              <a:rPr lang="en-US" sz="2000" err="1"/>
              <a:t>neue</a:t>
            </a:r>
            <a:r>
              <a:rPr lang="en-US" sz="2000"/>
              <a:t> </a:t>
            </a:r>
            <a:r>
              <a:rPr lang="en-US" sz="2000" err="1"/>
              <a:t>Technologien</a:t>
            </a:r>
            <a:r>
              <a:rPr lang="en-US" sz="2000"/>
              <a:t> und </a:t>
            </a:r>
            <a:r>
              <a:rPr lang="en-US" sz="2000" err="1"/>
              <a:t>Systeme</a:t>
            </a:r>
            <a:r>
              <a:rPr lang="en-US" sz="2000"/>
              <a:t> </a:t>
            </a:r>
            <a:r>
              <a:rPr lang="en-US" sz="2000" err="1"/>
              <a:t>einsetzen</a:t>
            </a:r>
            <a:endParaRPr lang="en-US" sz="2000"/>
          </a:p>
          <a:p>
            <a:pPr marL="1057275" lvl="2">
              <a:spcBef>
                <a:spcPts val="600"/>
              </a:spcBef>
              <a:spcAft>
                <a:spcPts val="600"/>
              </a:spcAft>
            </a:pPr>
            <a:r>
              <a:rPr lang="en-US" sz="2000"/>
              <a:t>Silo- und </a:t>
            </a:r>
            <a:r>
              <a:rPr lang="en-US" sz="2000" err="1"/>
              <a:t>Konkurrenzdenken</a:t>
            </a:r>
            <a:r>
              <a:rPr lang="en-US" sz="2000"/>
              <a:t> der </a:t>
            </a:r>
            <a:r>
              <a:rPr lang="en-US" sz="2000" err="1"/>
              <a:t>Fachbereiche</a:t>
            </a:r>
            <a:r>
              <a:rPr lang="en-US" sz="2000"/>
              <a:t> </a:t>
            </a:r>
            <a:r>
              <a:rPr lang="en-US" sz="2000" err="1"/>
              <a:t>vermeiden</a:t>
            </a:r>
            <a:endParaRPr lang="en-US" sz="2000"/>
          </a:p>
          <a:p>
            <a:pPr marL="1057275" lvl="2">
              <a:spcBef>
                <a:spcPts val="600"/>
              </a:spcBef>
              <a:spcAft>
                <a:spcPts val="600"/>
              </a:spcAft>
            </a:pPr>
            <a:r>
              <a:rPr lang="en-US" sz="2000" err="1"/>
              <a:t>Akzeptanz</a:t>
            </a:r>
            <a:r>
              <a:rPr lang="en-US" sz="2000"/>
              <a:t> und </a:t>
            </a:r>
            <a:r>
              <a:rPr lang="en-US" sz="2000" err="1"/>
              <a:t>Bereitschaft</a:t>
            </a:r>
            <a:r>
              <a:rPr lang="en-US" sz="2000"/>
              <a:t> </a:t>
            </a:r>
            <a:r>
              <a:rPr lang="en-US" sz="2000" err="1"/>
              <a:t>zur</a:t>
            </a:r>
            <a:r>
              <a:rPr lang="en-US" sz="2000"/>
              <a:t> </a:t>
            </a:r>
            <a:r>
              <a:rPr lang="de-DE" sz="2000"/>
              <a:t>Umsetzung</a:t>
            </a:r>
            <a:r>
              <a:rPr lang="en-US" sz="2000"/>
              <a:t> von </a:t>
            </a:r>
            <a:r>
              <a:rPr lang="en-US" sz="2000" err="1"/>
              <a:t>radikalen</a:t>
            </a:r>
            <a:r>
              <a:rPr lang="en-US" sz="2000"/>
              <a:t> </a:t>
            </a:r>
            <a:r>
              <a:rPr lang="en-US" sz="2000" err="1"/>
              <a:t>Veränderungen</a:t>
            </a:r>
            <a:r>
              <a:rPr lang="en-US" sz="2000"/>
              <a:t> </a:t>
            </a:r>
          </a:p>
          <a:p>
            <a:pPr marL="1057275" lvl="2">
              <a:spcBef>
                <a:spcPts val="600"/>
              </a:spcBef>
              <a:spcAft>
                <a:spcPts val="600"/>
              </a:spcAft>
            </a:pPr>
            <a:r>
              <a:rPr lang="en-US" sz="2000" err="1"/>
              <a:t>Rekrutierung</a:t>
            </a:r>
            <a:r>
              <a:rPr lang="en-US" sz="2000"/>
              <a:t> von </a:t>
            </a:r>
            <a:r>
              <a:rPr lang="en-US" sz="2000" err="1"/>
              <a:t>Experten</a:t>
            </a:r>
            <a:endParaRPr lang="en-US" sz="2000"/>
          </a:p>
        </p:txBody>
      </p:sp>
      <p:sp>
        <p:nvSpPr>
          <p:cNvPr id="5" name="Date Placeholder 4">
            <a:extLst>
              <a:ext uri="{FF2B5EF4-FFF2-40B4-BE49-F238E27FC236}">
                <a16:creationId xmlns:a16="http://schemas.microsoft.com/office/drawing/2014/main" id="{62DAC7C3-17E0-46E0-A7D4-A331535A2CEB}"/>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D1C36B81-946A-46B9-9A9C-3DC9511CE60E}"/>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75D3A661-CEEA-450F-A21C-8F3C880CD900}"/>
              </a:ext>
            </a:extLst>
          </p:cNvPr>
          <p:cNvSpPr>
            <a:spLocks noGrp="1"/>
          </p:cNvSpPr>
          <p:nvPr>
            <p:ph type="sldNum" sz="quarter" idx="24"/>
          </p:nvPr>
        </p:nvSpPr>
        <p:spPr/>
        <p:txBody>
          <a:bodyPr/>
          <a:lstStyle/>
          <a:p>
            <a:fld id="{F846377B-F563-4071-BF06-49AEC7E395EC}" type="slidenum">
              <a:rPr lang="de-DE" altLang="de-DE" smtClean="0"/>
              <a:pPr/>
              <a:t>40</a:t>
            </a:fld>
            <a:endParaRPr lang="de-DE" altLang="de-DE"/>
          </a:p>
        </p:txBody>
      </p:sp>
    </p:spTree>
    <p:extLst>
      <p:ext uri="{BB962C8B-B14F-4D97-AF65-F5344CB8AC3E}">
        <p14:creationId xmlns:p14="http://schemas.microsoft.com/office/powerpoint/2010/main" val="2272236921"/>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4DA6D4-742A-476B-BC44-9B87A4222B6C}"/>
              </a:ext>
            </a:extLst>
          </p:cNvPr>
          <p:cNvSpPr>
            <a:spLocks noGrp="1"/>
          </p:cNvSpPr>
          <p:nvPr>
            <p:ph type="body" sz="quarter" idx="17"/>
          </p:nvPr>
        </p:nvSpPr>
        <p:spPr/>
        <p:txBody>
          <a:bodyPr/>
          <a:lstStyle/>
          <a:p>
            <a:r>
              <a:rPr lang="en-US"/>
              <a:t>Data is the new oxygen</a:t>
            </a:r>
          </a:p>
        </p:txBody>
      </p:sp>
      <p:sp>
        <p:nvSpPr>
          <p:cNvPr id="3" name="Title 2">
            <a:extLst>
              <a:ext uri="{FF2B5EF4-FFF2-40B4-BE49-F238E27FC236}">
                <a16:creationId xmlns:a16="http://schemas.microsoft.com/office/drawing/2014/main" id="{7E4FA378-77B6-4C25-B602-B8882591B4E7}"/>
              </a:ext>
            </a:extLst>
          </p:cNvPr>
          <p:cNvSpPr>
            <a:spLocks noGrp="1"/>
          </p:cNvSpPr>
          <p:nvPr>
            <p:ph type="title"/>
          </p:nvPr>
        </p:nvSpPr>
        <p:spPr>
          <a:xfrm>
            <a:off x="457200" y="458081"/>
            <a:ext cx="6781800" cy="701149"/>
          </a:xfrm>
        </p:spPr>
        <p:txBody>
          <a:bodyPr/>
          <a:lstStyle/>
          <a:p>
            <a:r>
              <a:rPr lang="de-DE"/>
              <a:t>Digitalisierung als kritischer Erfolgsfaktor für Unternehmen</a:t>
            </a:r>
            <a:endParaRPr lang="en-US"/>
          </a:p>
        </p:txBody>
      </p:sp>
      <p:sp>
        <p:nvSpPr>
          <p:cNvPr id="4" name="Content Placeholder 3">
            <a:extLst>
              <a:ext uri="{FF2B5EF4-FFF2-40B4-BE49-F238E27FC236}">
                <a16:creationId xmlns:a16="http://schemas.microsoft.com/office/drawing/2014/main" id="{809A2470-99ED-4E14-BF62-B0E137DEB241}"/>
              </a:ext>
            </a:extLst>
          </p:cNvPr>
          <p:cNvSpPr>
            <a:spLocks noGrp="1"/>
          </p:cNvSpPr>
          <p:nvPr>
            <p:ph sz="quarter" idx="21"/>
          </p:nvPr>
        </p:nvSpPr>
        <p:spPr/>
        <p:txBody>
          <a:bodyPr/>
          <a:lstStyle/>
          <a:p>
            <a:endParaRPr lang="en-US"/>
          </a:p>
          <a:p>
            <a:endParaRPr lang="en-US"/>
          </a:p>
          <a:p>
            <a:pPr marL="371475" lvl="2" indent="0">
              <a:buNone/>
            </a:pPr>
            <a:r>
              <a:rPr lang="en-US" sz="2000" err="1"/>
              <a:t>Indirekter</a:t>
            </a:r>
            <a:r>
              <a:rPr lang="en-US" sz="2000"/>
              <a:t> </a:t>
            </a:r>
            <a:r>
              <a:rPr lang="en-US" sz="2000" err="1"/>
              <a:t>Erfolgsfaktor</a:t>
            </a:r>
            <a:r>
              <a:rPr lang="en-US" sz="2000"/>
              <a:t> </a:t>
            </a:r>
            <a:r>
              <a:rPr lang="en-US" sz="2000" err="1"/>
              <a:t>ist</a:t>
            </a:r>
            <a:r>
              <a:rPr lang="en-US" sz="2000"/>
              <a:t> </a:t>
            </a:r>
            <a:r>
              <a:rPr lang="en-US" sz="2000" err="1"/>
              <a:t>nachhaltige</a:t>
            </a:r>
            <a:r>
              <a:rPr lang="en-US" sz="2000"/>
              <a:t> </a:t>
            </a:r>
            <a:r>
              <a:rPr lang="en-US" sz="2000" err="1"/>
              <a:t>Absicherung</a:t>
            </a:r>
            <a:r>
              <a:rPr lang="en-US" sz="2000"/>
              <a:t> und </a:t>
            </a:r>
            <a:r>
              <a:rPr lang="en-US" sz="2000" err="1"/>
              <a:t>Sicherung</a:t>
            </a:r>
            <a:r>
              <a:rPr lang="en-US" sz="2000"/>
              <a:t> von Daten</a:t>
            </a:r>
          </a:p>
          <a:p>
            <a:pPr marL="371475" lvl="2" indent="0">
              <a:buNone/>
            </a:pPr>
            <a:endParaRPr lang="en-US" sz="2000"/>
          </a:p>
          <a:p>
            <a:pPr marL="371475" lvl="2" indent="0">
              <a:buNone/>
            </a:pPr>
            <a:r>
              <a:rPr lang="en-US" sz="2000"/>
              <a:t>Data is the new oxygen - </a:t>
            </a:r>
            <a:r>
              <a:rPr lang="en-US" sz="2000" i="1"/>
              <a:t>Dr. Burton Lee</a:t>
            </a:r>
          </a:p>
          <a:p>
            <a:pPr marL="371475" lvl="2" indent="0">
              <a:buNone/>
            </a:pPr>
            <a:endParaRPr lang="en-US" sz="2000"/>
          </a:p>
          <a:p>
            <a:pPr marL="371475" lvl="2" indent="0">
              <a:buNone/>
            </a:pPr>
            <a:endParaRPr lang="en-US" sz="2000"/>
          </a:p>
          <a:p>
            <a:pPr marL="371475" lvl="2" indent="0">
              <a:buNone/>
            </a:pPr>
            <a:r>
              <a:rPr lang="en-US" sz="2000"/>
              <a:t>Wie </a:t>
            </a:r>
            <a:r>
              <a:rPr lang="en-US" sz="2000" err="1"/>
              <a:t>schütze</a:t>
            </a:r>
            <a:r>
              <a:rPr lang="en-US" sz="2000"/>
              <a:t> ich </a:t>
            </a:r>
            <a:r>
              <a:rPr lang="en-US" sz="2000" err="1"/>
              <a:t>als</a:t>
            </a:r>
            <a:r>
              <a:rPr lang="en-US" sz="2000"/>
              <a:t> </a:t>
            </a:r>
            <a:r>
              <a:rPr lang="en-US" sz="2000" err="1"/>
              <a:t>Unternehmen</a:t>
            </a:r>
            <a:r>
              <a:rPr lang="en-US" sz="2000"/>
              <a:t> das, was ich </a:t>
            </a:r>
            <a:r>
              <a:rPr lang="en-US" sz="2000" err="1"/>
              <a:t>zum</a:t>
            </a:r>
            <a:r>
              <a:rPr lang="en-US" sz="2000"/>
              <a:t> </a:t>
            </a:r>
            <a:r>
              <a:rPr lang="en-US" sz="2000" err="1"/>
              <a:t>Atmen</a:t>
            </a:r>
            <a:r>
              <a:rPr lang="en-US" sz="2000"/>
              <a:t> </a:t>
            </a:r>
            <a:r>
              <a:rPr lang="en-US" sz="2000" err="1"/>
              <a:t>brauche</a:t>
            </a:r>
            <a:r>
              <a:rPr lang="en-US" sz="2000"/>
              <a:t>?</a:t>
            </a:r>
          </a:p>
        </p:txBody>
      </p:sp>
      <p:sp>
        <p:nvSpPr>
          <p:cNvPr id="5" name="Date Placeholder 4">
            <a:extLst>
              <a:ext uri="{FF2B5EF4-FFF2-40B4-BE49-F238E27FC236}">
                <a16:creationId xmlns:a16="http://schemas.microsoft.com/office/drawing/2014/main" id="{D703DC9E-81C1-49B2-AA66-AC805E6A0CB4}"/>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ED8BF242-0E5D-4F3F-BCB5-6FFAAF75140A}"/>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E9595C65-2EDC-43F9-AA95-E5EB03281E76}"/>
              </a:ext>
            </a:extLst>
          </p:cNvPr>
          <p:cNvSpPr>
            <a:spLocks noGrp="1"/>
          </p:cNvSpPr>
          <p:nvPr>
            <p:ph type="sldNum" sz="quarter" idx="24"/>
          </p:nvPr>
        </p:nvSpPr>
        <p:spPr/>
        <p:txBody>
          <a:bodyPr/>
          <a:lstStyle/>
          <a:p>
            <a:fld id="{F846377B-F563-4071-BF06-49AEC7E395EC}" type="slidenum">
              <a:rPr lang="de-DE" altLang="de-DE" smtClean="0"/>
              <a:pPr/>
              <a:t>41</a:t>
            </a:fld>
            <a:endParaRPr lang="de-DE" altLang="de-DE"/>
          </a:p>
        </p:txBody>
      </p:sp>
    </p:spTree>
    <p:extLst>
      <p:ext uri="{BB962C8B-B14F-4D97-AF65-F5344CB8AC3E}">
        <p14:creationId xmlns:p14="http://schemas.microsoft.com/office/powerpoint/2010/main" val="3390605969"/>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3938C8-2728-4092-A730-5CEAA56166B3}"/>
              </a:ext>
            </a:extLst>
          </p:cNvPr>
          <p:cNvSpPr>
            <a:spLocks noGrp="1"/>
          </p:cNvSpPr>
          <p:nvPr>
            <p:ph type="body" sz="quarter" idx="17"/>
          </p:nvPr>
        </p:nvSpPr>
        <p:spPr>
          <a:xfrm>
            <a:off x="463549" y="1175567"/>
            <a:ext cx="7924801" cy="395818"/>
          </a:xfrm>
        </p:spPr>
        <p:txBody>
          <a:bodyPr>
            <a:normAutofit/>
          </a:bodyPr>
          <a:lstStyle/>
          <a:p>
            <a:r>
              <a:rPr lang="en-US"/>
              <a:t>Cybersecurity Vorfälle durch MitarbeiterInnen</a:t>
            </a:r>
          </a:p>
        </p:txBody>
      </p:sp>
      <p:sp>
        <p:nvSpPr>
          <p:cNvPr id="3" name="Title 2">
            <a:extLst>
              <a:ext uri="{FF2B5EF4-FFF2-40B4-BE49-F238E27FC236}">
                <a16:creationId xmlns:a16="http://schemas.microsoft.com/office/drawing/2014/main" id="{960304E5-C79F-4FD7-92B8-B7237EF3CF47}"/>
              </a:ext>
            </a:extLst>
          </p:cNvPr>
          <p:cNvSpPr>
            <a:spLocks noGrp="1"/>
          </p:cNvSpPr>
          <p:nvPr>
            <p:ph type="title"/>
          </p:nvPr>
        </p:nvSpPr>
        <p:spPr>
          <a:xfrm>
            <a:off x="457200" y="458081"/>
            <a:ext cx="6781800" cy="368750"/>
          </a:xfrm>
        </p:spPr>
        <p:txBody>
          <a:bodyPr/>
          <a:lstStyle/>
          <a:p>
            <a:r>
              <a:rPr lang="en-US"/>
              <a:t>Information Security Awareness</a:t>
            </a:r>
          </a:p>
        </p:txBody>
      </p:sp>
      <p:sp>
        <p:nvSpPr>
          <p:cNvPr id="5" name="Date Placeholder 4">
            <a:extLst>
              <a:ext uri="{FF2B5EF4-FFF2-40B4-BE49-F238E27FC236}">
                <a16:creationId xmlns:a16="http://schemas.microsoft.com/office/drawing/2014/main" id="{4246F99A-4DFF-4253-97FD-F16472C938EE}"/>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8564F374-C6EE-49FA-AAA0-1DC4C9E79513}"/>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14DAA4BC-D3B6-44F8-8FA5-40EE86385D2C}"/>
              </a:ext>
            </a:extLst>
          </p:cNvPr>
          <p:cNvSpPr>
            <a:spLocks noGrp="1"/>
          </p:cNvSpPr>
          <p:nvPr>
            <p:ph type="sldNum" sz="quarter" idx="24"/>
          </p:nvPr>
        </p:nvSpPr>
        <p:spPr/>
        <p:txBody>
          <a:bodyPr/>
          <a:lstStyle/>
          <a:p>
            <a:fld id="{F846377B-F563-4071-BF06-49AEC7E395EC}" type="slidenum">
              <a:rPr lang="de-DE" altLang="de-DE" smtClean="0"/>
              <a:pPr/>
              <a:t>42</a:t>
            </a:fld>
            <a:endParaRPr lang="de-DE" altLang="de-DE"/>
          </a:p>
        </p:txBody>
      </p:sp>
      <p:sp>
        <p:nvSpPr>
          <p:cNvPr id="11" name="Content Placeholder 10">
            <a:extLst>
              <a:ext uri="{FF2B5EF4-FFF2-40B4-BE49-F238E27FC236}">
                <a16:creationId xmlns:a16="http://schemas.microsoft.com/office/drawing/2014/main" id="{5F569A38-24D8-4DD0-9DF3-03E30E178BD9}"/>
              </a:ext>
            </a:extLst>
          </p:cNvPr>
          <p:cNvSpPr>
            <a:spLocks noGrp="1"/>
          </p:cNvSpPr>
          <p:nvPr>
            <p:ph sz="quarter" idx="21"/>
          </p:nvPr>
        </p:nvSpPr>
        <p:spPr>
          <a:xfrm>
            <a:off x="463550" y="1697566"/>
            <a:ext cx="4028551" cy="4741333"/>
          </a:xfrm>
        </p:spPr>
        <p:txBody>
          <a:bodyPr/>
          <a:lstStyle/>
          <a:p>
            <a:pPr lvl="2" indent="-342900"/>
            <a:endParaRPr lang="en-US" sz="2000"/>
          </a:p>
          <a:p>
            <a:pPr lvl="2" indent="-342900"/>
            <a:endParaRPr lang="en-US" sz="2000"/>
          </a:p>
          <a:p>
            <a:pPr lvl="2" indent="-342900"/>
            <a:r>
              <a:rPr lang="en-US" sz="2000"/>
              <a:t>46% </a:t>
            </a:r>
            <a:r>
              <a:rPr lang="en-US" sz="2000" err="1"/>
              <a:t>aller</a:t>
            </a:r>
            <a:r>
              <a:rPr lang="en-US" sz="2000"/>
              <a:t> Cyber Security </a:t>
            </a:r>
            <a:r>
              <a:rPr lang="en-US" sz="2000" err="1"/>
              <a:t>Vorfälle</a:t>
            </a:r>
            <a:r>
              <a:rPr lang="en-US" sz="2000"/>
              <a:t> auf MitarbeiterInnen </a:t>
            </a:r>
            <a:r>
              <a:rPr lang="en-US" sz="2000" err="1"/>
              <a:t>zurückzuführen</a:t>
            </a:r>
            <a:endParaRPr lang="en-US" sz="2000"/>
          </a:p>
          <a:p>
            <a:pPr lvl="2" indent="-342900"/>
            <a:r>
              <a:rPr lang="en-US" sz="2000" err="1"/>
              <a:t>Alle</a:t>
            </a:r>
            <a:r>
              <a:rPr lang="en-US" sz="2000"/>
              <a:t> </a:t>
            </a:r>
            <a:r>
              <a:rPr lang="en-US" sz="2000" err="1"/>
              <a:t>Ausprägungen</a:t>
            </a:r>
            <a:r>
              <a:rPr lang="en-US" sz="2000"/>
              <a:t> </a:t>
            </a:r>
            <a:r>
              <a:rPr lang="en-US" sz="2000" err="1"/>
              <a:t>können</a:t>
            </a:r>
            <a:r>
              <a:rPr lang="en-US" sz="2000"/>
              <a:t> </a:t>
            </a:r>
            <a:r>
              <a:rPr lang="en-US" sz="2000" err="1"/>
              <a:t>mit</a:t>
            </a:r>
            <a:r>
              <a:rPr lang="en-US" sz="2000"/>
              <a:t> </a:t>
            </a:r>
            <a:r>
              <a:rPr lang="en-US" sz="2000" err="1"/>
              <a:t>Unachtsamkeit</a:t>
            </a:r>
            <a:r>
              <a:rPr lang="en-US" sz="2000"/>
              <a:t> </a:t>
            </a:r>
            <a:r>
              <a:rPr lang="en-US" sz="2000" err="1"/>
              <a:t>oder</a:t>
            </a:r>
            <a:r>
              <a:rPr lang="en-US" sz="2000"/>
              <a:t> </a:t>
            </a:r>
            <a:r>
              <a:rPr lang="en-US" sz="2000" err="1"/>
              <a:t>Unwissen</a:t>
            </a:r>
            <a:r>
              <a:rPr lang="en-US" sz="2000"/>
              <a:t> in </a:t>
            </a:r>
            <a:r>
              <a:rPr lang="en-US" sz="2000" err="1"/>
              <a:t>Verbindung</a:t>
            </a:r>
            <a:r>
              <a:rPr lang="en-US" sz="2000"/>
              <a:t> </a:t>
            </a:r>
            <a:r>
              <a:rPr lang="en-US" sz="2000" err="1"/>
              <a:t>gebracht</a:t>
            </a:r>
            <a:r>
              <a:rPr lang="en-US" sz="2000"/>
              <a:t> werden</a:t>
            </a:r>
          </a:p>
          <a:p>
            <a:pPr lvl="2" indent="-342900"/>
            <a:endParaRPr lang="en-US" sz="2000"/>
          </a:p>
          <a:p>
            <a:pPr lvl="2" indent="-342900"/>
            <a:endParaRPr lang="en-US" sz="2000"/>
          </a:p>
        </p:txBody>
      </p:sp>
      <p:pic>
        <p:nvPicPr>
          <p:cNvPr id="13" name="Content Placeholder 9" descr="A screenshot of a cell phone&#10;&#10;Description automatically generated">
            <a:extLst>
              <a:ext uri="{FF2B5EF4-FFF2-40B4-BE49-F238E27FC236}">
                <a16:creationId xmlns:a16="http://schemas.microsoft.com/office/drawing/2014/main" id="{197D35BA-A380-4668-8DCF-1973C2C9341C}"/>
              </a:ext>
            </a:extLst>
          </p:cNvPr>
          <p:cNvPicPr>
            <a:picLocks noChangeAspect="1"/>
          </p:cNvPicPr>
          <p:nvPr/>
        </p:nvPicPr>
        <p:blipFill>
          <a:blip r:embed="rId3"/>
          <a:stretch>
            <a:fillRect/>
          </a:stretch>
        </p:blipFill>
        <p:spPr bwMode="auto">
          <a:xfrm>
            <a:off x="4572000" y="2154418"/>
            <a:ext cx="3907969" cy="3164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9915567"/>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9B5701-79D4-4F7F-A00D-570ECF3FAFD6}"/>
              </a:ext>
            </a:extLst>
          </p:cNvPr>
          <p:cNvSpPr>
            <a:spLocks noGrp="1"/>
          </p:cNvSpPr>
          <p:nvPr>
            <p:ph type="body" sz="quarter" idx="17"/>
          </p:nvPr>
        </p:nvSpPr>
        <p:spPr/>
        <p:txBody>
          <a:bodyPr/>
          <a:lstStyle/>
          <a:p>
            <a:r>
              <a:rPr lang="en-US" err="1"/>
              <a:t>MitarbeiterInnen</a:t>
            </a:r>
            <a:r>
              <a:rPr lang="en-US"/>
              <a:t> </a:t>
            </a:r>
            <a:r>
              <a:rPr lang="en-US" err="1"/>
              <a:t>als</a:t>
            </a:r>
            <a:r>
              <a:rPr lang="en-US"/>
              <a:t> </a:t>
            </a:r>
            <a:r>
              <a:rPr lang="en-US" err="1"/>
              <a:t>erfolgskritischer</a:t>
            </a:r>
            <a:r>
              <a:rPr lang="en-US"/>
              <a:t> </a:t>
            </a:r>
            <a:r>
              <a:rPr lang="en-US" err="1"/>
              <a:t>Faktor</a:t>
            </a:r>
            <a:endParaRPr lang="en-US"/>
          </a:p>
          <a:p>
            <a:endParaRPr lang="en-US"/>
          </a:p>
        </p:txBody>
      </p:sp>
      <p:sp>
        <p:nvSpPr>
          <p:cNvPr id="3" name="Title 2">
            <a:extLst>
              <a:ext uri="{FF2B5EF4-FFF2-40B4-BE49-F238E27FC236}">
                <a16:creationId xmlns:a16="http://schemas.microsoft.com/office/drawing/2014/main" id="{EB19B745-AF78-4751-BFDE-AD3AFF3AA278}"/>
              </a:ext>
            </a:extLst>
          </p:cNvPr>
          <p:cNvSpPr>
            <a:spLocks noGrp="1"/>
          </p:cNvSpPr>
          <p:nvPr>
            <p:ph type="title"/>
          </p:nvPr>
        </p:nvSpPr>
        <p:spPr>
          <a:xfrm>
            <a:off x="457200" y="458081"/>
            <a:ext cx="6781800" cy="368750"/>
          </a:xfrm>
        </p:spPr>
        <p:txBody>
          <a:bodyPr/>
          <a:lstStyle/>
          <a:p>
            <a:r>
              <a:rPr lang="en-US"/>
              <a:t>Information Security Awareness</a:t>
            </a:r>
          </a:p>
        </p:txBody>
      </p:sp>
      <p:sp>
        <p:nvSpPr>
          <p:cNvPr id="4" name="Content Placeholder 3">
            <a:extLst>
              <a:ext uri="{FF2B5EF4-FFF2-40B4-BE49-F238E27FC236}">
                <a16:creationId xmlns:a16="http://schemas.microsoft.com/office/drawing/2014/main" id="{46CC5B18-5056-4332-8A28-A5DA7599F3C0}"/>
              </a:ext>
            </a:extLst>
          </p:cNvPr>
          <p:cNvSpPr>
            <a:spLocks noGrp="1"/>
          </p:cNvSpPr>
          <p:nvPr>
            <p:ph sz="quarter" idx="21"/>
          </p:nvPr>
        </p:nvSpPr>
        <p:spPr/>
        <p:txBody>
          <a:bodyPr/>
          <a:lstStyle/>
          <a:p>
            <a:pPr lvl="1"/>
            <a:endParaRPr lang="en-US" sz="2000"/>
          </a:p>
          <a:p>
            <a:pPr lvl="1"/>
            <a:endParaRPr lang="en-US" sz="2000"/>
          </a:p>
          <a:p>
            <a:pPr lvl="2"/>
            <a:r>
              <a:rPr lang="en-US" sz="2000"/>
              <a:t>MitarbeiterInnen müssen geschult und sensibilisiert werden</a:t>
            </a:r>
          </a:p>
          <a:p>
            <a:pPr lvl="2"/>
            <a:r>
              <a:rPr lang="en-US" sz="2000"/>
              <a:t>Rolle bei der Abwehr von Cyber-Attacken verdeutlichen</a:t>
            </a:r>
          </a:p>
          <a:p>
            <a:pPr lvl="2"/>
            <a:r>
              <a:rPr lang="en-US" sz="2000"/>
              <a:t>Leitsatz – “Information Security starts with me” etablieren und verinnerlichen</a:t>
            </a:r>
          </a:p>
          <a:p>
            <a:pPr lvl="2"/>
            <a:r>
              <a:rPr lang="en-US" sz="2000"/>
              <a:t>Informationen bereitstellen, um das Unternehmen durch das Mitarbeiterverhalten zu schützen</a:t>
            </a:r>
          </a:p>
        </p:txBody>
      </p:sp>
      <p:sp>
        <p:nvSpPr>
          <p:cNvPr id="5" name="Date Placeholder 4">
            <a:extLst>
              <a:ext uri="{FF2B5EF4-FFF2-40B4-BE49-F238E27FC236}">
                <a16:creationId xmlns:a16="http://schemas.microsoft.com/office/drawing/2014/main" id="{635B581D-2C89-432A-B970-26405505C748}"/>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2C05FF82-0C3D-4C99-856F-7E46F7D75EEE}"/>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03B568A3-2420-40FB-B380-3E33A4AF1159}"/>
              </a:ext>
            </a:extLst>
          </p:cNvPr>
          <p:cNvSpPr>
            <a:spLocks noGrp="1"/>
          </p:cNvSpPr>
          <p:nvPr>
            <p:ph type="sldNum" sz="quarter" idx="24"/>
          </p:nvPr>
        </p:nvSpPr>
        <p:spPr/>
        <p:txBody>
          <a:bodyPr/>
          <a:lstStyle/>
          <a:p>
            <a:fld id="{F846377B-F563-4071-BF06-49AEC7E395EC}" type="slidenum">
              <a:rPr lang="de-DE" altLang="de-DE" smtClean="0"/>
              <a:pPr/>
              <a:t>43</a:t>
            </a:fld>
            <a:endParaRPr lang="de-DE" altLang="de-DE"/>
          </a:p>
        </p:txBody>
      </p:sp>
    </p:spTree>
    <p:extLst>
      <p:ext uri="{BB962C8B-B14F-4D97-AF65-F5344CB8AC3E}">
        <p14:creationId xmlns:p14="http://schemas.microsoft.com/office/powerpoint/2010/main" val="671971584"/>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00F63E-8B94-43F5-8349-275614D971FA}"/>
              </a:ext>
            </a:extLst>
          </p:cNvPr>
          <p:cNvSpPr>
            <a:spLocks noGrp="1"/>
          </p:cNvSpPr>
          <p:nvPr>
            <p:ph type="body" sz="quarter" idx="17"/>
          </p:nvPr>
        </p:nvSpPr>
        <p:spPr/>
        <p:txBody>
          <a:bodyPr/>
          <a:lstStyle/>
          <a:p>
            <a:r>
              <a:rPr lang="en-US"/>
              <a:t>Voraussetzungen</a:t>
            </a:r>
          </a:p>
        </p:txBody>
      </p:sp>
      <p:sp>
        <p:nvSpPr>
          <p:cNvPr id="3" name="Title 2">
            <a:extLst>
              <a:ext uri="{FF2B5EF4-FFF2-40B4-BE49-F238E27FC236}">
                <a16:creationId xmlns:a16="http://schemas.microsoft.com/office/drawing/2014/main" id="{0255B217-25F9-4C6E-B7B3-D1C0007872CB}"/>
              </a:ext>
            </a:extLst>
          </p:cNvPr>
          <p:cNvSpPr>
            <a:spLocks noGrp="1"/>
          </p:cNvSpPr>
          <p:nvPr>
            <p:ph type="title"/>
          </p:nvPr>
        </p:nvSpPr>
        <p:spPr>
          <a:xfrm>
            <a:off x="457200" y="458081"/>
            <a:ext cx="6781800" cy="368750"/>
          </a:xfrm>
        </p:spPr>
        <p:txBody>
          <a:bodyPr/>
          <a:lstStyle/>
          <a:p>
            <a:r>
              <a:rPr lang="en-US"/>
              <a:t>Security Awareness Programm</a:t>
            </a:r>
          </a:p>
        </p:txBody>
      </p:sp>
      <p:sp>
        <p:nvSpPr>
          <p:cNvPr id="4" name="Content Placeholder 3">
            <a:extLst>
              <a:ext uri="{FF2B5EF4-FFF2-40B4-BE49-F238E27FC236}">
                <a16:creationId xmlns:a16="http://schemas.microsoft.com/office/drawing/2014/main" id="{4FB22D05-D972-4522-BD69-5702B77FF1FE}"/>
              </a:ext>
            </a:extLst>
          </p:cNvPr>
          <p:cNvSpPr>
            <a:spLocks noGrp="1"/>
          </p:cNvSpPr>
          <p:nvPr>
            <p:ph sz="quarter" idx="21"/>
          </p:nvPr>
        </p:nvSpPr>
        <p:spPr/>
        <p:txBody>
          <a:bodyPr/>
          <a:lstStyle/>
          <a:p>
            <a:pPr lvl="1"/>
            <a:endParaRPr lang="en-US" sz="2000"/>
          </a:p>
          <a:p>
            <a:pPr lvl="1"/>
            <a:endParaRPr lang="en-US" sz="2000"/>
          </a:p>
          <a:p>
            <a:pPr lvl="2"/>
            <a:r>
              <a:rPr lang="en-US" sz="2000"/>
              <a:t>Reifegrad der Information Security Awareness äquivalent der digitalen Entwicklung</a:t>
            </a:r>
          </a:p>
          <a:p>
            <a:pPr lvl="2"/>
            <a:r>
              <a:rPr lang="en-US" sz="2000"/>
              <a:t>Abhängigkeit von Budget und Projektstrukturen</a:t>
            </a:r>
          </a:p>
          <a:p>
            <a:pPr lvl="2"/>
            <a:r>
              <a:rPr lang="en-US" sz="2000"/>
              <a:t>Mindset der Fachabteilungen gegenüber der Information Security</a:t>
            </a:r>
          </a:p>
          <a:p>
            <a:pPr lvl="2"/>
            <a:r>
              <a:rPr lang="en-US" sz="2000"/>
              <a:t>Joint Approach ohne Silodenken zwischen Business und IT</a:t>
            </a:r>
          </a:p>
          <a:p>
            <a:pPr lvl="2"/>
            <a:r>
              <a:rPr lang="en-US" sz="2000"/>
              <a:t>Gemeinsame Strategie von Business und IT</a:t>
            </a:r>
          </a:p>
        </p:txBody>
      </p:sp>
      <p:sp>
        <p:nvSpPr>
          <p:cNvPr id="5" name="Date Placeholder 4">
            <a:extLst>
              <a:ext uri="{FF2B5EF4-FFF2-40B4-BE49-F238E27FC236}">
                <a16:creationId xmlns:a16="http://schemas.microsoft.com/office/drawing/2014/main" id="{F7313004-1D5C-4992-8203-B2BD374ECC3A}"/>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51DE17CB-72F9-4037-9A03-EE77CA60D710}"/>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265F71C-5730-4817-B3E9-E56E28A28223}"/>
              </a:ext>
            </a:extLst>
          </p:cNvPr>
          <p:cNvSpPr>
            <a:spLocks noGrp="1"/>
          </p:cNvSpPr>
          <p:nvPr>
            <p:ph type="sldNum" sz="quarter" idx="24"/>
          </p:nvPr>
        </p:nvSpPr>
        <p:spPr/>
        <p:txBody>
          <a:bodyPr/>
          <a:lstStyle/>
          <a:p>
            <a:fld id="{F846377B-F563-4071-BF06-49AEC7E395EC}" type="slidenum">
              <a:rPr lang="de-DE" altLang="de-DE" smtClean="0"/>
              <a:pPr/>
              <a:t>44</a:t>
            </a:fld>
            <a:endParaRPr lang="de-DE" altLang="de-DE"/>
          </a:p>
        </p:txBody>
      </p:sp>
    </p:spTree>
    <p:extLst>
      <p:ext uri="{BB962C8B-B14F-4D97-AF65-F5344CB8AC3E}">
        <p14:creationId xmlns:p14="http://schemas.microsoft.com/office/powerpoint/2010/main" val="3621176854"/>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F068E3-2DE7-4A99-912D-16A1A679E375}"/>
              </a:ext>
            </a:extLst>
          </p:cNvPr>
          <p:cNvSpPr>
            <a:spLocks noGrp="1"/>
          </p:cNvSpPr>
          <p:nvPr>
            <p:ph type="body" sz="quarter" idx="17"/>
          </p:nvPr>
        </p:nvSpPr>
        <p:spPr/>
        <p:txBody>
          <a:bodyPr/>
          <a:lstStyle/>
          <a:p>
            <a:r>
              <a:rPr lang="en-US"/>
              <a:t>Struktur</a:t>
            </a:r>
          </a:p>
        </p:txBody>
      </p:sp>
      <p:sp>
        <p:nvSpPr>
          <p:cNvPr id="3" name="Title 2">
            <a:extLst>
              <a:ext uri="{FF2B5EF4-FFF2-40B4-BE49-F238E27FC236}">
                <a16:creationId xmlns:a16="http://schemas.microsoft.com/office/drawing/2014/main" id="{56B384FF-BDE5-484F-B5EF-EB0D8139730A}"/>
              </a:ext>
            </a:extLst>
          </p:cNvPr>
          <p:cNvSpPr>
            <a:spLocks noGrp="1"/>
          </p:cNvSpPr>
          <p:nvPr>
            <p:ph type="title"/>
          </p:nvPr>
        </p:nvSpPr>
        <p:spPr>
          <a:xfrm>
            <a:off x="457200" y="458081"/>
            <a:ext cx="6781800" cy="368750"/>
          </a:xfrm>
        </p:spPr>
        <p:txBody>
          <a:bodyPr/>
          <a:lstStyle/>
          <a:p>
            <a:r>
              <a:rPr lang="en-US"/>
              <a:t>Security Awareness Programm</a:t>
            </a:r>
          </a:p>
        </p:txBody>
      </p:sp>
      <p:sp>
        <p:nvSpPr>
          <p:cNvPr id="5" name="Date Placeholder 4">
            <a:extLst>
              <a:ext uri="{FF2B5EF4-FFF2-40B4-BE49-F238E27FC236}">
                <a16:creationId xmlns:a16="http://schemas.microsoft.com/office/drawing/2014/main" id="{9FFA1AD4-B5F2-4FCE-9EEF-B91FA82D5FA7}"/>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3228137F-9F7A-426B-AC1F-B6A0E0B952D0}"/>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0A97C66A-265B-4C94-A296-37957D998E11}"/>
              </a:ext>
            </a:extLst>
          </p:cNvPr>
          <p:cNvSpPr>
            <a:spLocks noGrp="1"/>
          </p:cNvSpPr>
          <p:nvPr>
            <p:ph type="sldNum" sz="quarter" idx="24"/>
          </p:nvPr>
        </p:nvSpPr>
        <p:spPr/>
        <p:txBody>
          <a:bodyPr/>
          <a:lstStyle/>
          <a:p>
            <a:fld id="{F846377B-F563-4071-BF06-49AEC7E395EC}" type="slidenum">
              <a:rPr lang="de-DE" altLang="de-DE" smtClean="0"/>
              <a:pPr/>
              <a:t>45</a:t>
            </a:fld>
            <a:endParaRPr lang="de-DE" altLang="de-DE"/>
          </a:p>
        </p:txBody>
      </p:sp>
      <p:pic>
        <p:nvPicPr>
          <p:cNvPr id="14" name="Content Placeholder 13" descr="A screenshot of a cell phone&#10;&#10;Description automatically generated">
            <a:extLst>
              <a:ext uri="{FF2B5EF4-FFF2-40B4-BE49-F238E27FC236}">
                <a16:creationId xmlns:a16="http://schemas.microsoft.com/office/drawing/2014/main" id="{A122866F-9BF7-4DC4-A2CB-33839A8BDC2F}"/>
              </a:ext>
            </a:extLst>
          </p:cNvPr>
          <p:cNvPicPr>
            <a:picLocks noGrp="1" noChangeAspect="1"/>
          </p:cNvPicPr>
          <p:nvPr>
            <p:ph sz="quarter" idx="21"/>
          </p:nvPr>
        </p:nvPicPr>
        <p:blipFill>
          <a:blip r:embed="rId3"/>
          <a:stretch>
            <a:fillRect/>
          </a:stretch>
        </p:blipFill>
        <p:spPr>
          <a:xfrm>
            <a:off x="842913" y="1697038"/>
            <a:ext cx="6016723" cy="4741862"/>
          </a:xfrm>
          <a:prstGeom prst="rect">
            <a:avLst/>
          </a:prstGeom>
        </p:spPr>
      </p:pic>
    </p:spTree>
    <p:extLst>
      <p:ext uri="{BB962C8B-B14F-4D97-AF65-F5344CB8AC3E}">
        <p14:creationId xmlns:p14="http://schemas.microsoft.com/office/powerpoint/2010/main" val="379210970"/>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CCD70B-66E9-405E-9EFE-286BA58B67FD}"/>
              </a:ext>
            </a:extLst>
          </p:cNvPr>
          <p:cNvSpPr>
            <a:spLocks noGrp="1"/>
          </p:cNvSpPr>
          <p:nvPr>
            <p:ph type="body" sz="quarter" idx="17"/>
          </p:nvPr>
        </p:nvSpPr>
        <p:spPr/>
        <p:txBody>
          <a:bodyPr>
            <a:normAutofit/>
          </a:bodyPr>
          <a:lstStyle/>
          <a:p>
            <a:r>
              <a:rPr lang="en-US"/>
              <a:t>Struktur - Broadcasting</a:t>
            </a:r>
          </a:p>
        </p:txBody>
      </p:sp>
      <p:sp>
        <p:nvSpPr>
          <p:cNvPr id="3" name="Title 2">
            <a:extLst>
              <a:ext uri="{FF2B5EF4-FFF2-40B4-BE49-F238E27FC236}">
                <a16:creationId xmlns:a16="http://schemas.microsoft.com/office/drawing/2014/main" id="{08EF6A64-052C-499E-8EF4-83D199331182}"/>
              </a:ext>
            </a:extLst>
          </p:cNvPr>
          <p:cNvSpPr>
            <a:spLocks noGrp="1"/>
          </p:cNvSpPr>
          <p:nvPr>
            <p:ph type="title"/>
          </p:nvPr>
        </p:nvSpPr>
        <p:spPr>
          <a:xfrm>
            <a:off x="457200" y="458081"/>
            <a:ext cx="6781800" cy="368750"/>
          </a:xfrm>
        </p:spPr>
        <p:txBody>
          <a:bodyPr/>
          <a:lstStyle/>
          <a:p>
            <a:r>
              <a:rPr lang="en-US"/>
              <a:t>Security Awareness Programm</a:t>
            </a:r>
          </a:p>
        </p:txBody>
      </p:sp>
      <p:sp>
        <p:nvSpPr>
          <p:cNvPr id="4" name="Content Placeholder 3">
            <a:extLst>
              <a:ext uri="{FF2B5EF4-FFF2-40B4-BE49-F238E27FC236}">
                <a16:creationId xmlns:a16="http://schemas.microsoft.com/office/drawing/2014/main" id="{A7742D70-D746-422A-8C53-4575A9A30C18}"/>
              </a:ext>
            </a:extLst>
          </p:cNvPr>
          <p:cNvSpPr>
            <a:spLocks noGrp="1"/>
          </p:cNvSpPr>
          <p:nvPr>
            <p:ph sz="quarter" idx="21"/>
          </p:nvPr>
        </p:nvSpPr>
        <p:spPr/>
        <p:txBody>
          <a:bodyPr/>
          <a:lstStyle/>
          <a:p>
            <a:pPr lvl="2"/>
            <a:endParaRPr lang="en-US" sz="2000"/>
          </a:p>
          <a:p>
            <a:pPr lvl="2"/>
            <a:endParaRPr lang="en-US" sz="2000"/>
          </a:p>
          <a:p>
            <a:pPr lvl="2"/>
            <a:r>
              <a:rPr lang="en-US" sz="2000"/>
              <a:t>Zielgruppe: alle MitarbeiterInnen (Broadcasting)</a:t>
            </a:r>
          </a:p>
          <a:p>
            <a:pPr lvl="3"/>
            <a:r>
              <a:rPr lang="en-US" sz="2000"/>
              <a:t>Grundlagen der Information Security (Do und Don’ts)</a:t>
            </a:r>
          </a:p>
          <a:p>
            <a:pPr lvl="4"/>
            <a:r>
              <a:rPr lang="en-US" sz="2000"/>
              <a:t>Passwortsicherheit</a:t>
            </a:r>
          </a:p>
          <a:p>
            <a:pPr lvl="4"/>
            <a:r>
              <a:rPr lang="en-US" sz="2000"/>
              <a:t>Umgang mit vertraulichen Informationen</a:t>
            </a:r>
          </a:p>
          <a:p>
            <a:pPr lvl="4"/>
            <a:r>
              <a:rPr lang="en-US" sz="2000"/>
              <a:t>Umgang mit Emails</a:t>
            </a:r>
          </a:p>
          <a:p>
            <a:pPr lvl="3"/>
            <a:r>
              <a:rPr lang="en-US" sz="2000"/>
              <a:t>Einfachheit ohne tiefgehende Details</a:t>
            </a:r>
          </a:p>
          <a:p>
            <a:pPr lvl="3"/>
            <a:r>
              <a:rPr lang="en-US" sz="2000"/>
              <a:t>stetige Wiederholung einfacher Kernbotschaften</a:t>
            </a:r>
          </a:p>
        </p:txBody>
      </p:sp>
      <p:sp>
        <p:nvSpPr>
          <p:cNvPr id="5" name="Date Placeholder 4">
            <a:extLst>
              <a:ext uri="{FF2B5EF4-FFF2-40B4-BE49-F238E27FC236}">
                <a16:creationId xmlns:a16="http://schemas.microsoft.com/office/drawing/2014/main" id="{455CB387-BC3E-4799-A1CA-91F1138BB7E2}"/>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42DD480C-84F9-499D-9A2C-C0DB2F1D795C}"/>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54887BC6-6991-4326-8A49-51D39A330AEB}"/>
              </a:ext>
            </a:extLst>
          </p:cNvPr>
          <p:cNvSpPr>
            <a:spLocks noGrp="1"/>
          </p:cNvSpPr>
          <p:nvPr>
            <p:ph type="sldNum" sz="quarter" idx="24"/>
          </p:nvPr>
        </p:nvSpPr>
        <p:spPr/>
        <p:txBody>
          <a:bodyPr/>
          <a:lstStyle/>
          <a:p>
            <a:fld id="{F846377B-F563-4071-BF06-49AEC7E395EC}" type="slidenum">
              <a:rPr lang="de-DE" altLang="de-DE" smtClean="0"/>
              <a:pPr/>
              <a:t>46</a:t>
            </a:fld>
            <a:endParaRPr lang="de-DE" altLang="de-DE"/>
          </a:p>
        </p:txBody>
      </p:sp>
    </p:spTree>
    <p:extLst>
      <p:ext uri="{BB962C8B-B14F-4D97-AF65-F5344CB8AC3E}">
        <p14:creationId xmlns:p14="http://schemas.microsoft.com/office/powerpoint/2010/main" val="1357781726"/>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CCD70B-66E9-405E-9EFE-286BA58B67FD}"/>
              </a:ext>
            </a:extLst>
          </p:cNvPr>
          <p:cNvSpPr>
            <a:spLocks noGrp="1"/>
          </p:cNvSpPr>
          <p:nvPr>
            <p:ph type="body" sz="quarter" idx="17"/>
          </p:nvPr>
        </p:nvSpPr>
        <p:spPr/>
        <p:txBody>
          <a:bodyPr/>
          <a:lstStyle/>
          <a:p>
            <a:r>
              <a:rPr lang="en-US"/>
              <a:t>Struktur - Narrowcasting</a:t>
            </a:r>
          </a:p>
        </p:txBody>
      </p:sp>
      <p:sp>
        <p:nvSpPr>
          <p:cNvPr id="3" name="Title 2">
            <a:extLst>
              <a:ext uri="{FF2B5EF4-FFF2-40B4-BE49-F238E27FC236}">
                <a16:creationId xmlns:a16="http://schemas.microsoft.com/office/drawing/2014/main" id="{08EF6A64-052C-499E-8EF4-83D199331182}"/>
              </a:ext>
            </a:extLst>
          </p:cNvPr>
          <p:cNvSpPr>
            <a:spLocks noGrp="1"/>
          </p:cNvSpPr>
          <p:nvPr>
            <p:ph type="title"/>
          </p:nvPr>
        </p:nvSpPr>
        <p:spPr>
          <a:xfrm>
            <a:off x="457200" y="458081"/>
            <a:ext cx="6781800" cy="368750"/>
          </a:xfrm>
        </p:spPr>
        <p:txBody>
          <a:bodyPr/>
          <a:lstStyle/>
          <a:p>
            <a:r>
              <a:rPr lang="en-US"/>
              <a:t>Security Awareness Programm</a:t>
            </a:r>
          </a:p>
        </p:txBody>
      </p:sp>
      <p:sp>
        <p:nvSpPr>
          <p:cNvPr id="4" name="Content Placeholder 3">
            <a:extLst>
              <a:ext uri="{FF2B5EF4-FFF2-40B4-BE49-F238E27FC236}">
                <a16:creationId xmlns:a16="http://schemas.microsoft.com/office/drawing/2014/main" id="{A7742D70-D746-422A-8C53-4575A9A30C18}"/>
              </a:ext>
            </a:extLst>
          </p:cNvPr>
          <p:cNvSpPr>
            <a:spLocks noGrp="1"/>
          </p:cNvSpPr>
          <p:nvPr>
            <p:ph sz="quarter" idx="21"/>
          </p:nvPr>
        </p:nvSpPr>
        <p:spPr/>
        <p:txBody>
          <a:bodyPr/>
          <a:lstStyle/>
          <a:p>
            <a:pPr lvl="2"/>
            <a:endParaRPr lang="en-US" sz="2000"/>
          </a:p>
          <a:p>
            <a:pPr lvl="2"/>
            <a:endParaRPr lang="en-US" sz="2000"/>
          </a:p>
          <a:p>
            <a:pPr lvl="2"/>
            <a:r>
              <a:rPr lang="en-US" sz="2000"/>
              <a:t>Zielgruppe: MitarbeiterInnen der IT (Narrowcasting)</a:t>
            </a:r>
          </a:p>
          <a:p>
            <a:pPr lvl="3"/>
            <a:r>
              <a:rPr lang="en-US" sz="2000"/>
              <a:t>Commitment und Verständnis in der IT ist zentral</a:t>
            </a:r>
          </a:p>
          <a:p>
            <a:pPr lvl="3"/>
            <a:r>
              <a:rPr lang="en-US" sz="2000"/>
              <a:t>spezifische technische und prozessuale Inhalte müssen vermittelt werden</a:t>
            </a:r>
          </a:p>
          <a:p>
            <a:pPr lvl="3"/>
            <a:r>
              <a:rPr lang="en-US" sz="2000"/>
              <a:t>Fragestellungen aus Entwicklersicht klären</a:t>
            </a:r>
          </a:p>
          <a:p>
            <a:pPr lvl="3"/>
            <a:r>
              <a:rPr lang="en-US" sz="2000"/>
              <a:t>Kommunikationsmaßnahmen wie Schulungen und Trainings</a:t>
            </a:r>
          </a:p>
          <a:p>
            <a:pPr lvl="4"/>
            <a:endParaRPr lang="en-US" sz="2000"/>
          </a:p>
        </p:txBody>
      </p:sp>
      <p:sp>
        <p:nvSpPr>
          <p:cNvPr id="5" name="Date Placeholder 4">
            <a:extLst>
              <a:ext uri="{FF2B5EF4-FFF2-40B4-BE49-F238E27FC236}">
                <a16:creationId xmlns:a16="http://schemas.microsoft.com/office/drawing/2014/main" id="{455CB387-BC3E-4799-A1CA-91F1138BB7E2}"/>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42DD480C-84F9-499D-9A2C-C0DB2F1D795C}"/>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54887BC6-6991-4326-8A49-51D39A330AEB}"/>
              </a:ext>
            </a:extLst>
          </p:cNvPr>
          <p:cNvSpPr>
            <a:spLocks noGrp="1"/>
          </p:cNvSpPr>
          <p:nvPr>
            <p:ph type="sldNum" sz="quarter" idx="24"/>
          </p:nvPr>
        </p:nvSpPr>
        <p:spPr/>
        <p:txBody>
          <a:bodyPr/>
          <a:lstStyle/>
          <a:p>
            <a:fld id="{F846377B-F563-4071-BF06-49AEC7E395EC}" type="slidenum">
              <a:rPr lang="de-DE" altLang="de-DE" smtClean="0"/>
              <a:pPr/>
              <a:t>47</a:t>
            </a:fld>
            <a:endParaRPr lang="de-DE" altLang="de-DE"/>
          </a:p>
        </p:txBody>
      </p:sp>
    </p:spTree>
    <p:extLst>
      <p:ext uri="{BB962C8B-B14F-4D97-AF65-F5344CB8AC3E}">
        <p14:creationId xmlns:p14="http://schemas.microsoft.com/office/powerpoint/2010/main" val="4154359352"/>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6B25D8-1E29-42EC-AF8D-B13ED06772D0}"/>
              </a:ext>
            </a:extLst>
          </p:cNvPr>
          <p:cNvSpPr>
            <a:spLocks noGrp="1"/>
          </p:cNvSpPr>
          <p:nvPr>
            <p:ph type="body" sz="quarter" idx="17"/>
          </p:nvPr>
        </p:nvSpPr>
        <p:spPr/>
        <p:txBody>
          <a:bodyPr/>
          <a:lstStyle/>
          <a:p>
            <a:r>
              <a:rPr lang="de-DE" noProof="1"/>
              <a:t>Struktur</a:t>
            </a:r>
            <a:r>
              <a:rPr lang="en-US" dirty="0"/>
              <a:t> - </a:t>
            </a:r>
            <a:r>
              <a:rPr lang="en-US" dirty="0" err="1"/>
              <a:t>Zusammenfassung</a:t>
            </a:r>
            <a:endParaRPr lang="en-US" dirty="0"/>
          </a:p>
        </p:txBody>
      </p:sp>
      <p:sp>
        <p:nvSpPr>
          <p:cNvPr id="3" name="Title 2">
            <a:extLst>
              <a:ext uri="{FF2B5EF4-FFF2-40B4-BE49-F238E27FC236}">
                <a16:creationId xmlns:a16="http://schemas.microsoft.com/office/drawing/2014/main" id="{596BD6DF-F39E-4AD5-898C-6EF21844C4E6}"/>
              </a:ext>
            </a:extLst>
          </p:cNvPr>
          <p:cNvSpPr>
            <a:spLocks noGrp="1"/>
          </p:cNvSpPr>
          <p:nvPr>
            <p:ph type="title"/>
          </p:nvPr>
        </p:nvSpPr>
        <p:spPr>
          <a:xfrm>
            <a:off x="457200" y="458081"/>
            <a:ext cx="6781800" cy="368750"/>
          </a:xfrm>
        </p:spPr>
        <p:txBody>
          <a:bodyPr/>
          <a:lstStyle/>
          <a:p>
            <a:r>
              <a:rPr lang="en-US"/>
              <a:t>Security Awareness Programm</a:t>
            </a:r>
          </a:p>
        </p:txBody>
      </p:sp>
      <p:sp>
        <p:nvSpPr>
          <p:cNvPr id="4" name="Content Placeholder 3">
            <a:extLst>
              <a:ext uri="{FF2B5EF4-FFF2-40B4-BE49-F238E27FC236}">
                <a16:creationId xmlns:a16="http://schemas.microsoft.com/office/drawing/2014/main" id="{1D113E0E-1049-4155-B192-B649462B1C6B}"/>
              </a:ext>
            </a:extLst>
          </p:cNvPr>
          <p:cNvSpPr>
            <a:spLocks noGrp="1"/>
          </p:cNvSpPr>
          <p:nvPr>
            <p:ph sz="quarter" idx="21"/>
          </p:nvPr>
        </p:nvSpPr>
        <p:spPr/>
        <p:txBody>
          <a:bodyPr/>
          <a:lstStyle/>
          <a:p>
            <a:pPr lvl="1"/>
            <a:endParaRPr lang="en-US" sz="2000"/>
          </a:p>
          <a:p>
            <a:pPr lvl="1"/>
            <a:endParaRPr lang="en-US" sz="2000"/>
          </a:p>
          <a:p>
            <a:pPr lvl="2"/>
            <a:r>
              <a:rPr lang="en-US" sz="2000"/>
              <a:t>Pflichtteil </a:t>
            </a:r>
          </a:p>
          <a:p>
            <a:pPr lvl="3"/>
            <a:r>
              <a:rPr lang="en-US" sz="2000"/>
              <a:t>Grundlagentraining für alle MitarbeiterInnen</a:t>
            </a:r>
          </a:p>
          <a:p>
            <a:pPr lvl="3"/>
            <a:r>
              <a:rPr lang="en-US" sz="2000"/>
              <a:t>Zielgruppenspezifische Kommunikation</a:t>
            </a:r>
          </a:p>
          <a:p>
            <a:pPr lvl="2"/>
            <a:r>
              <a:rPr lang="en-US" sz="2000"/>
              <a:t>Zusatzteil</a:t>
            </a:r>
          </a:p>
          <a:p>
            <a:pPr lvl="3"/>
            <a:r>
              <a:rPr lang="en-US" sz="2000"/>
              <a:t>kreative Marketingkampagne mit Brandingeffekt und Wiedererkennungswert</a:t>
            </a:r>
          </a:p>
          <a:p>
            <a:pPr lvl="3"/>
            <a:r>
              <a:rPr lang="en-US" sz="2000"/>
              <a:t>Information-Security-Slogan</a:t>
            </a:r>
          </a:p>
          <a:p>
            <a:pPr lvl="3"/>
            <a:r>
              <a:rPr lang="en-US" sz="2000"/>
              <a:t>Nach Kommunikationskultur des Unternehmens</a:t>
            </a:r>
          </a:p>
          <a:p>
            <a:pPr lvl="3"/>
            <a:endParaRPr lang="en-US" sz="2000"/>
          </a:p>
        </p:txBody>
      </p:sp>
      <p:sp>
        <p:nvSpPr>
          <p:cNvPr id="5" name="Date Placeholder 4">
            <a:extLst>
              <a:ext uri="{FF2B5EF4-FFF2-40B4-BE49-F238E27FC236}">
                <a16:creationId xmlns:a16="http://schemas.microsoft.com/office/drawing/2014/main" id="{B60398C4-BED8-4A58-BD37-5E5A3F21367E}"/>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09E2EA9B-48F0-458C-92F8-1C3514E223ED}"/>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55504644-4B82-421F-A484-10DDF5434441}"/>
              </a:ext>
            </a:extLst>
          </p:cNvPr>
          <p:cNvSpPr>
            <a:spLocks noGrp="1"/>
          </p:cNvSpPr>
          <p:nvPr>
            <p:ph type="sldNum" sz="quarter" idx="24"/>
          </p:nvPr>
        </p:nvSpPr>
        <p:spPr/>
        <p:txBody>
          <a:bodyPr/>
          <a:lstStyle/>
          <a:p>
            <a:fld id="{F846377B-F563-4071-BF06-49AEC7E395EC}" type="slidenum">
              <a:rPr lang="de-DE" altLang="de-DE" smtClean="0"/>
              <a:pPr/>
              <a:t>48</a:t>
            </a:fld>
            <a:endParaRPr lang="de-DE" altLang="de-DE"/>
          </a:p>
        </p:txBody>
      </p:sp>
    </p:spTree>
    <p:extLst>
      <p:ext uri="{BB962C8B-B14F-4D97-AF65-F5344CB8AC3E}">
        <p14:creationId xmlns:p14="http://schemas.microsoft.com/office/powerpoint/2010/main" val="4147223886"/>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FA7E76-0C14-40DD-A24E-188A7A4E5CBA}"/>
              </a:ext>
            </a:extLst>
          </p:cNvPr>
          <p:cNvSpPr>
            <a:spLocks noGrp="1"/>
          </p:cNvSpPr>
          <p:nvPr>
            <p:ph type="body" sz="quarter" idx="17"/>
          </p:nvPr>
        </p:nvSpPr>
        <p:spPr/>
        <p:txBody>
          <a:bodyPr/>
          <a:lstStyle/>
          <a:p>
            <a:r>
              <a:rPr lang="en-US"/>
              <a:t>Umsetzung</a:t>
            </a:r>
          </a:p>
        </p:txBody>
      </p:sp>
      <p:sp>
        <p:nvSpPr>
          <p:cNvPr id="3" name="Title 2">
            <a:extLst>
              <a:ext uri="{FF2B5EF4-FFF2-40B4-BE49-F238E27FC236}">
                <a16:creationId xmlns:a16="http://schemas.microsoft.com/office/drawing/2014/main" id="{BD45A5D1-4F11-49DB-A0ED-22015DB19FFE}"/>
              </a:ext>
            </a:extLst>
          </p:cNvPr>
          <p:cNvSpPr>
            <a:spLocks noGrp="1"/>
          </p:cNvSpPr>
          <p:nvPr>
            <p:ph type="title"/>
          </p:nvPr>
        </p:nvSpPr>
        <p:spPr>
          <a:xfrm>
            <a:off x="457200" y="458081"/>
            <a:ext cx="6781800" cy="368750"/>
          </a:xfrm>
        </p:spPr>
        <p:txBody>
          <a:bodyPr/>
          <a:lstStyle/>
          <a:p>
            <a:r>
              <a:rPr lang="en-US"/>
              <a:t>Security Awareness Programm</a:t>
            </a:r>
          </a:p>
        </p:txBody>
      </p:sp>
      <p:sp>
        <p:nvSpPr>
          <p:cNvPr id="4" name="Content Placeholder 3">
            <a:extLst>
              <a:ext uri="{FF2B5EF4-FFF2-40B4-BE49-F238E27FC236}">
                <a16:creationId xmlns:a16="http://schemas.microsoft.com/office/drawing/2014/main" id="{C3805367-5ECF-4A7D-BA6B-3E6972C3A0EC}"/>
              </a:ext>
            </a:extLst>
          </p:cNvPr>
          <p:cNvSpPr>
            <a:spLocks noGrp="1"/>
          </p:cNvSpPr>
          <p:nvPr>
            <p:ph sz="quarter" idx="21"/>
          </p:nvPr>
        </p:nvSpPr>
        <p:spPr/>
        <p:txBody>
          <a:bodyPr/>
          <a:lstStyle/>
          <a:p>
            <a:endParaRPr lang="en-US" sz="2000"/>
          </a:p>
          <a:p>
            <a:endParaRPr lang="en-US" sz="2000"/>
          </a:p>
          <a:p>
            <a:pPr lvl="2"/>
            <a:r>
              <a:rPr lang="en-US" sz="2000"/>
              <a:t>Kommunikationskanäle - Multimedial</a:t>
            </a:r>
          </a:p>
          <a:p>
            <a:pPr lvl="3"/>
            <a:r>
              <a:rPr lang="en-US" sz="2000"/>
              <a:t>Digital</a:t>
            </a:r>
          </a:p>
          <a:p>
            <a:pPr lvl="4"/>
            <a:r>
              <a:rPr lang="en-US" sz="2000"/>
              <a:t>Intranet</a:t>
            </a:r>
          </a:p>
          <a:p>
            <a:pPr lvl="4"/>
            <a:r>
              <a:rPr lang="en-US" sz="2000"/>
              <a:t>Videos</a:t>
            </a:r>
          </a:p>
          <a:p>
            <a:pPr lvl="4"/>
            <a:r>
              <a:rPr lang="en-US" sz="2000"/>
              <a:t>Onlinetrainingsmaterial</a:t>
            </a:r>
            <a:endParaRPr lang="en-US" sz="2200"/>
          </a:p>
          <a:p>
            <a:pPr lvl="3"/>
            <a:r>
              <a:rPr lang="en-US" sz="2000"/>
              <a:t>Physisch</a:t>
            </a:r>
          </a:p>
          <a:p>
            <a:pPr lvl="4"/>
            <a:r>
              <a:rPr lang="en-US" sz="2000"/>
              <a:t>Informationevents</a:t>
            </a:r>
          </a:p>
          <a:p>
            <a:pPr lvl="4"/>
            <a:r>
              <a:rPr lang="en-US" sz="2000"/>
              <a:t>Poster</a:t>
            </a:r>
          </a:p>
          <a:p>
            <a:pPr lvl="4"/>
            <a:r>
              <a:rPr lang="en-US" sz="2000"/>
              <a:t>Vorträge</a:t>
            </a:r>
          </a:p>
        </p:txBody>
      </p:sp>
      <p:sp>
        <p:nvSpPr>
          <p:cNvPr id="5" name="Date Placeholder 4">
            <a:extLst>
              <a:ext uri="{FF2B5EF4-FFF2-40B4-BE49-F238E27FC236}">
                <a16:creationId xmlns:a16="http://schemas.microsoft.com/office/drawing/2014/main" id="{D550E21E-5275-4E0F-96F5-371B271E87D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9372FA70-F568-42BA-BD48-E03A935A3174}"/>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E17F4DA5-B17F-4F8B-B158-356BD703CD8F}"/>
              </a:ext>
            </a:extLst>
          </p:cNvPr>
          <p:cNvSpPr>
            <a:spLocks noGrp="1"/>
          </p:cNvSpPr>
          <p:nvPr>
            <p:ph type="sldNum" sz="quarter" idx="24"/>
          </p:nvPr>
        </p:nvSpPr>
        <p:spPr/>
        <p:txBody>
          <a:bodyPr/>
          <a:lstStyle/>
          <a:p>
            <a:fld id="{F846377B-F563-4071-BF06-49AEC7E395EC}" type="slidenum">
              <a:rPr lang="de-DE" altLang="de-DE" smtClean="0"/>
              <a:pPr/>
              <a:t>49</a:t>
            </a:fld>
            <a:endParaRPr lang="de-DE" altLang="de-DE"/>
          </a:p>
        </p:txBody>
      </p:sp>
    </p:spTree>
    <p:extLst>
      <p:ext uri="{BB962C8B-B14F-4D97-AF65-F5344CB8AC3E}">
        <p14:creationId xmlns:p14="http://schemas.microsoft.com/office/powerpoint/2010/main" val="138564856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747713"/>
            <a:ext cx="6775450" cy="395287"/>
          </a:xfrm>
        </p:spPr>
        <p:txBody>
          <a:bodyPr/>
          <a:lstStyle/>
          <a:p>
            <a:pPr eaLnBrk="1" hangingPunct="1"/>
            <a:r>
              <a:rPr lang="de-DE" altLang="de-DE" dirty="0"/>
              <a:t>Digitale Transformation braucht digitale Kommunikation</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697038"/>
            <a:ext cx="6775450" cy="4741862"/>
          </a:xfrm>
        </p:spPr>
        <p:txBody>
          <a:bodyPr/>
          <a:lstStyle/>
          <a:p>
            <a:pPr marL="342900" indent="-342900" eaLnBrk="1" hangingPunct="1">
              <a:buFont typeface="Arial" panose="020B0604020202020204" pitchFamily="34" charset="0"/>
              <a:buChar char="•"/>
            </a:pPr>
            <a:r>
              <a:rPr lang="de-DE" altLang="de-DE" dirty="0"/>
              <a:t>Definition digitale Transformation:</a:t>
            </a:r>
          </a:p>
          <a:p>
            <a:pPr marL="685800" lvl="1">
              <a:buFont typeface="Arial" panose="020B0604020202020204" pitchFamily="34" charset="0"/>
              <a:buChar char="•"/>
            </a:pPr>
            <a:r>
              <a:rPr lang="de-DE" altLang="de-DE" sz="2000" dirty="0"/>
              <a:t>„[…] Wandel bestehender Unternehmensprozesse sowie die zielgerichtete Reaktion eines Unternehmens auf die Digitalisierung, welche sich unter anderem durch die Einführung von neuen, digitalen Technologien und Innovationen auszeichnet“ (vgl. [1], Seite 5)</a:t>
            </a:r>
          </a:p>
          <a:p>
            <a:pPr marL="342900" indent="-342900">
              <a:buFont typeface="Arial" panose="020B0604020202020204" pitchFamily="34" charset="0"/>
              <a:buChar char="•"/>
            </a:pPr>
            <a:r>
              <a:rPr lang="de-DE" altLang="de-DE" dirty="0"/>
              <a:t>Ausrichtung von Unternehmensstrategie(n) zur Digitalisierung (digitale Innovationen =&gt; ‚</a:t>
            </a:r>
            <a:r>
              <a:rPr lang="de-DE" altLang="de-DE" dirty="0" err="1"/>
              <a:t>Enabling</a:t>
            </a:r>
            <a:r>
              <a:rPr lang="de-DE" altLang="de-DE" dirty="0"/>
              <a:t>‘)</a:t>
            </a:r>
          </a:p>
          <a:p>
            <a:pPr marL="342900" indent="-342900">
              <a:buFont typeface="Arial" panose="020B0604020202020204" pitchFamily="34" charset="0"/>
              <a:buChar char="•"/>
            </a:pPr>
            <a:r>
              <a:rPr lang="de-DE" altLang="de-DE" dirty="0"/>
              <a:t>Digitaler Wandel betrifft auch Individuen/End-User</a:t>
            </a:r>
          </a:p>
          <a:p>
            <a:pPr marL="685800" lvl="1">
              <a:buFont typeface="Arial" panose="020B0604020202020204" pitchFamily="34" charset="0"/>
              <a:buChar char="•"/>
            </a:pPr>
            <a:r>
              <a:rPr lang="de-DE" altLang="de-DE" sz="2000" dirty="0"/>
              <a:t>Digitale Dauerbereitschaft (‚</a:t>
            </a:r>
            <a:r>
              <a:rPr lang="de-DE" altLang="de-DE" sz="2000" dirty="0" err="1"/>
              <a:t>always</a:t>
            </a:r>
            <a:r>
              <a:rPr lang="de-DE" altLang="de-DE" sz="2000" dirty="0"/>
              <a:t> on‘)</a:t>
            </a:r>
          </a:p>
          <a:p>
            <a:pPr marL="685800" lvl="1">
              <a:buFont typeface="Arial" panose="020B0604020202020204" pitchFamily="34" charset="0"/>
              <a:buChar char="•"/>
            </a:pPr>
            <a:r>
              <a:rPr lang="de-DE" altLang="de-DE" sz="2000" dirty="0"/>
              <a:t>Beruflich und privat verschwimmen</a:t>
            </a:r>
          </a:p>
          <a:p>
            <a:pPr marL="685800" lvl="1">
              <a:buFont typeface="Arial" panose="020B0604020202020204" pitchFamily="34" charset="0"/>
              <a:buChar char="•"/>
            </a:pPr>
            <a:r>
              <a:rPr lang="de-DE" altLang="de-DE" sz="2000" dirty="0"/>
              <a:t>Echtzeitversorgung mit Informationen</a:t>
            </a:r>
          </a:p>
          <a:p>
            <a:pPr marL="685800" lvl="1">
              <a:buFont typeface="Arial" panose="020B0604020202020204" pitchFamily="34" charset="0"/>
              <a:buChar char="•"/>
            </a:pPr>
            <a:r>
              <a:rPr lang="de-DE" altLang="de-DE" sz="2000" dirty="0"/>
              <a:t>Konsument und Macher von digitalen Inhalten (‚</a:t>
            </a:r>
            <a:r>
              <a:rPr lang="de-DE" altLang="de-DE" sz="2000" dirty="0" err="1"/>
              <a:t>Gatekeeping</a:t>
            </a:r>
            <a:r>
              <a:rPr lang="de-DE" altLang="de-DE" sz="2000" dirty="0"/>
              <a:t>‘)</a:t>
            </a:r>
            <a:endParaRPr lang="de-DE" altLang="de-DE" dirty="0"/>
          </a:p>
          <a:p>
            <a:pPr marL="342900" indent="-342900">
              <a:buFont typeface="Arial" panose="020B0604020202020204" pitchFamily="34" charset="0"/>
              <a:buChar char="•"/>
            </a:pPr>
            <a:r>
              <a:rPr lang="de-DE" altLang="de-DE" sz="2000" dirty="0"/>
              <a:t>Kommunikation aus End-User-Perspektive</a:t>
            </a:r>
          </a:p>
          <a:p>
            <a:pPr marL="342900">
              <a:buFont typeface="Arial" panose="020B0604020202020204" pitchFamily="34" charset="0"/>
              <a:buChar char="•"/>
            </a:pPr>
            <a:endParaRPr lang="de-DE" altLang="de-DE" sz="2000" dirty="0"/>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5</a:t>
            </a:fld>
            <a:endParaRPr lang="de-DE" altLang="de-DE" sz="1000"/>
          </a:p>
        </p:txBody>
      </p:sp>
    </p:spTree>
    <p:extLst>
      <p:ext uri="{BB962C8B-B14F-4D97-AF65-F5344CB8AC3E}">
        <p14:creationId xmlns:p14="http://schemas.microsoft.com/office/powerpoint/2010/main" val="28289106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FA7E76-0C14-40DD-A24E-188A7A4E5CBA}"/>
              </a:ext>
            </a:extLst>
          </p:cNvPr>
          <p:cNvSpPr>
            <a:spLocks noGrp="1"/>
          </p:cNvSpPr>
          <p:nvPr>
            <p:ph type="body" sz="quarter" idx="17"/>
          </p:nvPr>
        </p:nvSpPr>
        <p:spPr/>
        <p:txBody>
          <a:bodyPr/>
          <a:lstStyle/>
          <a:p>
            <a:r>
              <a:rPr lang="en-US"/>
              <a:t>Umsetzung</a:t>
            </a:r>
          </a:p>
        </p:txBody>
      </p:sp>
      <p:sp>
        <p:nvSpPr>
          <p:cNvPr id="3" name="Title 2">
            <a:extLst>
              <a:ext uri="{FF2B5EF4-FFF2-40B4-BE49-F238E27FC236}">
                <a16:creationId xmlns:a16="http://schemas.microsoft.com/office/drawing/2014/main" id="{BD45A5D1-4F11-49DB-A0ED-22015DB19FFE}"/>
              </a:ext>
            </a:extLst>
          </p:cNvPr>
          <p:cNvSpPr>
            <a:spLocks noGrp="1"/>
          </p:cNvSpPr>
          <p:nvPr>
            <p:ph type="title"/>
          </p:nvPr>
        </p:nvSpPr>
        <p:spPr>
          <a:xfrm>
            <a:off x="457200" y="458081"/>
            <a:ext cx="6781800" cy="368750"/>
          </a:xfrm>
        </p:spPr>
        <p:txBody>
          <a:bodyPr/>
          <a:lstStyle/>
          <a:p>
            <a:r>
              <a:rPr lang="en-US"/>
              <a:t>Security Awareness Programm</a:t>
            </a:r>
          </a:p>
        </p:txBody>
      </p:sp>
      <p:sp>
        <p:nvSpPr>
          <p:cNvPr id="4" name="Content Placeholder 3">
            <a:extLst>
              <a:ext uri="{FF2B5EF4-FFF2-40B4-BE49-F238E27FC236}">
                <a16:creationId xmlns:a16="http://schemas.microsoft.com/office/drawing/2014/main" id="{C3805367-5ECF-4A7D-BA6B-3E6972C3A0EC}"/>
              </a:ext>
            </a:extLst>
          </p:cNvPr>
          <p:cNvSpPr>
            <a:spLocks noGrp="1"/>
          </p:cNvSpPr>
          <p:nvPr>
            <p:ph sz="quarter" idx="21"/>
          </p:nvPr>
        </p:nvSpPr>
        <p:spPr/>
        <p:txBody>
          <a:bodyPr/>
          <a:lstStyle/>
          <a:p>
            <a:endParaRPr lang="en-US" sz="2000"/>
          </a:p>
          <a:p>
            <a:endParaRPr lang="en-US" sz="2000"/>
          </a:p>
          <a:p>
            <a:pPr lvl="2"/>
            <a:r>
              <a:rPr lang="en-US" sz="2000"/>
              <a:t>Kernapsekte erfolgreicher Kommunikation</a:t>
            </a:r>
          </a:p>
          <a:p>
            <a:pPr lvl="3"/>
            <a:r>
              <a:rPr lang="en-US" sz="2000"/>
              <a:t>Trainingsmaterialien in Landessprache</a:t>
            </a:r>
          </a:p>
          <a:p>
            <a:pPr lvl="3"/>
            <a:r>
              <a:rPr lang="en-US" sz="2000"/>
              <a:t>Präferierte Kommunikationskanäle berücksichtigen</a:t>
            </a:r>
          </a:p>
          <a:p>
            <a:pPr lvl="4"/>
            <a:r>
              <a:rPr lang="en-US" sz="2000"/>
              <a:t>z.B. China -&gt; WeChat</a:t>
            </a:r>
          </a:p>
          <a:p>
            <a:pPr lvl="3"/>
            <a:r>
              <a:rPr lang="en-US" sz="2000"/>
              <a:t>Tonalität positiv, vermeiden von Bedrohungsszenarien</a:t>
            </a:r>
          </a:p>
          <a:p>
            <a:pPr lvl="3"/>
            <a:r>
              <a:rPr lang="en-US" sz="2000"/>
              <a:t>Einfache Sprache</a:t>
            </a:r>
          </a:p>
          <a:p>
            <a:pPr lvl="3"/>
            <a:r>
              <a:rPr lang="en-US" sz="2000"/>
              <a:t>Emotional ansprechend mit Unternehmensbezug</a:t>
            </a:r>
          </a:p>
        </p:txBody>
      </p:sp>
      <p:sp>
        <p:nvSpPr>
          <p:cNvPr id="5" name="Date Placeholder 4">
            <a:extLst>
              <a:ext uri="{FF2B5EF4-FFF2-40B4-BE49-F238E27FC236}">
                <a16:creationId xmlns:a16="http://schemas.microsoft.com/office/drawing/2014/main" id="{D550E21E-5275-4E0F-96F5-371B271E87D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9372FA70-F568-42BA-BD48-E03A935A3174}"/>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E17F4DA5-B17F-4F8B-B158-356BD703CD8F}"/>
              </a:ext>
            </a:extLst>
          </p:cNvPr>
          <p:cNvSpPr>
            <a:spLocks noGrp="1"/>
          </p:cNvSpPr>
          <p:nvPr>
            <p:ph type="sldNum" sz="quarter" idx="24"/>
          </p:nvPr>
        </p:nvSpPr>
        <p:spPr/>
        <p:txBody>
          <a:bodyPr/>
          <a:lstStyle/>
          <a:p>
            <a:fld id="{F846377B-F563-4071-BF06-49AEC7E395EC}" type="slidenum">
              <a:rPr lang="de-DE" altLang="de-DE" smtClean="0"/>
              <a:pPr/>
              <a:t>50</a:t>
            </a:fld>
            <a:endParaRPr lang="de-DE" altLang="de-DE"/>
          </a:p>
        </p:txBody>
      </p:sp>
    </p:spTree>
    <p:extLst>
      <p:ext uri="{BB962C8B-B14F-4D97-AF65-F5344CB8AC3E}">
        <p14:creationId xmlns:p14="http://schemas.microsoft.com/office/powerpoint/2010/main" val="816126489"/>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FA7E76-0C14-40DD-A24E-188A7A4E5CBA}"/>
              </a:ext>
            </a:extLst>
          </p:cNvPr>
          <p:cNvSpPr>
            <a:spLocks noGrp="1"/>
          </p:cNvSpPr>
          <p:nvPr>
            <p:ph type="body" sz="quarter" idx="17"/>
          </p:nvPr>
        </p:nvSpPr>
        <p:spPr/>
        <p:txBody>
          <a:bodyPr/>
          <a:lstStyle/>
          <a:p>
            <a:r>
              <a:rPr lang="en-US"/>
              <a:t>Umsetzung</a:t>
            </a:r>
          </a:p>
        </p:txBody>
      </p:sp>
      <p:sp>
        <p:nvSpPr>
          <p:cNvPr id="3" name="Title 2">
            <a:extLst>
              <a:ext uri="{FF2B5EF4-FFF2-40B4-BE49-F238E27FC236}">
                <a16:creationId xmlns:a16="http://schemas.microsoft.com/office/drawing/2014/main" id="{BD45A5D1-4F11-49DB-A0ED-22015DB19FFE}"/>
              </a:ext>
            </a:extLst>
          </p:cNvPr>
          <p:cNvSpPr>
            <a:spLocks noGrp="1"/>
          </p:cNvSpPr>
          <p:nvPr>
            <p:ph type="title"/>
          </p:nvPr>
        </p:nvSpPr>
        <p:spPr>
          <a:xfrm>
            <a:off x="457200" y="458081"/>
            <a:ext cx="6781800" cy="368750"/>
          </a:xfrm>
        </p:spPr>
        <p:txBody>
          <a:bodyPr/>
          <a:lstStyle/>
          <a:p>
            <a:r>
              <a:rPr lang="en-US"/>
              <a:t>Security Awareness Programm</a:t>
            </a:r>
          </a:p>
        </p:txBody>
      </p:sp>
      <p:sp>
        <p:nvSpPr>
          <p:cNvPr id="4" name="Content Placeholder 3">
            <a:extLst>
              <a:ext uri="{FF2B5EF4-FFF2-40B4-BE49-F238E27FC236}">
                <a16:creationId xmlns:a16="http://schemas.microsoft.com/office/drawing/2014/main" id="{C3805367-5ECF-4A7D-BA6B-3E6972C3A0EC}"/>
              </a:ext>
            </a:extLst>
          </p:cNvPr>
          <p:cNvSpPr>
            <a:spLocks noGrp="1"/>
          </p:cNvSpPr>
          <p:nvPr>
            <p:ph sz="quarter" idx="21"/>
          </p:nvPr>
        </p:nvSpPr>
        <p:spPr/>
        <p:txBody>
          <a:bodyPr/>
          <a:lstStyle/>
          <a:p>
            <a:endParaRPr lang="en-US" sz="2000"/>
          </a:p>
          <a:p>
            <a:endParaRPr lang="en-US" sz="2000"/>
          </a:p>
          <a:p>
            <a:pPr lvl="2"/>
            <a:r>
              <a:rPr lang="en-US" sz="2000"/>
              <a:t>Bestandteile der Kommunikation</a:t>
            </a:r>
          </a:p>
          <a:p>
            <a:pPr lvl="3"/>
            <a:r>
              <a:rPr lang="en-US" sz="2000"/>
              <a:t>Grundlegende Information</a:t>
            </a:r>
          </a:p>
          <a:p>
            <a:pPr lvl="4"/>
            <a:r>
              <a:rPr lang="en-US" sz="2000"/>
              <a:t>Zielgruppenspezifische Inhalte</a:t>
            </a:r>
          </a:p>
          <a:p>
            <a:pPr lvl="4"/>
            <a:r>
              <a:rPr lang="en-US" sz="2000"/>
              <a:t>Kernbotschaften der Information-Security-Awareness</a:t>
            </a:r>
          </a:p>
          <a:p>
            <a:pPr lvl="3"/>
            <a:r>
              <a:rPr lang="en-US" sz="2000"/>
              <a:t>Visuelle Botschaft</a:t>
            </a:r>
          </a:p>
          <a:p>
            <a:pPr lvl="4"/>
            <a:r>
              <a:rPr lang="en-US" sz="2000"/>
              <a:t>kreative und grafische Aufbereitung der Inhalte</a:t>
            </a:r>
          </a:p>
          <a:p>
            <a:pPr lvl="4"/>
            <a:r>
              <a:rPr lang="en-US" sz="2000"/>
              <a:t>Off-The-Shelf-Trainingsprodukte mit eigenem Branding</a:t>
            </a:r>
          </a:p>
          <a:p>
            <a:pPr lvl="4"/>
            <a:r>
              <a:rPr lang="en-US" sz="2000"/>
              <a:t>Marketingkampagne entsprechend der Unternehmensguidelines</a:t>
            </a:r>
          </a:p>
        </p:txBody>
      </p:sp>
      <p:sp>
        <p:nvSpPr>
          <p:cNvPr id="5" name="Date Placeholder 4">
            <a:extLst>
              <a:ext uri="{FF2B5EF4-FFF2-40B4-BE49-F238E27FC236}">
                <a16:creationId xmlns:a16="http://schemas.microsoft.com/office/drawing/2014/main" id="{D550E21E-5275-4E0F-96F5-371B271E87D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9372FA70-F568-42BA-BD48-E03A935A3174}"/>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E17F4DA5-B17F-4F8B-B158-356BD703CD8F}"/>
              </a:ext>
            </a:extLst>
          </p:cNvPr>
          <p:cNvSpPr>
            <a:spLocks noGrp="1"/>
          </p:cNvSpPr>
          <p:nvPr>
            <p:ph type="sldNum" sz="quarter" idx="24"/>
          </p:nvPr>
        </p:nvSpPr>
        <p:spPr/>
        <p:txBody>
          <a:bodyPr/>
          <a:lstStyle/>
          <a:p>
            <a:fld id="{F846377B-F563-4071-BF06-49AEC7E395EC}" type="slidenum">
              <a:rPr lang="de-DE" altLang="de-DE" smtClean="0"/>
              <a:pPr/>
              <a:t>51</a:t>
            </a:fld>
            <a:endParaRPr lang="de-DE" altLang="de-DE"/>
          </a:p>
        </p:txBody>
      </p:sp>
    </p:spTree>
    <p:extLst>
      <p:ext uri="{BB962C8B-B14F-4D97-AF65-F5344CB8AC3E}">
        <p14:creationId xmlns:p14="http://schemas.microsoft.com/office/powerpoint/2010/main" val="1476127823"/>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6AFAE1-FEF2-4B77-94E8-0D3FCAB086DD}"/>
              </a:ext>
            </a:extLst>
          </p:cNvPr>
          <p:cNvSpPr>
            <a:spLocks noGrp="1"/>
          </p:cNvSpPr>
          <p:nvPr>
            <p:ph type="body" sz="quarter" idx="17"/>
          </p:nvPr>
        </p:nvSpPr>
        <p:spPr/>
        <p:txBody>
          <a:bodyPr/>
          <a:lstStyle/>
          <a:p>
            <a:r>
              <a:rPr lang="en-US"/>
              <a:t>Evaluation und Erfolgsmessung</a:t>
            </a:r>
          </a:p>
        </p:txBody>
      </p:sp>
      <p:sp>
        <p:nvSpPr>
          <p:cNvPr id="3" name="Title 2">
            <a:extLst>
              <a:ext uri="{FF2B5EF4-FFF2-40B4-BE49-F238E27FC236}">
                <a16:creationId xmlns:a16="http://schemas.microsoft.com/office/drawing/2014/main" id="{1027C75D-2D3C-455B-AB29-47691A2DB807}"/>
              </a:ext>
            </a:extLst>
          </p:cNvPr>
          <p:cNvSpPr>
            <a:spLocks noGrp="1"/>
          </p:cNvSpPr>
          <p:nvPr>
            <p:ph type="title"/>
          </p:nvPr>
        </p:nvSpPr>
        <p:spPr>
          <a:xfrm>
            <a:off x="457200" y="458081"/>
            <a:ext cx="6781800" cy="368750"/>
          </a:xfrm>
        </p:spPr>
        <p:txBody>
          <a:bodyPr/>
          <a:lstStyle/>
          <a:p>
            <a:r>
              <a:rPr lang="en-US"/>
              <a:t>Security Awareness Programm</a:t>
            </a:r>
          </a:p>
        </p:txBody>
      </p:sp>
      <p:sp>
        <p:nvSpPr>
          <p:cNvPr id="4" name="Content Placeholder 3">
            <a:extLst>
              <a:ext uri="{FF2B5EF4-FFF2-40B4-BE49-F238E27FC236}">
                <a16:creationId xmlns:a16="http://schemas.microsoft.com/office/drawing/2014/main" id="{B34799EC-9084-4073-B625-4EF48939AAE3}"/>
              </a:ext>
            </a:extLst>
          </p:cNvPr>
          <p:cNvSpPr>
            <a:spLocks noGrp="1"/>
          </p:cNvSpPr>
          <p:nvPr>
            <p:ph sz="quarter" idx="21"/>
          </p:nvPr>
        </p:nvSpPr>
        <p:spPr/>
        <p:txBody>
          <a:bodyPr/>
          <a:lstStyle/>
          <a:p>
            <a:endParaRPr lang="en-US" sz="2000"/>
          </a:p>
          <a:p>
            <a:endParaRPr lang="en-US" sz="2000"/>
          </a:p>
          <a:p>
            <a:pPr lvl="2"/>
            <a:r>
              <a:rPr lang="en-US" sz="2000"/>
              <a:t>Meilensteine und Ziele des Programms überprüfen</a:t>
            </a:r>
          </a:p>
          <a:p>
            <a:pPr lvl="2"/>
            <a:r>
              <a:rPr lang="en-US" sz="2000"/>
              <a:t>Status quo vor Start des Programms aufnehmen</a:t>
            </a:r>
          </a:p>
          <a:p>
            <a:pPr lvl="3"/>
            <a:r>
              <a:rPr lang="en-US" sz="2000"/>
              <a:t>Overall Awareness Level</a:t>
            </a:r>
          </a:p>
          <a:p>
            <a:pPr lvl="3"/>
            <a:r>
              <a:rPr lang="en-US" sz="2000"/>
              <a:t>Quantitative Umfrage</a:t>
            </a:r>
          </a:p>
          <a:p>
            <a:pPr lvl="3"/>
            <a:r>
              <a:rPr lang="en-US" sz="2000"/>
              <a:t>Rahmenbedingungen der Umfragen festlegen </a:t>
            </a:r>
          </a:p>
          <a:p>
            <a:pPr lvl="2"/>
            <a:r>
              <a:rPr lang="en-US" sz="2000"/>
              <a:t>Regelmäßige Abstände weitere Umfragen wiederholen</a:t>
            </a:r>
          </a:p>
          <a:p>
            <a:pPr lvl="3"/>
            <a:r>
              <a:rPr lang="en-US" sz="2000"/>
              <a:t>Programmbezogene KPIs entwickeln und nutzen</a:t>
            </a:r>
          </a:p>
          <a:p>
            <a:pPr lvl="3"/>
            <a:r>
              <a:rPr lang="en-US" sz="2000"/>
              <a:t>Messung von Teilnehmerzahlen bei Informationsveranstaltungen des Programms</a:t>
            </a:r>
          </a:p>
          <a:p>
            <a:pPr lvl="3"/>
            <a:r>
              <a:rPr lang="en-US" sz="2000"/>
              <a:t>Messung der Downloadzahlen der Trainingsapp/-unterlagen</a:t>
            </a:r>
          </a:p>
          <a:p>
            <a:pPr lvl="2"/>
            <a:r>
              <a:rPr lang="en-US" sz="2000"/>
              <a:t>Präsentation von Kennzahlen</a:t>
            </a:r>
          </a:p>
          <a:p>
            <a:pPr lvl="3"/>
            <a:r>
              <a:rPr lang="en-US" sz="2000"/>
              <a:t>Transparenz beim Management herstellen</a:t>
            </a:r>
          </a:p>
          <a:p>
            <a:pPr lvl="2"/>
            <a:endParaRPr lang="en-US" sz="2000"/>
          </a:p>
          <a:p>
            <a:pPr lvl="2"/>
            <a:endParaRPr lang="en-US" sz="2000"/>
          </a:p>
          <a:p>
            <a:pPr lvl="2"/>
            <a:endParaRPr lang="en-US" sz="2000"/>
          </a:p>
          <a:p>
            <a:pPr lvl="2"/>
            <a:endParaRPr lang="en-US" sz="2000"/>
          </a:p>
        </p:txBody>
      </p:sp>
      <p:sp>
        <p:nvSpPr>
          <p:cNvPr id="5" name="Date Placeholder 4">
            <a:extLst>
              <a:ext uri="{FF2B5EF4-FFF2-40B4-BE49-F238E27FC236}">
                <a16:creationId xmlns:a16="http://schemas.microsoft.com/office/drawing/2014/main" id="{1AC11AB5-2CF2-4C40-B81B-CF75BE9DD5C3}"/>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A4671E63-F8E2-4235-9560-B67BF65E31CD}"/>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3F0298C6-C1AB-4B72-8186-404936B10A5E}"/>
              </a:ext>
            </a:extLst>
          </p:cNvPr>
          <p:cNvSpPr>
            <a:spLocks noGrp="1"/>
          </p:cNvSpPr>
          <p:nvPr>
            <p:ph type="sldNum" sz="quarter" idx="24"/>
          </p:nvPr>
        </p:nvSpPr>
        <p:spPr/>
        <p:txBody>
          <a:bodyPr/>
          <a:lstStyle/>
          <a:p>
            <a:fld id="{F846377B-F563-4071-BF06-49AEC7E395EC}" type="slidenum">
              <a:rPr lang="de-DE" altLang="de-DE" smtClean="0"/>
              <a:pPr/>
              <a:t>52</a:t>
            </a:fld>
            <a:endParaRPr lang="de-DE" altLang="de-DE"/>
          </a:p>
        </p:txBody>
      </p:sp>
    </p:spTree>
    <p:extLst>
      <p:ext uri="{BB962C8B-B14F-4D97-AF65-F5344CB8AC3E}">
        <p14:creationId xmlns:p14="http://schemas.microsoft.com/office/powerpoint/2010/main" val="2073550040"/>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91D4AA-8AE2-4566-AAB9-6985B5724667}"/>
              </a:ext>
            </a:extLst>
          </p:cNvPr>
          <p:cNvSpPr>
            <a:spLocks noGrp="1"/>
          </p:cNvSpPr>
          <p:nvPr>
            <p:ph type="body" sz="quarter" idx="17"/>
          </p:nvPr>
        </p:nvSpPr>
        <p:spPr/>
        <p:txBody>
          <a:bodyPr/>
          <a:lstStyle/>
          <a:p>
            <a:r>
              <a:rPr lang="en-US"/>
              <a:t>Fazit</a:t>
            </a:r>
          </a:p>
        </p:txBody>
      </p:sp>
      <p:sp>
        <p:nvSpPr>
          <p:cNvPr id="3" name="Title 2">
            <a:extLst>
              <a:ext uri="{FF2B5EF4-FFF2-40B4-BE49-F238E27FC236}">
                <a16:creationId xmlns:a16="http://schemas.microsoft.com/office/drawing/2014/main" id="{C7E03D1E-6285-49DD-947C-E123D0F9A8E8}"/>
              </a:ext>
            </a:extLst>
          </p:cNvPr>
          <p:cNvSpPr>
            <a:spLocks noGrp="1"/>
          </p:cNvSpPr>
          <p:nvPr>
            <p:ph type="title"/>
          </p:nvPr>
        </p:nvSpPr>
        <p:spPr>
          <a:xfrm>
            <a:off x="457200" y="458081"/>
            <a:ext cx="6781800" cy="368750"/>
          </a:xfrm>
        </p:spPr>
        <p:txBody>
          <a:bodyPr/>
          <a:lstStyle/>
          <a:p>
            <a:r>
              <a:rPr lang="en-US"/>
              <a:t>Security Awareness Programm</a:t>
            </a:r>
          </a:p>
        </p:txBody>
      </p:sp>
      <p:sp>
        <p:nvSpPr>
          <p:cNvPr id="4" name="Content Placeholder 3">
            <a:extLst>
              <a:ext uri="{FF2B5EF4-FFF2-40B4-BE49-F238E27FC236}">
                <a16:creationId xmlns:a16="http://schemas.microsoft.com/office/drawing/2014/main" id="{15BDA8A7-92E4-45FD-BDB4-0D7A156163E6}"/>
              </a:ext>
            </a:extLst>
          </p:cNvPr>
          <p:cNvSpPr>
            <a:spLocks noGrp="1"/>
          </p:cNvSpPr>
          <p:nvPr>
            <p:ph sz="quarter" idx="21"/>
          </p:nvPr>
        </p:nvSpPr>
        <p:spPr/>
        <p:txBody>
          <a:bodyPr/>
          <a:lstStyle/>
          <a:p>
            <a:endParaRPr lang="en-US" sz="2000"/>
          </a:p>
          <a:p>
            <a:pPr lvl="2"/>
            <a:endParaRPr lang="en-US" sz="2000"/>
          </a:p>
          <a:p>
            <a:pPr marL="700087" lvl="2" indent="-342900"/>
            <a:r>
              <a:rPr lang="en-US" sz="2000"/>
              <a:t>Ein Information-Security-Awareness-Programm ist  notwendig, um nachhaltige und erfolgreiche Digitalisierung zu gewährleisten.</a:t>
            </a:r>
          </a:p>
          <a:p>
            <a:pPr marL="700087" lvl="2" indent="-342900"/>
            <a:endParaRPr lang="en-US" sz="2000"/>
          </a:p>
          <a:p>
            <a:pPr marL="700087" lvl="2" indent="-342900"/>
            <a:r>
              <a:rPr lang="en-US" sz="2000"/>
              <a:t>Dies sollte multimedial und zielgruppenspezifisch sowie mit kreativen Kompageneninhalten umgesetzt werden.</a:t>
            </a:r>
          </a:p>
          <a:p>
            <a:pPr marL="700087" lvl="2" indent="-342900"/>
            <a:endParaRPr lang="en-US" sz="2000"/>
          </a:p>
          <a:p>
            <a:pPr marL="700087" lvl="2" indent="-342900"/>
            <a:r>
              <a:rPr lang="en-US" sz="2000"/>
              <a:t>Unterstützung und Sponsorship durch das Top-Management sowie Messung des Programmerfolgs sind unerlässlich. </a:t>
            </a:r>
          </a:p>
          <a:p>
            <a:pPr marL="715962" lvl="3" indent="0">
              <a:buNone/>
            </a:pPr>
            <a:endParaRPr lang="en-US" sz="2000"/>
          </a:p>
          <a:p>
            <a:pPr marL="715962" lvl="3" indent="0">
              <a:buNone/>
            </a:pPr>
            <a:endParaRPr lang="en-US" sz="2000"/>
          </a:p>
          <a:p>
            <a:pPr marL="715962" lvl="3" indent="0">
              <a:buNone/>
            </a:pPr>
            <a:endParaRPr lang="en-US" sz="2000"/>
          </a:p>
          <a:p>
            <a:pPr lvl="2"/>
            <a:endParaRPr lang="en-US" sz="2000"/>
          </a:p>
        </p:txBody>
      </p:sp>
      <p:sp>
        <p:nvSpPr>
          <p:cNvPr id="5" name="Date Placeholder 4">
            <a:extLst>
              <a:ext uri="{FF2B5EF4-FFF2-40B4-BE49-F238E27FC236}">
                <a16:creationId xmlns:a16="http://schemas.microsoft.com/office/drawing/2014/main" id="{2D3B71D7-A7C8-449D-8E31-81F53F064C4C}"/>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07BE83FC-1BBF-42C0-9DED-7EF36332412D}"/>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556434D8-EBAB-4B24-BADF-52D87989AC6C}"/>
              </a:ext>
            </a:extLst>
          </p:cNvPr>
          <p:cNvSpPr>
            <a:spLocks noGrp="1"/>
          </p:cNvSpPr>
          <p:nvPr>
            <p:ph type="sldNum" sz="quarter" idx="24"/>
          </p:nvPr>
        </p:nvSpPr>
        <p:spPr/>
        <p:txBody>
          <a:bodyPr/>
          <a:lstStyle/>
          <a:p>
            <a:fld id="{F846377B-F563-4071-BF06-49AEC7E395EC}" type="slidenum">
              <a:rPr lang="de-DE" altLang="de-DE" smtClean="0"/>
              <a:pPr/>
              <a:t>53</a:t>
            </a:fld>
            <a:endParaRPr lang="de-DE" altLang="de-DE"/>
          </a:p>
        </p:txBody>
      </p:sp>
    </p:spTree>
    <p:extLst>
      <p:ext uri="{BB962C8B-B14F-4D97-AF65-F5344CB8AC3E}">
        <p14:creationId xmlns:p14="http://schemas.microsoft.com/office/powerpoint/2010/main" val="3767873613"/>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EEA214-09A4-41F2-9A09-BB0DEB157299}"/>
              </a:ext>
            </a:extLst>
          </p:cNvPr>
          <p:cNvSpPr>
            <a:spLocks noGrp="1"/>
          </p:cNvSpPr>
          <p:nvPr>
            <p:ph type="body" sz="quarter" idx="17"/>
          </p:nvPr>
        </p:nvSpPr>
        <p:spPr/>
        <p:txBody>
          <a:bodyPr/>
          <a:lstStyle/>
          <a:p>
            <a:endParaRPr lang="de-DE"/>
          </a:p>
        </p:txBody>
      </p:sp>
      <p:sp>
        <p:nvSpPr>
          <p:cNvPr id="3" name="Title 2">
            <a:extLst>
              <a:ext uri="{FF2B5EF4-FFF2-40B4-BE49-F238E27FC236}">
                <a16:creationId xmlns:a16="http://schemas.microsoft.com/office/drawing/2014/main" id="{B8DFBCF3-79AB-4B42-B276-017BDD2493EE}"/>
              </a:ext>
            </a:extLst>
          </p:cNvPr>
          <p:cNvSpPr>
            <a:spLocks noGrp="1"/>
          </p:cNvSpPr>
          <p:nvPr>
            <p:ph type="title"/>
          </p:nvPr>
        </p:nvSpPr>
        <p:spPr/>
        <p:txBody>
          <a:bodyPr/>
          <a:lstStyle/>
          <a:p>
            <a:endParaRPr lang="de-DE"/>
          </a:p>
        </p:txBody>
      </p:sp>
      <p:pic>
        <p:nvPicPr>
          <p:cNvPr id="9" name="Content Placeholder 8" descr="A close up of text on a white background&#10;&#10;Description automatically generated">
            <a:extLst>
              <a:ext uri="{FF2B5EF4-FFF2-40B4-BE49-F238E27FC236}">
                <a16:creationId xmlns:a16="http://schemas.microsoft.com/office/drawing/2014/main" id="{55BBEFAB-019B-4EF1-85BD-22FF471D3475}"/>
              </a:ext>
            </a:extLst>
          </p:cNvPr>
          <p:cNvPicPr>
            <a:picLocks noGrp="1" noChangeAspect="1"/>
          </p:cNvPicPr>
          <p:nvPr>
            <p:ph sz="quarter" idx="21"/>
          </p:nvPr>
        </p:nvPicPr>
        <p:blipFill>
          <a:blip r:embed="rId3"/>
          <a:stretch>
            <a:fillRect/>
          </a:stretch>
        </p:blipFill>
        <p:spPr>
          <a:xfrm>
            <a:off x="1480344" y="1409571"/>
            <a:ext cx="4741862" cy="4741862"/>
          </a:xfrm>
        </p:spPr>
      </p:pic>
      <p:sp>
        <p:nvSpPr>
          <p:cNvPr id="5" name="Date Placeholder 4">
            <a:extLst>
              <a:ext uri="{FF2B5EF4-FFF2-40B4-BE49-F238E27FC236}">
                <a16:creationId xmlns:a16="http://schemas.microsoft.com/office/drawing/2014/main" id="{A3357C2F-0FCC-4708-A1AD-92E417950383}"/>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519C260B-9FAF-41C8-A0AA-EBA13D88FF4B}"/>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E1D94B1E-F298-4406-BFC4-5A992240D81D}"/>
              </a:ext>
            </a:extLst>
          </p:cNvPr>
          <p:cNvSpPr>
            <a:spLocks noGrp="1"/>
          </p:cNvSpPr>
          <p:nvPr>
            <p:ph type="sldNum" sz="quarter" idx="24"/>
          </p:nvPr>
        </p:nvSpPr>
        <p:spPr/>
        <p:txBody>
          <a:bodyPr/>
          <a:lstStyle/>
          <a:p>
            <a:fld id="{F846377B-F563-4071-BF06-49AEC7E395EC}" type="slidenum">
              <a:rPr lang="de-DE" altLang="de-DE" smtClean="0"/>
              <a:pPr/>
              <a:t>54</a:t>
            </a:fld>
            <a:endParaRPr lang="de-DE" altLang="de-DE"/>
          </a:p>
        </p:txBody>
      </p:sp>
    </p:spTree>
    <p:extLst>
      <p:ext uri="{BB962C8B-B14F-4D97-AF65-F5344CB8AC3E}">
        <p14:creationId xmlns:p14="http://schemas.microsoft.com/office/powerpoint/2010/main" val="1428877238"/>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de-DE" sz="5400" cap="all" dirty="0">
                <a:latin typeface="Calibri Light"/>
                <a:cs typeface="Calibri Light"/>
              </a:rPr>
              <a:t>End-user-kommunikation</a:t>
            </a:r>
            <a:endParaRPr lang="de-DE" sz="5400" cap="all" dirty="0">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3397398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26529C-04BB-4442-88A9-DB4D26B65E86}"/>
              </a:ext>
            </a:extLst>
          </p:cNvPr>
          <p:cNvSpPr>
            <a:spLocks noGrp="1"/>
          </p:cNvSpPr>
          <p:nvPr>
            <p:ph type="body" sz="quarter" idx="17"/>
          </p:nvPr>
        </p:nvSpPr>
        <p:spPr/>
        <p:txBody>
          <a:bodyPr/>
          <a:lstStyle/>
          <a:p>
            <a:r>
              <a:rPr lang="de-DE" noProof="0" dirty="0"/>
              <a:t>Autor</a:t>
            </a:r>
          </a:p>
        </p:txBody>
      </p:sp>
      <p:sp>
        <p:nvSpPr>
          <p:cNvPr id="3" name="Title 2">
            <a:extLst>
              <a:ext uri="{FF2B5EF4-FFF2-40B4-BE49-F238E27FC236}">
                <a16:creationId xmlns:a16="http://schemas.microsoft.com/office/drawing/2014/main" id="{BE38ADF5-5845-4A79-B6C0-3DDE86C92FFC}"/>
              </a:ext>
            </a:extLst>
          </p:cNvPr>
          <p:cNvSpPr>
            <a:spLocks noGrp="1"/>
          </p:cNvSpPr>
          <p:nvPr>
            <p:ph type="title"/>
          </p:nvPr>
        </p:nvSpPr>
        <p:spPr>
          <a:xfrm>
            <a:off x="457200" y="458081"/>
            <a:ext cx="6781800" cy="368750"/>
          </a:xfrm>
        </p:spPr>
        <p:txBody>
          <a:bodyPr/>
          <a:lstStyle/>
          <a:p>
            <a:r>
              <a:rPr lang="de-DE" noProof="0" dirty="0"/>
              <a:t>End-User-Kommunikation</a:t>
            </a:r>
          </a:p>
        </p:txBody>
      </p:sp>
      <p:sp>
        <p:nvSpPr>
          <p:cNvPr id="5" name="Date Placeholder 4">
            <a:extLst>
              <a:ext uri="{FF2B5EF4-FFF2-40B4-BE49-F238E27FC236}">
                <a16:creationId xmlns:a16="http://schemas.microsoft.com/office/drawing/2014/main" id="{C9E36437-A990-48C8-A977-4907D5DDF68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EDDD2F1B-8D2D-4515-B27E-806274AAED76}"/>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3CC21248-1EBC-4539-9024-CD1F9A945BDC}"/>
              </a:ext>
            </a:extLst>
          </p:cNvPr>
          <p:cNvSpPr>
            <a:spLocks noGrp="1"/>
          </p:cNvSpPr>
          <p:nvPr>
            <p:ph type="sldNum" sz="quarter" idx="24"/>
          </p:nvPr>
        </p:nvSpPr>
        <p:spPr/>
        <p:txBody>
          <a:bodyPr/>
          <a:lstStyle/>
          <a:p>
            <a:fld id="{F846377B-F563-4071-BF06-49AEC7E395EC}" type="slidenum">
              <a:rPr lang="de-DE" altLang="de-DE" smtClean="0"/>
              <a:pPr/>
              <a:t>56</a:t>
            </a:fld>
            <a:endParaRPr lang="de-DE" altLang="de-DE"/>
          </a:p>
        </p:txBody>
      </p:sp>
      <p:sp>
        <p:nvSpPr>
          <p:cNvPr id="11" name="Content Placeholder 10">
            <a:extLst>
              <a:ext uri="{FF2B5EF4-FFF2-40B4-BE49-F238E27FC236}">
                <a16:creationId xmlns:a16="http://schemas.microsoft.com/office/drawing/2014/main" id="{792FD681-2722-4608-B4A9-34AEEAFF0EAF}"/>
              </a:ext>
            </a:extLst>
          </p:cNvPr>
          <p:cNvSpPr>
            <a:spLocks noGrp="1"/>
          </p:cNvSpPr>
          <p:nvPr>
            <p:ph sz="quarter" idx="21"/>
          </p:nvPr>
        </p:nvSpPr>
        <p:spPr>
          <a:xfrm>
            <a:off x="463550" y="1697566"/>
            <a:ext cx="5040605" cy="4741333"/>
          </a:xfrm>
        </p:spPr>
        <p:txBody>
          <a:bodyPr/>
          <a:lstStyle/>
          <a:p>
            <a:r>
              <a:rPr lang="de-DE" noProof="0" dirty="0"/>
              <a:t>Dr. Kim Miriam Dörr</a:t>
            </a:r>
          </a:p>
          <a:p>
            <a:pPr marL="342900" indent="-342900">
              <a:buFont typeface="Arial" panose="020B0604020202020204" pitchFamily="34" charset="0"/>
              <a:buChar char="•"/>
            </a:pPr>
            <a:endParaRPr lang="de-DE" noProof="0" dirty="0"/>
          </a:p>
          <a:p>
            <a:pPr marL="342900" indent="-342900">
              <a:buFont typeface="Arial" panose="020B0604020202020204" pitchFamily="34" charset="0"/>
              <a:buChar char="•"/>
            </a:pPr>
            <a:r>
              <a:rPr lang="de-DE" noProof="0" dirty="0"/>
              <a:t>Ausbildung PR-Beratung</a:t>
            </a:r>
          </a:p>
          <a:p>
            <a:pPr marL="342900" indent="-342900">
              <a:buFont typeface="Arial" panose="020B0604020202020204" pitchFamily="34" charset="0"/>
              <a:buChar char="•"/>
            </a:pPr>
            <a:endParaRPr lang="de-DE" noProof="0" dirty="0"/>
          </a:p>
          <a:p>
            <a:pPr marL="342900" indent="-342900">
              <a:buFont typeface="Arial" panose="020B0604020202020204" pitchFamily="34" charset="0"/>
              <a:buChar char="•"/>
            </a:pPr>
            <a:r>
              <a:rPr lang="de-DE" noProof="0" dirty="0"/>
              <a:t>Promotion Politikwissenschaften</a:t>
            </a:r>
          </a:p>
          <a:p>
            <a:pPr marL="342900" indent="-342900">
              <a:buFont typeface="Arial" panose="020B0604020202020204" pitchFamily="34" charset="0"/>
              <a:buChar char="•"/>
            </a:pPr>
            <a:endParaRPr lang="de-DE" noProof="0" dirty="0"/>
          </a:p>
          <a:p>
            <a:pPr marL="342900" indent="-342900">
              <a:buFont typeface="Arial" panose="020B0604020202020204" pitchFamily="34" charset="0"/>
              <a:buChar char="•"/>
            </a:pPr>
            <a:r>
              <a:rPr lang="de-DE" noProof="0" dirty="0"/>
              <a:t>Beratung Unternehmenskommunikation</a:t>
            </a:r>
          </a:p>
          <a:p>
            <a:pPr marL="685800" lvl="1">
              <a:buFont typeface="Arial" panose="020B0604020202020204" pitchFamily="34" charset="0"/>
              <a:buChar char="•"/>
            </a:pPr>
            <a:r>
              <a:rPr lang="de-DE" noProof="0" dirty="0"/>
              <a:t>SAP, adidas, Lufthansa</a:t>
            </a:r>
          </a:p>
          <a:p>
            <a:pPr marL="685800" lvl="1">
              <a:buFont typeface="Arial" panose="020B0604020202020204" pitchFamily="34" charset="0"/>
              <a:buChar char="•"/>
            </a:pPr>
            <a:endParaRPr lang="de-DE" noProof="0" dirty="0"/>
          </a:p>
          <a:p>
            <a:pPr marL="342900" indent="-342900">
              <a:buFont typeface="Arial" panose="020B0604020202020204" pitchFamily="34" charset="0"/>
              <a:buChar char="•"/>
            </a:pPr>
            <a:r>
              <a:rPr lang="de-DE" noProof="0" dirty="0"/>
              <a:t>Seit 2006: Dozentin an Hochschule</a:t>
            </a:r>
          </a:p>
          <a:p>
            <a:pPr marL="342900" indent="-342900">
              <a:buFont typeface="Arial" panose="020B0604020202020204" pitchFamily="34" charset="0"/>
              <a:buChar char="•"/>
            </a:pPr>
            <a:endParaRPr lang="de-DE" noProof="0" dirty="0"/>
          </a:p>
        </p:txBody>
      </p:sp>
      <p:pic>
        <p:nvPicPr>
          <p:cNvPr id="12" name="Content Placeholder 8">
            <a:extLst>
              <a:ext uri="{FF2B5EF4-FFF2-40B4-BE49-F238E27FC236}">
                <a16:creationId xmlns:a16="http://schemas.microsoft.com/office/drawing/2014/main" id="{006462CB-C3AC-4D97-94D0-F10596585B99}"/>
              </a:ext>
            </a:extLst>
          </p:cNvPr>
          <p:cNvPicPr>
            <a:picLocks noChangeAspect="1"/>
          </p:cNvPicPr>
          <p:nvPr/>
        </p:nvPicPr>
        <p:blipFill>
          <a:blip r:embed="rId2"/>
          <a:stretch>
            <a:fillRect/>
          </a:stretch>
        </p:blipFill>
        <p:spPr bwMode="auto">
          <a:xfrm>
            <a:off x="5717281" y="1920121"/>
            <a:ext cx="2125400" cy="271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6426022"/>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F99A5A-913D-410F-8D0B-3A2A94BDB2F4}"/>
              </a:ext>
            </a:extLst>
          </p:cNvPr>
          <p:cNvSpPr>
            <a:spLocks noGrp="1"/>
          </p:cNvSpPr>
          <p:nvPr>
            <p:ph type="body" sz="quarter" idx="17"/>
          </p:nvPr>
        </p:nvSpPr>
        <p:spPr/>
        <p:txBody>
          <a:bodyPr/>
          <a:lstStyle/>
          <a:p>
            <a:r>
              <a:rPr lang="de-DE" noProof="0" dirty="0"/>
              <a:t>End-User</a:t>
            </a:r>
          </a:p>
        </p:txBody>
      </p:sp>
      <p:sp>
        <p:nvSpPr>
          <p:cNvPr id="3" name="Title 2">
            <a:extLst>
              <a:ext uri="{FF2B5EF4-FFF2-40B4-BE49-F238E27FC236}">
                <a16:creationId xmlns:a16="http://schemas.microsoft.com/office/drawing/2014/main" id="{432DE001-6551-42A1-A079-FFB053B67030}"/>
              </a:ext>
            </a:extLst>
          </p:cNvPr>
          <p:cNvSpPr>
            <a:spLocks noGrp="1"/>
          </p:cNvSpPr>
          <p:nvPr>
            <p:ph type="title"/>
          </p:nvPr>
        </p:nvSpPr>
        <p:spPr>
          <a:xfrm>
            <a:off x="457200" y="458081"/>
            <a:ext cx="6781800" cy="368750"/>
          </a:xfrm>
        </p:spPr>
        <p:txBody>
          <a:bodyPr/>
          <a:lstStyle/>
          <a:p>
            <a:r>
              <a:rPr lang="de-DE" noProof="0" dirty="0"/>
              <a:t>End-User-Kommunikation	</a:t>
            </a:r>
          </a:p>
        </p:txBody>
      </p:sp>
      <p:sp>
        <p:nvSpPr>
          <p:cNvPr id="4" name="Content Placeholder 3">
            <a:extLst>
              <a:ext uri="{FF2B5EF4-FFF2-40B4-BE49-F238E27FC236}">
                <a16:creationId xmlns:a16="http://schemas.microsoft.com/office/drawing/2014/main" id="{78860107-BE03-4440-8796-EE60B6A1FC9B}"/>
              </a:ext>
            </a:extLst>
          </p:cNvPr>
          <p:cNvSpPr>
            <a:spLocks noGrp="1"/>
          </p:cNvSpPr>
          <p:nvPr>
            <p:ph sz="quarter" idx="21"/>
          </p:nvPr>
        </p:nvSpPr>
        <p:spPr/>
        <p:txBody>
          <a:bodyPr/>
          <a:lstStyle/>
          <a:p>
            <a:pPr lvl="1">
              <a:buFont typeface="Arial" panose="020B0604020202020204" pitchFamily="34" charset="0"/>
              <a:buChar char="•"/>
            </a:pPr>
            <a:r>
              <a:rPr lang="de-DE" noProof="0" dirty="0"/>
              <a:t>„Menschlicher Benutzer nutzt Softwaresystem zur Erfüllung von Fachaufgaben“</a:t>
            </a:r>
          </a:p>
          <a:p>
            <a:pPr lvl="1">
              <a:buFont typeface="Arial" panose="020B0604020202020204" pitchFamily="34" charset="0"/>
              <a:buChar char="•"/>
            </a:pPr>
            <a:endParaRPr lang="de-DE" noProof="0" dirty="0"/>
          </a:p>
          <a:p>
            <a:pPr lvl="1">
              <a:buFont typeface="Arial" panose="020B0604020202020204" pitchFamily="34" charset="0"/>
              <a:buChar char="•"/>
            </a:pPr>
            <a:r>
              <a:rPr lang="de-DE" noProof="0" dirty="0"/>
              <a:t>Durch alltägliche Benutzung selbstbewusst und</a:t>
            </a:r>
            <a:br>
              <a:rPr lang="de-DE" noProof="0" dirty="0"/>
            </a:br>
            <a:r>
              <a:rPr lang="de-DE" noProof="0" dirty="0"/>
              <a:t>informiert → hat genaue Vorstellungen</a:t>
            </a:r>
          </a:p>
          <a:p>
            <a:pPr lvl="1">
              <a:buFont typeface="Arial" panose="020B0604020202020204" pitchFamily="34" charset="0"/>
              <a:buChar char="•"/>
            </a:pPr>
            <a:endParaRPr lang="de-DE" noProof="0" dirty="0"/>
          </a:p>
          <a:p>
            <a:pPr lvl="1">
              <a:buFont typeface="Arial" panose="020B0604020202020204" pitchFamily="34" charset="0"/>
              <a:buChar char="•"/>
            </a:pPr>
            <a:r>
              <a:rPr lang="de-DE" noProof="0" dirty="0"/>
              <a:t>Anforderungen an Softwaresystem muss auf Basis der Anwender entwickelt werden</a:t>
            </a:r>
          </a:p>
        </p:txBody>
      </p:sp>
      <p:sp>
        <p:nvSpPr>
          <p:cNvPr id="5" name="Date Placeholder 4">
            <a:extLst>
              <a:ext uri="{FF2B5EF4-FFF2-40B4-BE49-F238E27FC236}">
                <a16:creationId xmlns:a16="http://schemas.microsoft.com/office/drawing/2014/main" id="{92658F29-3680-428C-9DCC-748152C75F2E}"/>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E8E2C49E-65E2-4698-8117-20CB9D338B22}"/>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A03D04E1-7DEF-4920-B43A-ED12FF9785B1}"/>
              </a:ext>
            </a:extLst>
          </p:cNvPr>
          <p:cNvSpPr>
            <a:spLocks noGrp="1"/>
          </p:cNvSpPr>
          <p:nvPr>
            <p:ph type="sldNum" sz="quarter" idx="24"/>
          </p:nvPr>
        </p:nvSpPr>
        <p:spPr/>
        <p:txBody>
          <a:bodyPr/>
          <a:lstStyle/>
          <a:p>
            <a:fld id="{F846377B-F563-4071-BF06-49AEC7E395EC}" type="slidenum">
              <a:rPr lang="de-DE" altLang="de-DE" smtClean="0"/>
              <a:pPr/>
              <a:t>57</a:t>
            </a:fld>
            <a:endParaRPr lang="de-DE" altLang="de-DE"/>
          </a:p>
        </p:txBody>
      </p:sp>
    </p:spTree>
    <p:extLst>
      <p:ext uri="{BB962C8B-B14F-4D97-AF65-F5344CB8AC3E}">
        <p14:creationId xmlns:p14="http://schemas.microsoft.com/office/powerpoint/2010/main" val="2316495062"/>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5E15AB-A9C3-47EB-AE87-88B1A0C11235}"/>
              </a:ext>
            </a:extLst>
          </p:cNvPr>
          <p:cNvSpPr>
            <a:spLocks noGrp="1"/>
          </p:cNvSpPr>
          <p:nvPr>
            <p:ph type="body" sz="quarter" idx="17"/>
          </p:nvPr>
        </p:nvSpPr>
        <p:spPr/>
        <p:txBody>
          <a:bodyPr/>
          <a:lstStyle/>
          <a:p>
            <a:r>
              <a:rPr lang="de-DE" noProof="0" dirty="0"/>
              <a:t>User Story</a:t>
            </a:r>
          </a:p>
        </p:txBody>
      </p:sp>
      <p:sp>
        <p:nvSpPr>
          <p:cNvPr id="3" name="Title 2">
            <a:extLst>
              <a:ext uri="{FF2B5EF4-FFF2-40B4-BE49-F238E27FC236}">
                <a16:creationId xmlns:a16="http://schemas.microsoft.com/office/drawing/2014/main" id="{6EF942D7-D8A8-4FFA-8E50-854A86A9A11D}"/>
              </a:ext>
            </a:extLst>
          </p:cNvPr>
          <p:cNvSpPr>
            <a:spLocks noGrp="1"/>
          </p:cNvSpPr>
          <p:nvPr>
            <p:ph type="title"/>
          </p:nvPr>
        </p:nvSpPr>
        <p:spPr>
          <a:xfrm>
            <a:off x="457200" y="458081"/>
            <a:ext cx="6781800" cy="368750"/>
          </a:xfrm>
        </p:spPr>
        <p:txBody>
          <a:bodyPr/>
          <a:lstStyle/>
          <a:p>
            <a:r>
              <a:rPr lang="de-DE" noProof="0" dirty="0"/>
              <a:t>End-User-Kommunikation</a:t>
            </a:r>
          </a:p>
        </p:txBody>
      </p:sp>
      <p:graphicFrame>
        <p:nvGraphicFramePr>
          <p:cNvPr id="8" name="Content Placeholder 7">
            <a:extLst>
              <a:ext uri="{FF2B5EF4-FFF2-40B4-BE49-F238E27FC236}">
                <a16:creationId xmlns:a16="http://schemas.microsoft.com/office/drawing/2014/main" id="{92AB8F8E-B9C1-4E6A-B898-5BBB96F06328}"/>
              </a:ext>
            </a:extLst>
          </p:cNvPr>
          <p:cNvGraphicFramePr>
            <a:graphicFrameLocks noGrp="1"/>
          </p:cNvGraphicFramePr>
          <p:nvPr>
            <p:ph sz="quarter" idx="21"/>
            <p:extLst/>
          </p:nvPr>
        </p:nvGraphicFramePr>
        <p:xfrm>
          <a:off x="463550" y="1697038"/>
          <a:ext cx="6775449" cy="2021840"/>
        </p:xfrm>
        <a:graphic>
          <a:graphicData uri="http://schemas.openxmlformats.org/drawingml/2006/table">
            <a:tbl>
              <a:tblPr firstRow="1" bandRow="1">
                <a:tableStyleId>{5C22544A-7EE6-4342-B048-85BDC9FD1C3A}</a:tableStyleId>
              </a:tblPr>
              <a:tblGrid>
                <a:gridCol w="1223207">
                  <a:extLst>
                    <a:ext uri="{9D8B030D-6E8A-4147-A177-3AD203B41FA5}">
                      <a16:colId xmlns:a16="http://schemas.microsoft.com/office/drawing/2014/main" val="2140292523"/>
                    </a:ext>
                  </a:extLst>
                </a:gridCol>
                <a:gridCol w="4074851">
                  <a:extLst>
                    <a:ext uri="{9D8B030D-6E8A-4147-A177-3AD203B41FA5}">
                      <a16:colId xmlns:a16="http://schemas.microsoft.com/office/drawing/2014/main" val="2957495300"/>
                    </a:ext>
                  </a:extLst>
                </a:gridCol>
                <a:gridCol w="1477391">
                  <a:extLst>
                    <a:ext uri="{9D8B030D-6E8A-4147-A177-3AD203B41FA5}">
                      <a16:colId xmlns:a16="http://schemas.microsoft.com/office/drawing/2014/main" val="1372719310"/>
                    </a:ext>
                  </a:extLst>
                </a:gridCol>
              </a:tblGrid>
              <a:tr h="370840">
                <a:tc>
                  <a:txBody>
                    <a:bodyPr/>
                    <a:lstStyle/>
                    <a:p>
                      <a:r>
                        <a:rPr lang="de-DE" noProof="0"/>
                        <a:t>Dimension</a:t>
                      </a:r>
                    </a:p>
                  </a:txBody>
                  <a:tcPr/>
                </a:tc>
                <a:tc>
                  <a:txBody>
                    <a:bodyPr/>
                    <a:lstStyle/>
                    <a:p>
                      <a:r>
                        <a:rPr lang="de-DE" noProof="0"/>
                        <a:t>User Story</a:t>
                      </a:r>
                    </a:p>
                  </a:txBody>
                  <a:tcPr/>
                </a:tc>
                <a:tc>
                  <a:txBody>
                    <a:bodyPr/>
                    <a:lstStyle/>
                    <a:p>
                      <a:r>
                        <a:rPr lang="de-DE" noProof="0"/>
                        <a:t>Typ</a:t>
                      </a:r>
                    </a:p>
                  </a:txBody>
                  <a:tcPr/>
                </a:tc>
                <a:extLst>
                  <a:ext uri="{0D108BD9-81ED-4DB2-BD59-A6C34878D82A}">
                    <a16:rowId xmlns:a16="http://schemas.microsoft.com/office/drawing/2014/main" val="3744664523"/>
                  </a:ext>
                </a:extLst>
              </a:tr>
              <a:tr h="370840">
                <a:tc>
                  <a:txBody>
                    <a:bodyPr/>
                    <a:lstStyle/>
                    <a:p>
                      <a:r>
                        <a:rPr lang="de-DE" noProof="0"/>
                        <a:t>WER</a:t>
                      </a:r>
                    </a:p>
                  </a:txBody>
                  <a:tcPr/>
                </a:tc>
                <a:tc>
                  <a:txBody>
                    <a:bodyPr/>
                    <a:lstStyle/>
                    <a:p>
                      <a:r>
                        <a:rPr lang="de-DE" noProof="0"/>
                        <a:t>Als Eigentümer</a:t>
                      </a:r>
                    </a:p>
                  </a:txBody>
                  <a:tcPr/>
                </a:tc>
                <a:tc>
                  <a:txBody>
                    <a:bodyPr/>
                    <a:lstStyle/>
                    <a:p>
                      <a:r>
                        <a:rPr lang="de-DE" noProof="0"/>
                        <a:t>Rolle</a:t>
                      </a:r>
                    </a:p>
                  </a:txBody>
                  <a:tcPr/>
                </a:tc>
                <a:extLst>
                  <a:ext uri="{0D108BD9-81ED-4DB2-BD59-A6C34878D82A}">
                    <a16:rowId xmlns:a16="http://schemas.microsoft.com/office/drawing/2014/main" val="3680819937"/>
                  </a:ext>
                </a:extLst>
              </a:tr>
              <a:tr h="370840">
                <a:tc>
                  <a:txBody>
                    <a:bodyPr/>
                    <a:lstStyle/>
                    <a:p>
                      <a:r>
                        <a:rPr lang="de-DE" noProof="0"/>
                        <a:t>WAS</a:t>
                      </a:r>
                    </a:p>
                  </a:txBody>
                  <a:tcPr/>
                </a:tc>
                <a:tc>
                  <a:txBody>
                    <a:bodyPr/>
                    <a:lstStyle/>
                    <a:p>
                      <a:r>
                        <a:rPr lang="de-DE" noProof="0" dirty="0"/>
                        <a:t>Möchte ich, dass meine Klienten Online Bestellungen </a:t>
                      </a:r>
                      <a:r>
                        <a:rPr lang="en-DE" noProof="0" dirty="0"/>
                        <a:t>v</a:t>
                      </a:r>
                      <a:r>
                        <a:rPr lang="de-DE" noProof="0" dirty="0"/>
                        <a:t>o</a:t>
                      </a:r>
                      <a:r>
                        <a:rPr lang="en-DE" noProof="0" dirty="0"/>
                        <a:t>r</a:t>
                      </a:r>
                      <a:r>
                        <a:rPr lang="de-DE" noProof="0" dirty="0"/>
                        <a:t>n</a:t>
                      </a:r>
                      <a:r>
                        <a:rPr lang="en-DE" noProof="0" dirty="0"/>
                        <a:t>e</a:t>
                      </a:r>
                      <a:r>
                        <a:rPr lang="de-DE" noProof="0" dirty="0"/>
                        <a:t>h</a:t>
                      </a:r>
                      <a:r>
                        <a:rPr lang="en-DE" noProof="0" dirty="0"/>
                        <a:t>m</a:t>
                      </a:r>
                      <a:r>
                        <a:rPr lang="de-DE" noProof="0" dirty="0"/>
                        <a:t>e</a:t>
                      </a:r>
                      <a:r>
                        <a:rPr lang="en-DE" noProof="0" dirty="0"/>
                        <a:t>n</a:t>
                      </a:r>
                      <a:r>
                        <a:rPr lang="de-DE" noProof="0" dirty="0"/>
                        <a:t> können</a:t>
                      </a:r>
                    </a:p>
                  </a:txBody>
                  <a:tcPr/>
                </a:tc>
                <a:tc>
                  <a:txBody>
                    <a:bodyPr/>
                    <a:lstStyle/>
                    <a:p>
                      <a:r>
                        <a:rPr lang="de-DE" noProof="0"/>
                        <a:t>Hartes Ziel</a:t>
                      </a:r>
                    </a:p>
                  </a:txBody>
                  <a:tcPr/>
                </a:tc>
                <a:extLst>
                  <a:ext uri="{0D108BD9-81ED-4DB2-BD59-A6C34878D82A}">
                    <a16:rowId xmlns:a16="http://schemas.microsoft.com/office/drawing/2014/main" val="753722534"/>
                  </a:ext>
                </a:extLst>
              </a:tr>
              <a:tr h="370840">
                <a:tc>
                  <a:txBody>
                    <a:bodyPr/>
                    <a:lstStyle/>
                    <a:p>
                      <a:r>
                        <a:rPr lang="de-DE" noProof="0"/>
                        <a:t>WARUM</a:t>
                      </a:r>
                    </a:p>
                  </a:txBody>
                  <a:tcPr/>
                </a:tc>
                <a:tc>
                  <a:txBody>
                    <a:bodyPr/>
                    <a:lstStyle/>
                    <a:p>
                      <a:r>
                        <a:rPr lang="de-DE" noProof="0"/>
                        <a:t>Sodass die Kundenfreundlichkeit unserer Services steigt</a:t>
                      </a:r>
                    </a:p>
                  </a:txBody>
                  <a:tcPr/>
                </a:tc>
                <a:tc>
                  <a:txBody>
                    <a:bodyPr/>
                    <a:lstStyle/>
                    <a:p>
                      <a:r>
                        <a:rPr lang="de-DE" noProof="0" dirty="0"/>
                        <a:t>Weiches Ziel</a:t>
                      </a:r>
                    </a:p>
                  </a:txBody>
                  <a:tcPr/>
                </a:tc>
                <a:extLst>
                  <a:ext uri="{0D108BD9-81ED-4DB2-BD59-A6C34878D82A}">
                    <a16:rowId xmlns:a16="http://schemas.microsoft.com/office/drawing/2014/main" val="3570998963"/>
                  </a:ext>
                </a:extLst>
              </a:tr>
            </a:tbl>
          </a:graphicData>
        </a:graphic>
      </p:graphicFrame>
      <p:sp>
        <p:nvSpPr>
          <p:cNvPr id="5" name="Date Placeholder 4">
            <a:extLst>
              <a:ext uri="{FF2B5EF4-FFF2-40B4-BE49-F238E27FC236}">
                <a16:creationId xmlns:a16="http://schemas.microsoft.com/office/drawing/2014/main" id="{F1184B5B-A26F-4EF7-BCB6-4EFA1FD26CAE}"/>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0C3B3D4A-A887-4BF7-B9BF-FA65C5CF769C}"/>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52E2C9F-DE2E-4B50-8F4A-9D95B5C67019}"/>
              </a:ext>
            </a:extLst>
          </p:cNvPr>
          <p:cNvSpPr>
            <a:spLocks noGrp="1"/>
          </p:cNvSpPr>
          <p:nvPr>
            <p:ph type="sldNum" sz="quarter" idx="24"/>
          </p:nvPr>
        </p:nvSpPr>
        <p:spPr/>
        <p:txBody>
          <a:bodyPr/>
          <a:lstStyle/>
          <a:p>
            <a:fld id="{F846377B-F563-4071-BF06-49AEC7E395EC}" type="slidenum">
              <a:rPr lang="de-DE" altLang="de-DE" smtClean="0"/>
              <a:pPr/>
              <a:t>58</a:t>
            </a:fld>
            <a:endParaRPr lang="de-DE" altLang="de-DE"/>
          </a:p>
        </p:txBody>
      </p:sp>
      <p:sp>
        <p:nvSpPr>
          <p:cNvPr id="9" name="Content Placeholder 3">
            <a:extLst>
              <a:ext uri="{FF2B5EF4-FFF2-40B4-BE49-F238E27FC236}">
                <a16:creationId xmlns:a16="http://schemas.microsoft.com/office/drawing/2014/main" id="{96282DC1-2CA9-4781-8C11-EFD4A217DF17}"/>
              </a:ext>
            </a:extLst>
          </p:cNvPr>
          <p:cNvSpPr txBox="1">
            <a:spLocks/>
          </p:cNvSpPr>
          <p:nvPr/>
        </p:nvSpPr>
        <p:spPr bwMode="auto">
          <a:xfrm>
            <a:off x="463550" y="3844531"/>
            <a:ext cx="6775450" cy="2594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91440" bIns="45720" numCol="1" anchor="t" anchorCtr="0" compatLnSpc="1">
            <a:prstTxWarp prst="textNoShape">
              <a:avLst/>
            </a:prstTxWarp>
          </a:bodyPr>
          <a:lstStyle>
            <a:lvl1pPr algn="l" defTabSz="457200" rtl="0" eaLnBrk="1" fontAlgn="base" hangingPunct="1">
              <a:spcBef>
                <a:spcPct val="0"/>
              </a:spcBef>
              <a:spcAft>
                <a:spcPct val="0"/>
              </a:spcAft>
              <a:buSzPct val="90000"/>
              <a:buFont typeface="Lucida Grande" pitchFamily="125" charset="0"/>
              <a:defRPr sz="2200" kern="1200">
                <a:solidFill>
                  <a:srgbClr val="002D58"/>
                </a:solidFill>
                <a:latin typeface="+mn-lt"/>
                <a:ea typeface="ヒラギノ角ゴ Pro W3" pitchFamily="125" charset="-128"/>
                <a:cs typeface="+mn-cs"/>
              </a:defRPr>
            </a:lvl1pPr>
            <a:lvl2pPr marL="342900" indent="-342900" algn="l" defTabSz="457200" rtl="0" eaLnBrk="1" fontAlgn="base" hangingPunct="1">
              <a:spcBef>
                <a:spcPct val="0"/>
              </a:spcBef>
              <a:spcAft>
                <a:spcPct val="0"/>
              </a:spcAft>
              <a:buSzPct val="90000"/>
              <a:buFont typeface="Lucida Grande" pitchFamily="125" charset="0"/>
              <a:buChar char="I"/>
              <a:defRPr sz="2200" kern="1200">
                <a:solidFill>
                  <a:srgbClr val="002D58"/>
                </a:solidFill>
                <a:latin typeface="+mn-lt"/>
                <a:ea typeface="ヒラギノ角ゴ Pro W3" pitchFamily="125" charset="-128"/>
                <a:cs typeface="+mn-cs"/>
              </a:defRPr>
            </a:lvl2pPr>
            <a:lvl3pPr marL="714375" indent="-357188"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3pPr>
            <a:lvl4pPr marL="1073150" indent="-358775"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4pPr>
            <a:lvl5pPr marL="1439863" indent="-366713"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de-DE" dirty="0"/>
              <a:t>User Story erstellen durch</a:t>
            </a:r>
          </a:p>
          <a:p>
            <a:pPr marL="685800" lvl="1">
              <a:buFont typeface="Arial" panose="020B0604020202020204" pitchFamily="34" charset="0"/>
              <a:buChar char="•"/>
            </a:pPr>
            <a:r>
              <a:rPr lang="de-DE" dirty="0"/>
              <a:t>Befragen der Nutzer</a:t>
            </a:r>
          </a:p>
          <a:p>
            <a:pPr marL="685800" lvl="1">
              <a:buFont typeface="Arial" panose="020B0604020202020204" pitchFamily="34" charset="0"/>
              <a:buChar char="•"/>
            </a:pPr>
            <a:r>
              <a:rPr lang="de-DE" dirty="0"/>
              <a:t>Beobachtung der Nutzer (Workshops)</a:t>
            </a:r>
          </a:p>
          <a:p>
            <a:pPr marL="0" lvl="1" indent="0">
              <a:buNone/>
            </a:pPr>
            <a:endParaRPr lang="de-DE" dirty="0"/>
          </a:p>
          <a:p>
            <a:pPr marL="0" lvl="1" indent="0">
              <a:buNone/>
            </a:pPr>
            <a:r>
              <a:rPr lang="de-DE" dirty="0"/>
              <a:t>⇒ intensive Interaktion mit End-User</a:t>
            </a:r>
          </a:p>
        </p:txBody>
      </p:sp>
    </p:spTree>
    <p:extLst>
      <p:ext uri="{BB962C8B-B14F-4D97-AF65-F5344CB8AC3E}">
        <p14:creationId xmlns:p14="http://schemas.microsoft.com/office/powerpoint/2010/main" val="2981191656"/>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CD3D2F-85A1-441A-8F71-AF9113B7784B}"/>
              </a:ext>
            </a:extLst>
          </p:cNvPr>
          <p:cNvSpPr>
            <a:spLocks noGrp="1"/>
          </p:cNvSpPr>
          <p:nvPr>
            <p:ph type="body" sz="quarter" idx="17"/>
          </p:nvPr>
        </p:nvSpPr>
        <p:spPr/>
        <p:txBody>
          <a:bodyPr/>
          <a:lstStyle/>
          <a:p>
            <a:r>
              <a:rPr lang="de-DE" noProof="0" dirty="0"/>
              <a:t>Innovationskommunikation</a:t>
            </a:r>
          </a:p>
        </p:txBody>
      </p:sp>
      <p:sp>
        <p:nvSpPr>
          <p:cNvPr id="3" name="Title 2">
            <a:extLst>
              <a:ext uri="{FF2B5EF4-FFF2-40B4-BE49-F238E27FC236}">
                <a16:creationId xmlns:a16="http://schemas.microsoft.com/office/drawing/2014/main" id="{1CF802DB-ECE4-4DDA-AD56-81695462689E}"/>
              </a:ext>
            </a:extLst>
          </p:cNvPr>
          <p:cNvSpPr>
            <a:spLocks noGrp="1"/>
          </p:cNvSpPr>
          <p:nvPr>
            <p:ph type="title"/>
          </p:nvPr>
        </p:nvSpPr>
        <p:spPr>
          <a:xfrm>
            <a:off x="457200" y="458081"/>
            <a:ext cx="6781800" cy="368750"/>
          </a:xfrm>
        </p:spPr>
        <p:txBody>
          <a:bodyPr/>
          <a:lstStyle/>
          <a:p>
            <a:r>
              <a:rPr lang="de-DE" noProof="0" dirty="0"/>
              <a:t>End-User-Kommunikation</a:t>
            </a:r>
          </a:p>
        </p:txBody>
      </p:sp>
      <p:sp>
        <p:nvSpPr>
          <p:cNvPr id="4" name="Content Placeholder 3">
            <a:extLst>
              <a:ext uri="{FF2B5EF4-FFF2-40B4-BE49-F238E27FC236}">
                <a16:creationId xmlns:a16="http://schemas.microsoft.com/office/drawing/2014/main" id="{46C0DEE3-04FF-4E83-8B6A-39A1BB63AF6A}"/>
              </a:ext>
            </a:extLst>
          </p:cNvPr>
          <p:cNvSpPr>
            <a:spLocks noGrp="1"/>
          </p:cNvSpPr>
          <p:nvPr>
            <p:ph sz="quarter" idx="21"/>
          </p:nvPr>
        </p:nvSpPr>
        <p:spPr/>
        <p:txBody>
          <a:bodyPr/>
          <a:lstStyle/>
          <a:p>
            <a:r>
              <a:rPr lang="de-DE" noProof="0" dirty="0"/>
              <a:t>= Kommunikation, um „Verständnis für und Vertrauen in die Innovation“ zu schaffen</a:t>
            </a:r>
          </a:p>
          <a:p>
            <a:endParaRPr lang="de-DE" noProof="0" dirty="0"/>
          </a:p>
          <a:p>
            <a:endParaRPr lang="de-DE" noProof="0" dirty="0"/>
          </a:p>
        </p:txBody>
      </p:sp>
      <p:sp>
        <p:nvSpPr>
          <p:cNvPr id="5" name="Date Placeholder 4">
            <a:extLst>
              <a:ext uri="{FF2B5EF4-FFF2-40B4-BE49-F238E27FC236}">
                <a16:creationId xmlns:a16="http://schemas.microsoft.com/office/drawing/2014/main" id="{E5277521-7C6B-4A6E-A04B-1D0423B8274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65E44BA9-0D23-461A-A761-B45CD5A56E83}"/>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19014F1-8C2E-4658-BB5F-AB620C8A2888}"/>
              </a:ext>
            </a:extLst>
          </p:cNvPr>
          <p:cNvSpPr>
            <a:spLocks noGrp="1"/>
          </p:cNvSpPr>
          <p:nvPr>
            <p:ph type="sldNum" sz="quarter" idx="24"/>
          </p:nvPr>
        </p:nvSpPr>
        <p:spPr/>
        <p:txBody>
          <a:bodyPr/>
          <a:lstStyle/>
          <a:p>
            <a:fld id="{F846377B-F563-4071-BF06-49AEC7E395EC}" type="slidenum">
              <a:rPr lang="de-DE" altLang="de-DE" smtClean="0"/>
              <a:pPr/>
              <a:t>59</a:t>
            </a:fld>
            <a:endParaRPr lang="de-DE" altLang="de-DE"/>
          </a:p>
        </p:txBody>
      </p:sp>
      <p:graphicFrame>
        <p:nvGraphicFramePr>
          <p:cNvPr id="8" name="Table 7">
            <a:extLst>
              <a:ext uri="{FF2B5EF4-FFF2-40B4-BE49-F238E27FC236}">
                <a16:creationId xmlns:a16="http://schemas.microsoft.com/office/drawing/2014/main" id="{30E81EFE-F3E0-4390-AEB2-117C29692D57}"/>
              </a:ext>
            </a:extLst>
          </p:cNvPr>
          <p:cNvGraphicFramePr>
            <a:graphicFrameLocks noGrp="1"/>
          </p:cNvGraphicFramePr>
          <p:nvPr>
            <p:extLst/>
          </p:nvPr>
        </p:nvGraphicFramePr>
        <p:xfrm>
          <a:off x="463550" y="2770292"/>
          <a:ext cx="7028264" cy="2595880"/>
        </p:xfrm>
        <a:graphic>
          <a:graphicData uri="http://schemas.openxmlformats.org/drawingml/2006/table">
            <a:tbl>
              <a:tblPr firstRow="1" bandRow="1">
                <a:tableStyleId>{5C22544A-7EE6-4342-B048-85BDC9FD1C3A}</a:tableStyleId>
              </a:tblPr>
              <a:tblGrid>
                <a:gridCol w="3514132">
                  <a:extLst>
                    <a:ext uri="{9D8B030D-6E8A-4147-A177-3AD203B41FA5}">
                      <a16:colId xmlns:a16="http://schemas.microsoft.com/office/drawing/2014/main" val="30795710"/>
                    </a:ext>
                  </a:extLst>
                </a:gridCol>
                <a:gridCol w="3514132">
                  <a:extLst>
                    <a:ext uri="{9D8B030D-6E8A-4147-A177-3AD203B41FA5}">
                      <a16:colId xmlns:a16="http://schemas.microsoft.com/office/drawing/2014/main" val="4071883255"/>
                    </a:ext>
                  </a:extLst>
                </a:gridCol>
              </a:tblGrid>
              <a:tr h="370840">
                <a:tc>
                  <a:txBody>
                    <a:bodyPr/>
                    <a:lstStyle/>
                    <a:p>
                      <a:r>
                        <a:rPr lang="en-DE" dirty="0"/>
                        <a:t>M</a:t>
                      </a:r>
                      <a:r>
                        <a:rPr lang="de-DE" dirty="0"/>
                        <a:t>e</a:t>
                      </a:r>
                      <a:r>
                        <a:rPr lang="en-DE" dirty="0"/>
                        <a:t>r</a:t>
                      </a:r>
                      <a:r>
                        <a:rPr lang="de-DE" dirty="0"/>
                        <a:t>k</a:t>
                      </a:r>
                      <a:r>
                        <a:rPr lang="en-DE" dirty="0"/>
                        <a:t>m</a:t>
                      </a:r>
                      <a:r>
                        <a:rPr lang="de-DE" dirty="0"/>
                        <a:t>a</a:t>
                      </a:r>
                      <a:r>
                        <a:rPr lang="en-DE" dirty="0"/>
                        <a:t>l</a:t>
                      </a:r>
                      <a:r>
                        <a:rPr lang="de-DE" dirty="0"/>
                        <a:t>e</a:t>
                      </a:r>
                      <a:r>
                        <a:rPr lang="en-DE" dirty="0"/>
                        <a:t> </a:t>
                      </a:r>
                      <a:r>
                        <a:rPr lang="de-DE" dirty="0"/>
                        <a:t>I</a:t>
                      </a:r>
                      <a:r>
                        <a:rPr lang="en-DE" dirty="0"/>
                        <a:t>n</a:t>
                      </a:r>
                      <a:r>
                        <a:rPr lang="de-DE" dirty="0"/>
                        <a:t>n</a:t>
                      </a:r>
                      <a:r>
                        <a:rPr lang="en-DE" dirty="0"/>
                        <a:t>o</a:t>
                      </a:r>
                      <a:r>
                        <a:rPr lang="de-DE" dirty="0"/>
                        <a:t>v</a:t>
                      </a:r>
                      <a:r>
                        <a:rPr lang="en-DE" dirty="0"/>
                        <a:t>a</a:t>
                      </a:r>
                      <a:r>
                        <a:rPr lang="de-DE" dirty="0"/>
                        <a:t>t</a:t>
                      </a:r>
                      <a:r>
                        <a:rPr lang="en-DE" dirty="0" err="1"/>
                        <a:t>i</a:t>
                      </a:r>
                      <a:r>
                        <a:rPr lang="de-DE" dirty="0"/>
                        <a:t>o</a:t>
                      </a:r>
                      <a:r>
                        <a:rPr lang="en-DE" dirty="0"/>
                        <a:t>n</a:t>
                      </a:r>
                      <a:r>
                        <a:rPr lang="de-DE" dirty="0"/>
                        <a:t>e</a:t>
                      </a:r>
                      <a:r>
                        <a:rPr lang="en-DE" dirty="0"/>
                        <a:t>n</a:t>
                      </a:r>
                      <a:endParaRPr lang="de-DE" dirty="0"/>
                    </a:p>
                  </a:txBody>
                  <a:tcPr/>
                </a:tc>
                <a:tc>
                  <a:txBody>
                    <a:bodyPr/>
                    <a:lstStyle/>
                    <a:p>
                      <a:r>
                        <a:rPr lang="en-DE" dirty="0"/>
                        <a:t>K</a:t>
                      </a:r>
                      <a:r>
                        <a:rPr lang="de-DE" dirty="0"/>
                        <a:t>o</a:t>
                      </a:r>
                      <a:r>
                        <a:rPr lang="en-DE" dirty="0"/>
                        <a:t>m</a:t>
                      </a:r>
                      <a:r>
                        <a:rPr lang="de-DE" dirty="0"/>
                        <a:t>m</a:t>
                      </a:r>
                      <a:r>
                        <a:rPr lang="en-DE" dirty="0"/>
                        <a:t>u</a:t>
                      </a:r>
                      <a:r>
                        <a:rPr lang="de-DE" dirty="0"/>
                        <a:t>n</a:t>
                      </a:r>
                      <a:r>
                        <a:rPr lang="en-DE" dirty="0" err="1"/>
                        <a:t>i</a:t>
                      </a:r>
                      <a:r>
                        <a:rPr lang="de-DE" dirty="0"/>
                        <a:t>k</a:t>
                      </a:r>
                      <a:r>
                        <a:rPr lang="en-DE" dirty="0"/>
                        <a:t>a</a:t>
                      </a:r>
                      <a:r>
                        <a:rPr lang="de-DE" dirty="0"/>
                        <a:t>t</a:t>
                      </a:r>
                      <a:r>
                        <a:rPr lang="en-DE" dirty="0" err="1"/>
                        <a:t>i</a:t>
                      </a:r>
                      <a:r>
                        <a:rPr lang="de-DE" dirty="0"/>
                        <a:t>v</a:t>
                      </a:r>
                      <a:r>
                        <a:rPr lang="en-DE" dirty="0"/>
                        <a:t>e </a:t>
                      </a:r>
                      <a:r>
                        <a:rPr lang="de-DE" dirty="0"/>
                        <a:t>L</a:t>
                      </a:r>
                      <a:r>
                        <a:rPr lang="en-DE" dirty="0"/>
                        <a:t>ö</a:t>
                      </a:r>
                      <a:r>
                        <a:rPr lang="de-DE" dirty="0"/>
                        <a:t>s</a:t>
                      </a:r>
                      <a:r>
                        <a:rPr lang="en-DE" dirty="0"/>
                        <a:t>u</a:t>
                      </a:r>
                      <a:r>
                        <a:rPr lang="de-DE" dirty="0"/>
                        <a:t>n</a:t>
                      </a:r>
                      <a:r>
                        <a:rPr lang="en-DE" dirty="0"/>
                        <a:t>g</a:t>
                      </a:r>
                      <a:r>
                        <a:rPr lang="de-DE" dirty="0"/>
                        <a:t>s</a:t>
                      </a:r>
                      <a:r>
                        <a:rPr lang="en-DE" dirty="0"/>
                        <a:t>a</a:t>
                      </a:r>
                      <a:r>
                        <a:rPr lang="de-DE" dirty="0"/>
                        <a:t>n</a:t>
                      </a:r>
                      <a:r>
                        <a:rPr lang="en-DE" dirty="0"/>
                        <a:t>s</a:t>
                      </a:r>
                      <a:r>
                        <a:rPr lang="de-DE" dirty="0"/>
                        <a:t>ä</a:t>
                      </a:r>
                      <a:r>
                        <a:rPr lang="en-DE" dirty="0"/>
                        <a:t>t</a:t>
                      </a:r>
                      <a:r>
                        <a:rPr lang="de-DE" dirty="0"/>
                        <a:t>z</a:t>
                      </a:r>
                      <a:r>
                        <a:rPr lang="en-DE" dirty="0"/>
                        <a:t>e</a:t>
                      </a:r>
                      <a:endParaRPr lang="de-DE" dirty="0"/>
                    </a:p>
                  </a:txBody>
                  <a:tcPr/>
                </a:tc>
                <a:extLst>
                  <a:ext uri="{0D108BD9-81ED-4DB2-BD59-A6C34878D82A}">
                    <a16:rowId xmlns:a16="http://schemas.microsoft.com/office/drawing/2014/main" val="889107908"/>
                  </a:ext>
                </a:extLst>
              </a:tr>
              <a:tr h="370840">
                <a:tc>
                  <a:txBody>
                    <a:bodyPr/>
                    <a:lstStyle/>
                    <a:p>
                      <a:r>
                        <a:rPr lang="en-DE" dirty="0"/>
                        <a:t>K</a:t>
                      </a:r>
                      <a:r>
                        <a:rPr lang="de-DE" dirty="0"/>
                        <a:t>o</a:t>
                      </a:r>
                      <a:r>
                        <a:rPr lang="en-DE" dirty="0"/>
                        <a:t>m</a:t>
                      </a:r>
                      <a:r>
                        <a:rPr lang="de-DE" dirty="0"/>
                        <a:t>p</a:t>
                      </a:r>
                      <a:r>
                        <a:rPr lang="en-DE" dirty="0"/>
                        <a:t>l</a:t>
                      </a:r>
                      <a:r>
                        <a:rPr lang="de-DE" dirty="0"/>
                        <a:t>e</a:t>
                      </a:r>
                      <a:r>
                        <a:rPr lang="en-DE" dirty="0"/>
                        <a:t>x</a:t>
                      </a:r>
                      <a:r>
                        <a:rPr lang="de-DE" dirty="0"/>
                        <a:t>i</a:t>
                      </a:r>
                      <a:r>
                        <a:rPr lang="en-DE" dirty="0"/>
                        <a:t>t</a:t>
                      </a:r>
                      <a:r>
                        <a:rPr lang="de-DE" dirty="0"/>
                        <a:t>ä</a:t>
                      </a:r>
                      <a:r>
                        <a:rPr lang="en-DE" dirty="0"/>
                        <a:t>t</a:t>
                      </a:r>
                      <a:endParaRPr lang="de-DE" dirty="0"/>
                    </a:p>
                  </a:txBody>
                  <a:tcPr/>
                </a:tc>
                <a:tc>
                  <a:txBody>
                    <a:bodyPr/>
                    <a:lstStyle/>
                    <a:p>
                      <a:r>
                        <a:rPr lang="en-DE" dirty="0"/>
                        <a:t>V</a:t>
                      </a:r>
                      <a:r>
                        <a:rPr lang="de-DE" dirty="0"/>
                        <a:t>e</a:t>
                      </a:r>
                      <a:r>
                        <a:rPr lang="en-DE" dirty="0"/>
                        <a:t>r</a:t>
                      </a:r>
                      <a:r>
                        <a:rPr lang="de-DE" dirty="0"/>
                        <a:t>e</a:t>
                      </a:r>
                      <a:r>
                        <a:rPr lang="en-DE" dirty="0" err="1"/>
                        <a:t>i</a:t>
                      </a:r>
                      <a:r>
                        <a:rPr lang="de-DE" dirty="0"/>
                        <a:t>n</a:t>
                      </a:r>
                      <a:r>
                        <a:rPr lang="en-DE" dirty="0"/>
                        <a:t>f</a:t>
                      </a:r>
                      <a:r>
                        <a:rPr lang="de-DE" dirty="0"/>
                        <a:t>a</a:t>
                      </a:r>
                      <a:r>
                        <a:rPr lang="en-DE" dirty="0"/>
                        <a:t>c</a:t>
                      </a:r>
                      <a:r>
                        <a:rPr lang="de-DE" dirty="0"/>
                        <a:t>h</a:t>
                      </a:r>
                      <a:r>
                        <a:rPr lang="en-DE" dirty="0"/>
                        <a:t>e</a:t>
                      </a:r>
                      <a:r>
                        <a:rPr lang="de-DE" dirty="0"/>
                        <a:t>n</a:t>
                      </a:r>
                      <a:r>
                        <a:rPr lang="en-DE" dirty="0"/>
                        <a:t>, </a:t>
                      </a:r>
                      <a:r>
                        <a:rPr lang="de-DE" dirty="0"/>
                        <a:t>B</a:t>
                      </a:r>
                      <a:r>
                        <a:rPr lang="en-DE" dirty="0" err="1"/>
                        <a:t>eispiele</a:t>
                      </a:r>
                      <a:r>
                        <a:rPr lang="en-DE" dirty="0"/>
                        <a:t> </a:t>
                      </a:r>
                      <a:r>
                        <a:rPr lang="en-DE" dirty="0" err="1"/>
                        <a:t>finden</a:t>
                      </a:r>
                      <a:endParaRPr lang="de-DE" dirty="0"/>
                    </a:p>
                  </a:txBody>
                  <a:tcPr/>
                </a:tc>
                <a:extLst>
                  <a:ext uri="{0D108BD9-81ED-4DB2-BD59-A6C34878D82A}">
                    <a16:rowId xmlns:a16="http://schemas.microsoft.com/office/drawing/2014/main" val="4050757376"/>
                  </a:ext>
                </a:extLst>
              </a:tr>
              <a:tr h="370840">
                <a:tc>
                  <a:txBody>
                    <a:bodyPr/>
                    <a:lstStyle/>
                    <a:p>
                      <a:r>
                        <a:rPr lang="en-DE" dirty="0"/>
                        <a:t>N</a:t>
                      </a:r>
                      <a:r>
                        <a:rPr lang="de-DE" dirty="0"/>
                        <a:t>e</a:t>
                      </a:r>
                      <a:r>
                        <a:rPr lang="en-DE" dirty="0"/>
                        <a:t>u</a:t>
                      </a:r>
                      <a:r>
                        <a:rPr lang="de-DE" dirty="0"/>
                        <a:t>a</a:t>
                      </a:r>
                      <a:r>
                        <a:rPr lang="en-DE" dirty="0"/>
                        <a:t>rt</a:t>
                      </a:r>
                      <a:r>
                        <a:rPr lang="de-DE" dirty="0"/>
                        <a:t>i</a:t>
                      </a:r>
                      <a:r>
                        <a:rPr lang="en-DE" dirty="0"/>
                        <a:t>g</a:t>
                      </a:r>
                      <a:r>
                        <a:rPr lang="de-DE" dirty="0"/>
                        <a:t>k</a:t>
                      </a:r>
                      <a:r>
                        <a:rPr lang="en-DE" dirty="0"/>
                        <a:t>e</a:t>
                      </a:r>
                      <a:r>
                        <a:rPr lang="de-DE" dirty="0"/>
                        <a:t>i</a:t>
                      </a:r>
                      <a:r>
                        <a:rPr lang="en-DE" dirty="0"/>
                        <a:t>t</a:t>
                      </a:r>
                      <a:endParaRPr lang="de-DE" dirty="0"/>
                    </a:p>
                  </a:txBody>
                  <a:tcPr/>
                </a:tc>
                <a:tc>
                  <a:txBody>
                    <a:bodyPr/>
                    <a:lstStyle/>
                    <a:p>
                      <a:r>
                        <a:rPr lang="en-DE" dirty="0"/>
                        <a:t>N</a:t>
                      </a:r>
                      <a:r>
                        <a:rPr lang="de-DE" dirty="0"/>
                        <a:t>e</a:t>
                      </a:r>
                      <a:r>
                        <a:rPr lang="en-DE" dirty="0"/>
                        <a:t>u</a:t>
                      </a:r>
                      <a:r>
                        <a:rPr lang="de-DE" dirty="0"/>
                        <a:t>g</a:t>
                      </a:r>
                      <a:r>
                        <a:rPr lang="en-DE" dirty="0" err="1"/>
                        <a:t>i</a:t>
                      </a:r>
                      <a:r>
                        <a:rPr lang="de-DE" dirty="0"/>
                        <a:t>e</a:t>
                      </a:r>
                      <a:r>
                        <a:rPr lang="en-DE" dirty="0"/>
                        <a:t>r</a:t>
                      </a:r>
                      <a:r>
                        <a:rPr lang="de-DE" dirty="0"/>
                        <a:t>d</a:t>
                      </a:r>
                      <a:r>
                        <a:rPr lang="en-DE" dirty="0"/>
                        <a:t>e </a:t>
                      </a:r>
                      <a:r>
                        <a:rPr lang="en-DE" dirty="0" err="1"/>
                        <a:t>wecken</a:t>
                      </a:r>
                      <a:r>
                        <a:rPr lang="en-DE" dirty="0"/>
                        <a:t>, </a:t>
                      </a:r>
                      <a:r>
                        <a:rPr lang="en-DE" dirty="0" err="1"/>
                        <a:t>Ängste</a:t>
                      </a:r>
                      <a:r>
                        <a:rPr lang="en-DE" dirty="0"/>
                        <a:t> </a:t>
                      </a:r>
                      <a:r>
                        <a:rPr lang="en-DE" dirty="0" err="1"/>
                        <a:t>mildern</a:t>
                      </a:r>
                      <a:endParaRPr lang="de-DE" dirty="0"/>
                    </a:p>
                  </a:txBody>
                  <a:tcPr/>
                </a:tc>
                <a:extLst>
                  <a:ext uri="{0D108BD9-81ED-4DB2-BD59-A6C34878D82A}">
                    <a16:rowId xmlns:a16="http://schemas.microsoft.com/office/drawing/2014/main" val="3722600804"/>
                  </a:ext>
                </a:extLst>
              </a:tr>
              <a:tr h="370840">
                <a:tc>
                  <a:txBody>
                    <a:bodyPr/>
                    <a:lstStyle/>
                    <a:p>
                      <a:r>
                        <a:rPr lang="en-DE" dirty="0"/>
                        <a:t>H</a:t>
                      </a:r>
                      <a:r>
                        <a:rPr lang="de-DE" dirty="0"/>
                        <a:t>o</a:t>
                      </a:r>
                      <a:r>
                        <a:rPr lang="en-DE" dirty="0"/>
                        <a:t>h</a:t>
                      </a:r>
                      <a:r>
                        <a:rPr lang="de-DE" dirty="0"/>
                        <a:t>e</a:t>
                      </a:r>
                      <a:r>
                        <a:rPr lang="en-DE" dirty="0"/>
                        <a:t>r </a:t>
                      </a:r>
                      <a:r>
                        <a:rPr lang="de-DE" dirty="0"/>
                        <a:t>A</a:t>
                      </a:r>
                      <a:r>
                        <a:rPr lang="en-DE" dirty="0"/>
                        <a:t>b</a:t>
                      </a:r>
                      <a:r>
                        <a:rPr lang="de-DE" dirty="0"/>
                        <a:t>s</a:t>
                      </a:r>
                      <a:r>
                        <a:rPr lang="en-DE" dirty="0"/>
                        <a:t>t</a:t>
                      </a:r>
                      <a:r>
                        <a:rPr lang="de-DE" dirty="0"/>
                        <a:t>r</a:t>
                      </a:r>
                      <a:r>
                        <a:rPr lang="en-DE" dirty="0"/>
                        <a:t>a</a:t>
                      </a:r>
                      <a:r>
                        <a:rPr lang="de-DE" dirty="0"/>
                        <a:t>k</a:t>
                      </a:r>
                      <a:r>
                        <a:rPr lang="en-DE" dirty="0"/>
                        <a:t>t</a:t>
                      </a:r>
                      <a:r>
                        <a:rPr lang="de-DE" dirty="0"/>
                        <a:t>i</a:t>
                      </a:r>
                      <a:r>
                        <a:rPr lang="en-DE" dirty="0"/>
                        <a:t>o</a:t>
                      </a:r>
                      <a:r>
                        <a:rPr lang="de-DE" dirty="0"/>
                        <a:t>n</a:t>
                      </a:r>
                      <a:r>
                        <a:rPr lang="en-DE" dirty="0"/>
                        <a:t>s</a:t>
                      </a:r>
                      <a:r>
                        <a:rPr lang="de-DE" dirty="0"/>
                        <a:t>g</a:t>
                      </a:r>
                      <a:r>
                        <a:rPr lang="en-DE" dirty="0"/>
                        <a:t>r</a:t>
                      </a:r>
                      <a:r>
                        <a:rPr lang="de-DE" dirty="0"/>
                        <a:t>a</a:t>
                      </a:r>
                      <a:r>
                        <a:rPr lang="en-DE" dirty="0"/>
                        <a:t>d</a:t>
                      </a:r>
                      <a:endParaRPr lang="de-DE" dirty="0"/>
                    </a:p>
                  </a:txBody>
                  <a:tcPr/>
                </a:tc>
                <a:tc>
                  <a:txBody>
                    <a:bodyPr/>
                    <a:lstStyle/>
                    <a:p>
                      <a:r>
                        <a:rPr lang="en-DE" dirty="0"/>
                        <a:t>K</a:t>
                      </a:r>
                      <a:r>
                        <a:rPr lang="de-DE" dirty="0"/>
                        <a:t>o</a:t>
                      </a:r>
                      <a:r>
                        <a:rPr lang="en-DE" dirty="0"/>
                        <a:t>n</a:t>
                      </a:r>
                      <a:r>
                        <a:rPr lang="de-DE" dirty="0"/>
                        <a:t>k</a:t>
                      </a:r>
                      <a:r>
                        <a:rPr lang="en-DE" dirty="0"/>
                        <a:t>r</a:t>
                      </a:r>
                      <a:r>
                        <a:rPr lang="de-DE" dirty="0"/>
                        <a:t>e</a:t>
                      </a:r>
                      <a:r>
                        <a:rPr lang="en-DE" dirty="0" err="1"/>
                        <a:t>tisieren</a:t>
                      </a:r>
                      <a:endParaRPr lang="de-DE" dirty="0"/>
                    </a:p>
                  </a:txBody>
                  <a:tcPr/>
                </a:tc>
                <a:extLst>
                  <a:ext uri="{0D108BD9-81ED-4DB2-BD59-A6C34878D82A}">
                    <a16:rowId xmlns:a16="http://schemas.microsoft.com/office/drawing/2014/main" val="1788887689"/>
                  </a:ext>
                </a:extLst>
              </a:tr>
              <a:tr h="370840">
                <a:tc>
                  <a:txBody>
                    <a:bodyPr/>
                    <a:lstStyle/>
                    <a:p>
                      <a:r>
                        <a:rPr lang="en-DE" dirty="0"/>
                        <a:t>G</a:t>
                      </a:r>
                      <a:r>
                        <a:rPr lang="de-DE" dirty="0"/>
                        <a:t>e</a:t>
                      </a:r>
                      <a:r>
                        <a:rPr lang="en-DE" dirty="0"/>
                        <a:t>r</a:t>
                      </a:r>
                      <a:r>
                        <a:rPr lang="de-DE" dirty="0"/>
                        <a:t>i</a:t>
                      </a:r>
                      <a:r>
                        <a:rPr lang="en-DE" dirty="0" err="1"/>
                        <a:t>nge</a:t>
                      </a:r>
                      <a:r>
                        <a:rPr lang="en-DE" dirty="0"/>
                        <a:t> </a:t>
                      </a:r>
                      <a:r>
                        <a:rPr lang="en-DE" dirty="0" err="1"/>
                        <a:t>Anschlussfähigkeit</a:t>
                      </a:r>
                      <a:endParaRPr lang="de-DE" dirty="0"/>
                    </a:p>
                  </a:txBody>
                  <a:tcPr/>
                </a:tc>
                <a:tc>
                  <a:txBody>
                    <a:bodyPr/>
                    <a:lstStyle/>
                    <a:p>
                      <a:r>
                        <a:rPr lang="en-DE" dirty="0"/>
                        <a:t>K</a:t>
                      </a:r>
                      <a:r>
                        <a:rPr lang="de-DE" dirty="0"/>
                        <a:t>o</a:t>
                      </a:r>
                      <a:r>
                        <a:rPr lang="en-DE" dirty="0"/>
                        <a:t>n</a:t>
                      </a:r>
                      <a:r>
                        <a:rPr lang="de-DE" dirty="0"/>
                        <a:t>t</a:t>
                      </a:r>
                      <a:r>
                        <a:rPr lang="en-DE" dirty="0"/>
                        <a:t>e</a:t>
                      </a:r>
                      <a:r>
                        <a:rPr lang="de-DE" dirty="0"/>
                        <a:t>x</a:t>
                      </a:r>
                      <a:r>
                        <a:rPr lang="en-DE" dirty="0"/>
                        <a:t>t</a:t>
                      </a:r>
                      <a:r>
                        <a:rPr lang="de-DE" dirty="0"/>
                        <a:t>r</a:t>
                      </a:r>
                      <a:r>
                        <a:rPr lang="en-DE" dirty="0"/>
                        <a:t>a</a:t>
                      </a:r>
                      <a:r>
                        <a:rPr lang="de-DE" dirty="0"/>
                        <a:t>h</a:t>
                      </a:r>
                      <a:r>
                        <a:rPr lang="en-DE" dirty="0"/>
                        <a:t>m</a:t>
                      </a:r>
                      <a:r>
                        <a:rPr lang="de-DE" dirty="0"/>
                        <a:t>e</a:t>
                      </a:r>
                      <a:r>
                        <a:rPr lang="en-DE" dirty="0"/>
                        <a:t>n </a:t>
                      </a:r>
                      <a:r>
                        <a:rPr lang="en-DE" dirty="0" err="1"/>
                        <a:t>anbieten</a:t>
                      </a:r>
                      <a:endParaRPr lang="de-DE" dirty="0"/>
                    </a:p>
                  </a:txBody>
                  <a:tcPr/>
                </a:tc>
                <a:extLst>
                  <a:ext uri="{0D108BD9-81ED-4DB2-BD59-A6C34878D82A}">
                    <a16:rowId xmlns:a16="http://schemas.microsoft.com/office/drawing/2014/main" val="3579847010"/>
                  </a:ext>
                </a:extLst>
              </a:tr>
              <a:tr h="370840">
                <a:tc>
                  <a:txBody>
                    <a:bodyPr/>
                    <a:lstStyle/>
                    <a:p>
                      <a:r>
                        <a:rPr lang="en-DE" dirty="0"/>
                        <a:t>U</a:t>
                      </a:r>
                      <a:r>
                        <a:rPr lang="de-DE" dirty="0"/>
                        <a:t>n</a:t>
                      </a:r>
                      <a:r>
                        <a:rPr lang="en-DE" dirty="0" err="1"/>
                        <a:t>sicherer</a:t>
                      </a:r>
                      <a:r>
                        <a:rPr lang="en-DE" dirty="0"/>
                        <a:t> </a:t>
                      </a:r>
                      <a:r>
                        <a:rPr lang="en-DE" dirty="0" err="1"/>
                        <a:t>Nutze</a:t>
                      </a:r>
                      <a:r>
                        <a:rPr lang="de-DE" dirty="0"/>
                        <a:t>n</a:t>
                      </a:r>
                    </a:p>
                  </a:txBody>
                  <a:tcPr/>
                </a:tc>
                <a:tc>
                  <a:txBody>
                    <a:bodyPr/>
                    <a:lstStyle/>
                    <a:p>
                      <a:r>
                        <a:rPr lang="en-DE" dirty="0"/>
                        <a:t>A</a:t>
                      </a:r>
                      <a:r>
                        <a:rPr lang="de-DE" dirty="0"/>
                        <a:t>n</a:t>
                      </a:r>
                      <a:r>
                        <a:rPr lang="en-DE" dirty="0"/>
                        <a:t>w</a:t>
                      </a:r>
                      <a:r>
                        <a:rPr lang="de-DE" dirty="0"/>
                        <a:t>e</a:t>
                      </a:r>
                      <a:r>
                        <a:rPr lang="en-DE" dirty="0"/>
                        <a:t>n</a:t>
                      </a:r>
                      <a:r>
                        <a:rPr lang="de-DE" dirty="0"/>
                        <a:t>d</a:t>
                      </a:r>
                      <a:r>
                        <a:rPr lang="en-DE" dirty="0"/>
                        <a:t>u</a:t>
                      </a:r>
                      <a:r>
                        <a:rPr lang="de-DE" dirty="0"/>
                        <a:t>n</a:t>
                      </a:r>
                      <a:r>
                        <a:rPr lang="en-DE" dirty="0"/>
                        <a:t>g</a:t>
                      </a:r>
                      <a:r>
                        <a:rPr lang="de-DE" dirty="0"/>
                        <a:t>s</a:t>
                      </a:r>
                      <a:r>
                        <a:rPr lang="en-DE" dirty="0"/>
                        <a:t>f</a:t>
                      </a:r>
                      <a:r>
                        <a:rPr lang="de-DE" dirty="0"/>
                        <a:t>a</a:t>
                      </a:r>
                      <a:r>
                        <a:rPr lang="en-DE" dirty="0"/>
                        <a:t>n</a:t>
                      </a:r>
                      <a:r>
                        <a:rPr lang="de-DE" dirty="0"/>
                        <a:t>t</a:t>
                      </a:r>
                      <a:r>
                        <a:rPr lang="en-DE" dirty="0"/>
                        <a:t>a</a:t>
                      </a:r>
                      <a:r>
                        <a:rPr lang="de-DE" dirty="0"/>
                        <a:t>s</a:t>
                      </a:r>
                      <a:r>
                        <a:rPr lang="en-DE" dirty="0" err="1"/>
                        <a:t>i</a:t>
                      </a:r>
                      <a:r>
                        <a:rPr lang="de-DE" dirty="0"/>
                        <a:t>e</a:t>
                      </a:r>
                      <a:r>
                        <a:rPr lang="en-DE" dirty="0"/>
                        <a:t> </a:t>
                      </a:r>
                      <a:r>
                        <a:rPr lang="de-DE" dirty="0"/>
                        <a:t>e</a:t>
                      </a:r>
                      <a:r>
                        <a:rPr lang="en-DE" dirty="0"/>
                        <a:t>r</a:t>
                      </a:r>
                      <a:r>
                        <a:rPr lang="de-DE" dirty="0"/>
                        <a:t>z</a:t>
                      </a:r>
                      <a:r>
                        <a:rPr lang="en-DE" dirty="0"/>
                        <a:t>e</a:t>
                      </a:r>
                      <a:r>
                        <a:rPr lang="de-DE" dirty="0"/>
                        <a:t>u</a:t>
                      </a:r>
                      <a:r>
                        <a:rPr lang="en-DE" dirty="0"/>
                        <a:t>g</a:t>
                      </a:r>
                      <a:r>
                        <a:rPr lang="de-DE" dirty="0"/>
                        <a:t>e</a:t>
                      </a:r>
                      <a:r>
                        <a:rPr lang="en-DE" dirty="0"/>
                        <a:t>n</a:t>
                      </a:r>
                      <a:endParaRPr lang="de-DE" dirty="0"/>
                    </a:p>
                  </a:txBody>
                  <a:tcPr/>
                </a:tc>
                <a:extLst>
                  <a:ext uri="{0D108BD9-81ED-4DB2-BD59-A6C34878D82A}">
                    <a16:rowId xmlns:a16="http://schemas.microsoft.com/office/drawing/2014/main" val="2090750752"/>
                  </a:ext>
                </a:extLst>
              </a:tr>
              <a:tr h="370840">
                <a:tc>
                  <a:txBody>
                    <a:bodyPr/>
                    <a:lstStyle/>
                    <a:p>
                      <a:r>
                        <a:rPr lang="en-DE" dirty="0"/>
                        <a:t>H</a:t>
                      </a:r>
                      <a:r>
                        <a:rPr lang="de-DE" dirty="0"/>
                        <a:t>o</a:t>
                      </a:r>
                      <a:r>
                        <a:rPr lang="en-DE" dirty="0"/>
                        <a:t>h</a:t>
                      </a:r>
                      <a:r>
                        <a:rPr lang="de-DE" dirty="0"/>
                        <a:t>e</a:t>
                      </a:r>
                      <a:r>
                        <a:rPr lang="en-DE" dirty="0"/>
                        <a:t>r </a:t>
                      </a:r>
                      <a:r>
                        <a:rPr lang="de-DE" dirty="0"/>
                        <a:t>A</a:t>
                      </a:r>
                      <a:r>
                        <a:rPr lang="en-DE" dirty="0"/>
                        <a:t>b</a:t>
                      </a:r>
                      <a:r>
                        <a:rPr lang="de-DE" dirty="0"/>
                        <a:t>s</a:t>
                      </a:r>
                      <a:r>
                        <a:rPr lang="en-DE" dirty="0"/>
                        <a:t>t</a:t>
                      </a:r>
                      <a:r>
                        <a:rPr lang="de-DE" dirty="0"/>
                        <a:t>i</a:t>
                      </a:r>
                      <a:r>
                        <a:rPr lang="en-DE" dirty="0"/>
                        <a:t>m</a:t>
                      </a:r>
                      <a:r>
                        <a:rPr lang="de-DE" dirty="0"/>
                        <a:t>m</a:t>
                      </a:r>
                      <a:r>
                        <a:rPr lang="en-DE" dirty="0"/>
                        <a:t>u</a:t>
                      </a:r>
                      <a:r>
                        <a:rPr lang="de-DE" dirty="0"/>
                        <a:t>n</a:t>
                      </a:r>
                      <a:r>
                        <a:rPr lang="en-DE" dirty="0"/>
                        <a:t>g</a:t>
                      </a:r>
                      <a:r>
                        <a:rPr lang="de-DE" dirty="0"/>
                        <a:t>s</a:t>
                      </a:r>
                      <a:r>
                        <a:rPr lang="en-DE" dirty="0"/>
                        <a:t>b</a:t>
                      </a:r>
                      <a:r>
                        <a:rPr lang="de-DE" dirty="0"/>
                        <a:t>e</a:t>
                      </a:r>
                      <a:r>
                        <a:rPr lang="en-DE" dirty="0" err="1"/>
                        <a:t>darf</a:t>
                      </a:r>
                      <a:endParaRPr lang="de-DE" dirty="0"/>
                    </a:p>
                  </a:txBody>
                  <a:tcPr/>
                </a:tc>
                <a:tc>
                  <a:txBody>
                    <a:bodyPr/>
                    <a:lstStyle/>
                    <a:p>
                      <a:r>
                        <a:rPr lang="en-DE" dirty="0"/>
                        <a:t>N</a:t>
                      </a:r>
                      <a:r>
                        <a:rPr lang="de-DE" dirty="0"/>
                        <a:t>e</a:t>
                      </a:r>
                      <a:r>
                        <a:rPr lang="en-DE" dirty="0"/>
                        <a:t>u</a:t>
                      </a:r>
                      <a:r>
                        <a:rPr lang="de-DE" dirty="0"/>
                        <a:t>e</a:t>
                      </a:r>
                      <a:r>
                        <a:rPr lang="en-DE" dirty="0"/>
                        <a:t> </a:t>
                      </a:r>
                      <a:r>
                        <a:rPr lang="de-DE" dirty="0"/>
                        <a:t>P</a:t>
                      </a:r>
                      <a:r>
                        <a:rPr lang="en-DE" dirty="0"/>
                        <a:t>r</a:t>
                      </a:r>
                      <a:r>
                        <a:rPr lang="de-DE" dirty="0"/>
                        <a:t>o</a:t>
                      </a:r>
                      <a:r>
                        <a:rPr lang="en-DE" dirty="0"/>
                        <a:t>z</a:t>
                      </a:r>
                      <a:r>
                        <a:rPr lang="de-DE" dirty="0"/>
                        <a:t>e</a:t>
                      </a:r>
                      <a:r>
                        <a:rPr lang="en-DE" dirty="0"/>
                        <a:t>s</a:t>
                      </a:r>
                      <a:r>
                        <a:rPr lang="de-DE" dirty="0"/>
                        <a:t>s</a:t>
                      </a:r>
                      <a:r>
                        <a:rPr lang="en-DE" dirty="0"/>
                        <a:t>e </a:t>
                      </a:r>
                      <a:r>
                        <a:rPr lang="de-DE" dirty="0"/>
                        <a:t>f</a:t>
                      </a:r>
                      <a:r>
                        <a:rPr lang="en-DE" dirty="0" err="1"/>
                        <a:t>i</a:t>
                      </a:r>
                      <a:r>
                        <a:rPr lang="de-DE" dirty="0"/>
                        <a:t>n</a:t>
                      </a:r>
                      <a:r>
                        <a:rPr lang="en-DE" dirty="0"/>
                        <a:t>d</a:t>
                      </a:r>
                      <a:r>
                        <a:rPr lang="de-DE" dirty="0"/>
                        <a:t>e</a:t>
                      </a:r>
                      <a:r>
                        <a:rPr lang="en-DE" dirty="0"/>
                        <a:t>n</a:t>
                      </a:r>
                      <a:endParaRPr lang="de-DE" dirty="0"/>
                    </a:p>
                  </a:txBody>
                  <a:tcPr/>
                </a:tc>
                <a:extLst>
                  <a:ext uri="{0D108BD9-81ED-4DB2-BD59-A6C34878D82A}">
                    <a16:rowId xmlns:a16="http://schemas.microsoft.com/office/drawing/2014/main" val="1392992619"/>
                  </a:ext>
                </a:extLst>
              </a:tr>
            </a:tbl>
          </a:graphicData>
        </a:graphic>
      </p:graphicFrame>
    </p:spTree>
    <p:extLst>
      <p:ext uri="{BB962C8B-B14F-4D97-AF65-F5344CB8AC3E}">
        <p14:creationId xmlns:p14="http://schemas.microsoft.com/office/powerpoint/2010/main" val="34041249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747713"/>
            <a:ext cx="6775450" cy="395287"/>
          </a:xfrm>
        </p:spPr>
        <p:txBody>
          <a:bodyPr/>
          <a:lstStyle/>
          <a:p>
            <a:pPr eaLnBrk="1" hangingPunct="1"/>
            <a:r>
              <a:rPr lang="de-DE" altLang="de-DE" dirty="0"/>
              <a:t>Digitale Transformation braucht digitale Kommunikation</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697038"/>
            <a:ext cx="6775450" cy="4741862"/>
          </a:xfrm>
        </p:spPr>
        <p:txBody>
          <a:bodyPr/>
          <a:lstStyle/>
          <a:p>
            <a:pPr marL="342900" indent="-342900" eaLnBrk="1" hangingPunct="1">
              <a:buFont typeface="Arial" panose="020B0604020202020204" pitchFamily="34" charset="0"/>
              <a:buChar char="•"/>
            </a:pPr>
            <a:r>
              <a:rPr lang="de-DE" altLang="de-DE" dirty="0"/>
              <a:t>Definition digitale Transformation:</a:t>
            </a:r>
          </a:p>
          <a:p>
            <a:pPr marL="685800" lvl="1">
              <a:buFont typeface="Arial" panose="020B0604020202020204" pitchFamily="34" charset="0"/>
              <a:buChar char="•"/>
            </a:pPr>
            <a:r>
              <a:rPr lang="de-DE" altLang="de-DE" sz="2000" dirty="0"/>
              <a:t>„[…] Wandel bestehender Unternehmensprozesse sowie die zielgerichtete Reaktion eines Unternehmens auf die Digitalisierung, welche sich unter anderem durch die Einführung von neuen, digitalen Technologien und Innovationen auszeichnet“ (vgl. [1], Seite 5)</a:t>
            </a:r>
          </a:p>
          <a:p>
            <a:pPr marL="342900" indent="-342900">
              <a:buFont typeface="Arial" panose="020B0604020202020204" pitchFamily="34" charset="0"/>
              <a:buChar char="•"/>
            </a:pPr>
            <a:r>
              <a:rPr lang="de-DE" altLang="de-DE" dirty="0"/>
              <a:t>Ausrichtung von Unternehmensstrategie(n) zur Digitalisierung (digitale Innovationen =&gt; ‚</a:t>
            </a:r>
            <a:r>
              <a:rPr lang="de-DE" altLang="de-DE" dirty="0" err="1"/>
              <a:t>Enabling</a:t>
            </a:r>
            <a:r>
              <a:rPr lang="de-DE" altLang="de-DE" dirty="0"/>
              <a:t>‘)</a:t>
            </a:r>
          </a:p>
          <a:p>
            <a:pPr marL="342900" indent="-342900">
              <a:buFont typeface="Arial" panose="020B0604020202020204" pitchFamily="34" charset="0"/>
              <a:buChar char="•"/>
            </a:pPr>
            <a:r>
              <a:rPr lang="de-DE" altLang="de-DE" dirty="0"/>
              <a:t>Digitaler Wandel betrifft auch Individuen/End-User</a:t>
            </a:r>
          </a:p>
          <a:p>
            <a:pPr marL="685800" lvl="1">
              <a:buFont typeface="Arial" panose="020B0604020202020204" pitchFamily="34" charset="0"/>
              <a:buChar char="•"/>
            </a:pPr>
            <a:r>
              <a:rPr lang="de-DE" altLang="de-DE" sz="2000" dirty="0"/>
              <a:t>Digitale Dauerbereitschaft (‚</a:t>
            </a:r>
            <a:r>
              <a:rPr lang="de-DE" altLang="de-DE" sz="2000" dirty="0" err="1"/>
              <a:t>always</a:t>
            </a:r>
            <a:r>
              <a:rPr lang="de-DE" altLang="de-DE" sz="2000" dirty="0"/>
              <a:t> on‘)</a:t>
            </a:r>
          </a:p>
          <a:p>
            <a:pPr marL="685800" lvl="1">
              <a:buFont typeface="Arial" panose="020B0604020202020204" pitchFamily="34" charset="0"/>
              <a:buChar char="•"/>
            </a:pPr>
            <a:r>
              <a:rPr lang="de-DE" altLang="de-DE" sz="2000" dirty="0"/>
              <a:t>Beruflich und privat verschwimmen</a:t>
            </a:r>
          </a:p>
          <a:p>
            <a:pPr marL="685800" lvl="1">
              <a:buFont typeface="Arial" panose="020B0604020202020204" pitchFamily="34" charset="0"/>
              <a:buChar char="•"/>
            </a:pPr>
            <a:r>
              <a:rPr lang="de-DE" altLang="de-DE" sz="2000" dirty="0"/>
              <a:t>Echtzeitversorgung mit Informationen</a:t>
            </a:r>
          </a:p>
          <a:p>
            <a:pPr marL="685800" lvl="1">
              <a:buFont typeface="Arial" panose="020B0604020202020204" pitchFamily="34" charset="0"/>
              <a:buChar char="•"/>
            </a:pPr>
            <a:r>
              <a:rPr lang="de-DE" altLang="de-DE" sz="2000" dirty="0"/>
              <a:t>Konsument und Macher von digitalen Inhalten (‚</a:t>
            </a:r>
            <a:r>
              <a:rPr lang="de-DE" altLang="de-DE" sz="2000" dirty="0" err="1"/>
              <a:t>Gatekeeping</a:t>
            </a:r>
            <a:r>
              <a:rPr lang="de-DE" altLang="de-DE" sz="2000" dirty="0"/>
              <a:t>‘)</a:t>
            </a:r>
            <a:endParaRPr lang="de-DE" altLang="de-DE" dirty="0"/>
          </a:p>
          <a:p>
            <a:pPr marL="342900" indent="-342900">
              <a:buFont typeface="Arial" panose="020B0604020202020204" pitchFamily="34" charset="0"/>
              <a:buChar char="•"/>
            </a:pPr>
            <a:r>
              <a:rPr lang="de-DE" altLang="de-DE" sz="2000" dirty="0"/>
              <a:t>Kommunikation aus End-User-Perspektive</a:t>
            </a:r>
          </a:p>
          <a:p>
            <a:pPr marL="342900">
              <a:buFont typeface="Arial" panose="020B0604020202020204" pitchFamily="34" charset="0"/>
              <a:buChar char="•"/>
            </a:pPr>
            <a:endParaRPr lang="de-DE" altLang="de-DE" sz="2000" dirty="0"/>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6</a:t>
            </a:fld>
            <a:endParaRPr lang="de-DE" altLang="de-DE" sz="1000"/>
          </a:p>
        </p:txBody>
      </p:sp>
    </p:spTree>
    <p:extLst>
      <p:ext uri="{BB962C8B-B14F-4D97-AF65-F5344CB8AC3E}">
        <p14:creationId xmlns:p14="http://schemas.microsoft.com/office/powerpoint/2010/main" val="2183966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CD3D2F-85A1-441A-8F71-AF9113B7784B}"/>
              </a:ext>
            </a:extLst>
          </p:cNvPr>
          <p:cNvSpPr>
            <a:spLocks noGrp="1"/>
          </p:cNvSpPr>
          <p:nvPr>
            <p:ph type="body" sz="quarter" idx="17"/>
          </p:nvPr>
        </p:nvSpPr>
        <p:spPr/>
        <p:txBody>
          <a:bodyPr/>
          <a:lstStyle/>
          <a:p>
            <a:r>
              <a:rPr lang="de-DE" noProof="0" dirty="0"/>
              <a:t>Innovationskommunikation</a:t>
            </a:r>
          </a:p>
        </p:txBody>
      </p:sp>
      <p:sp>
        <p:nvSpPr>
          <p:cNvPr id="3" name="Title 2">
            <a:extLst>
              <a:ext uri="{FF2B5EF4-FFF2-40B4-BE49-F238E27FC236}">
                <a16:creationId xmlns:a16="http://schemas.microsoft.com/office/drawing/2014/main" id="{1CF802DB-ECE4-4DDA-AD56-81695462689E}"/>
              </a:ext>
            </a:extLst>
          </p:cNvPr>
          <p:cNvSpPr>
            <a:spLocks noGrp="1"/>
          </p:cNvSpPr>
          <p:nvPr>
            <p:ph type="title"/>
          </p:nvPr>
        </p:nvSpPr>
        <p:spPr>
          <a:xfrm>
            <a:off x="457200" y="458081"/>
            <a:ext cx="6781800" cy="368750"/>
          </a:xfrm>
        </p:spPr>
        <p:txBody>
          <a:bodyPr/>
          <a:lstStyle/>
          <a:p>
            <a:r>
              <a:rPr lang="de-DE" noProof="0" dirty="0"/>
              <a:t>End-User-Kommunikation</a:t>
            </a:r>
          </a:p>
        </p:txBody>
      </p:sp>
      <p:sp>
        <p:nvSpPr>
          <p:cNvPr id="4" name="Content Placeholder 3">
            <a:extLst>
              <a:ext uri="{FF2B5EF4-FFF2-40B4-BE49-F238E27FC236}">
                <a16:creationId xmlns:a16="http://schemas.microsoft.com/office/drawing/2014/main" id="{46C0DEE3-04FF-4E83-8B6A-39A1BB63AF6A}"/>
              </a:ext>
            </a:extLst>
          </p:cNvPr>
          <p:cNvSpPr>
            <a:spLocks noGrp="1"/>
          </p:cNvSpPr>
          <p:nvPr>
            <p:ph sz="quarter" idx="21"/>
          </p:nvPr>
        </p:nvSpPr>
        <p:spPr/>
        <p:txBody>
          <a:bodyPr/>
          <a:lstStyle/>
          <a:p>
            <a:r>
              <a:rPr lang="de-DE" noProof="0" dirty="0"/>
              <a:t>Aufgaben IT-Organisation</a:t>
            </a:r>
          </a:p>
          <a:p>
            <a:endParaRPr lang="de-DE" noProof="0" dirty="0"/>
          </a:p>
          <a:p>
            <a:pPr marL="342900" indent="-342900">
              <a:buFont typeface="Arial" panose="020B0604020202020204" pitchFamily="34" charset="0"/>
              <a:buChar char="•"/>
            </a:pPr>
            <a:r>
              <a:rPr lang="de-DE" noProof="0" dirty="0"/>
              <a:t>Emotionalität aushalten, Komplexität reduzieren</a:t>
            </a:r>
          </a:p>
          <a:p>
            <a:pPr marL="342900" indent="-342900">
              <a:buFont typeface="Arial" panose="020B0604020202020204" pitchFamily="34" charset="0"/>
              <a:buChar char="•"/>
            </a:pPr>
            <a:endParaRPr lang="de-DE" noProof="0" dirty="0"/>
          </a:p>
          <a:p>
            <a:pPr marL="342900" indent="-342900">
              <a:buFont typeface="Arial" panose="020B0604020202020204" pitchFamily="34" charset="0"/>
              <a:buChar char="•"/>
            </a:pPr>
            <a:r>
              <a:rPr lang="de-DE" noProof="0" dirty="0"/>
              <a:t>Aktivieren und mobilisieren</a:t>
            </a:r>
          </a:p>
          <a:p>
            <a:pPr marL="342900" indent="-342900">
              <a:buFont typeface="Arial" panose="020B0604020202020204" pitchFamily="34" charset="0"/>
              <a:buChar char="•"/>
            </a:pPr>
            <a:endParaRPr lang="de-DE" noProof="0" dirty="0"/>
          </a:p>
          <a:p>
            <a:pPr marL="342900" indent="-342900">
              <a:buFont typeface="Arial" panose="020B0604020202020204" pitchFamily="34" charset="0"/>
              <a:buChar char="•"/>
            </a:pPr>
            <a:r>
              <a:rPr lang="de-DE" noProof="0" dirty="0"/>
              <a:t>Hohe Lernbereitschaft, interdisziplinär vorgehen</a:t>
            </a:r>
          </a:p>
          <a:p>
            <a:pPr marL="342900" indent="-342900">
              <a:buFont typeface="Arial" panose="020B0604020202020204" pitchFamily="34" charset="0"/>
              <a:buChar char="•"/>
            </a:pPr>
            <a:endParaRPr lang="de-DE" noProof="0" dirty="0"/>
          </a:p>
          <a:p>
            <a:pPr marL="342900" indent="-342900">
              <a:buFont typeface="Arial" panose="020B0604020202020204" pitchFamily="34" charset="0"/>
              <a:buChar char="•"/>
            </a:pPr>
            <a:r>
              <a:rPr lang="de-DE" noProof="0" dirty="0"/>
              <a:t>Dialogorientiert und „in vielen Sprachen“ (die [Fach-] „Sprache“ der Anwender) </a:t>
            </a:r>
            <a:r>
              <a:rPr lang="de-DE" noProof="0" dirty="0" err="1"/>
              <a:t>kommuniziernen</a:t>
            </a:r>
            <a:endParaRPr lang="de-DE" noProof="0" dirty="0"/>
          </a:p>
          <a:p>
            <a:endParaRPr lang="de-DE" noProof="0" dirty="0"/>
          </a:p>
        </p:txBody>
      </p:sp>
      <p:sp>
        <p:nvSpPr>
          <p:cNvPr id="5" name="Date Placeholder 4">
            <a:extLst>
              <a:ext uri="{FF2B5EF4-FFF2-40B4-BE49-F238E27FC236}">
                <a16:creationId xmlns:a16="http://schemas.microsoft.com/office/drawing/2014/main" id="{E5277521-7C6B-4A6E-A04B-1D0423B8274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65E44BA9-0D23-461A-A761-B45CD5A56E83}"/>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19014F1-8C2E-4658-BB5F-AB620C8A2888}"/>
              </a:ext>
            </a:extLst>
          </p:cNvPr>
          <p:cNvSpPr>
            <a:spLocks noGrp="1"/>
          </p:cNvSpPr>
          <p:nvPr>
            <p:ph type="sldNum" sz="quarter" idx="24"/>
          </p:nvPr>
        </p:nvSpPr>
        <p:spPr/>
        <p:txBody>
          <a:bodyPr/>
          <a:lstStyle/>
          <a:p>
            <a:fld id="{F846377B-F563-4071-BF06-49AEC7E395EC}" type="slidenum">
              <a:rPr lang="de-DE" altLang="de-DE" smtClean="0"/>
              <a:pPr/>
              <a:t>60</a:t>
            </a:fld>
            <a:endParaRPr lang="de-DE" altLang="de-DE"/>
          </a:p>
        </p:txBody>
      </p:sp>
    </p:spTree>
    <p:extLst>
      <p:ext uri="{BB962C8B-B14F-4D97-AF65-F5344CB8AC3E}">
        <p14:creationId xmlns:p14="http://schemas.microsoft.com/office/powerpoint/2010/main" val="2183474800"/>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CD3D2F-85A1-441A-8F71-AF9113B7784B}"/>
              </a:ext>
            </a:extLst>
          </p:cNvPr>
          <p:cNvSpPr>
            <a:spLocks noGrp="1"/>
          </p:cNvSpPr>
          <p:nvPr>
            <p:ph type="body" sz="quarter" idx="17"/>
          </p:nvPr>
        </p:nvSpPr>
        <p:spPr/>
        <p:txBody>
          <a:bodyPr/>
          <a:lstStyle/>
          <a:p>
            <a:r>
              <a:rPr lang="de-DE" noProof="0" dirty="0"/>
              <a:t>Kommunikationsumsetzung</a:t>
            </a:r>
          </a:p>
        </p:txBody>
      </p:sp>
      <p:sp>
        <p:nvSpPr>
          <p:cNvPr id="3" name="Title 2">
            <a:extLst>
              <a:ext uri="{FF2B5EF4-FFF2-40B4-BE49-F238E27FC236}">
                <a16:creationId xmlns:a16="http://schemas.microsoft.com/office/drawing/2014/main" id="{1CF802DB-ECE4-4DDA-AD56-81695462689E}"/>
              </a:ext>
            </a:extLst>
          </p:cNvPr>
          <p:cNvSpPr>
            <a:spLocks noGrp="1"/>
          </p:cNvSpPr>
          <p:nvPr>
            <p:ph type="title"/>
          </p:nvPr>
        </p:nvSpPr>
        <p:spPr>
          <a:xfrm>
            <a:off x="457200" y="458081"/>
            <a:ext cx="6781800" cy="368750"/>
          </a:xfrm>
        </p:spPr>
        <p:txBody>
          <a:bodyPr/>
          <a:lstStyle/>
          <a:p>
            <a:r>
              <a:rPr lang="de-DE" noProof="0" dirty="0"/>
              <a:t>End-User-Kommunikation</a:t>
            </a:r>
          </a:p>
        </p:txBody>
      </p:sp>
      <p:sp>
        <p:nvSpPr>
          <p:cNvPr id="4" name="Content Placeholder 3">
            <a:extLst>
              <a:ext uri="{FF2B5EF4-FFF2-40B4-BE49-F238E27FC236}">
                <a16:creationId xmlns:a16="http://schemas.microsoft.com/office/drawing/2014/main" id="{46C0DEE3-04FF-4E83-8B6A-39A1BB63AF6A}"/>
              </a:ext>
            </a:extLst>
          </p:cNvPr>
          <p:cNvSpPr>
            <a:spLocks noGrp="1"/>
          </p:cNvSpPr>
          <p:nvPr>
            <p:ph sz="quarter" idx="21"/>
          </p:nvPr>
        </p:nvSpPr>
        <p:spPr>
          <a:xfrm>
            <a:off x="463550" y="3537137"/>
            <a:ext cx="6775450" cy="2901762"/>
          </a:xfrm>
        </p:spPr>
        <p:txBody>
          <a:bodyPr/>
          <a:lstStyle/>
          <a:p>
            <a:r>
              <a:rPr lang="de-DE" noProof="0" dirty="0"/>
              <a:t>Anwender lernen:</a:t>
            </a:r>
          </a:p>
          <a:p>
            <a:pPr marL="342900" indent="-342900">
              <a:buFont typeface="Arial" panose="020B0604020202020204" pitchFamily="34" charset="0"/>
              <a:buChar char="•"/>
            </a:pPr>
            <a:r>
              <a:rPr lang="de-DE" noProof="0" dirty="0"/>
              <a:t>70% durch </a:t>
            </a:r>
            <a:r>
              <a:rPr lang="de-DE" b="1" noProof="0" dirty="0"/>
              <a:t>selbstbestimmtes Lernen</a:t>
            </a:r>
            <a:r>
              <a:rPr lang="de-DE" noProof="0" dirty="0"/>
              <a:t> (Praxiserfahrung beim Arbeiten)</a:t>
            </a:r>
          </a:p>
          <a:p>
            <a:pPr marL="342900" indent="-342900">
              <a:buFont typeface="Arial" panose="020B0604020202020204" pitchFamily="34" charset="0"/>
              <a:buChar char="•"/>
            </a:pPr>
            <a:r>
              <a:rPr lang="de-DE" noProof="0" dirty="0"/>
              <a:t>20% durch andere Menschen (soziales Lernen)</a:t>
            </a:r>
          </a:p>
          <a:p>
            <a:pPr marL="342900" indent="-342900">
              <a:buFont typeface="Arial" panose="020B0604020202020204" pitchFamily="34" charset="0"/>
              <a:buChar char="•"/>
            </a:pPr>
            <a:r>
              <a:rPr lang="de-DE" noProof="0" dirty="0"/>
              <a:t>10% durch formales strukturiertes Lernen (Schulungen)</a:t>
            </a:r>
          </a:p>
          <a:p>
            <a:pPr marL="342900" indent="-342900">
              <a:buFont typeface="Arial" panose="020B0604020202020204" pitchFamily="34" charset="0"/>
              <a:buChar char="•"/>
            </a:pPr>
            <a:endParaRPr lang="de-DE" noProof="0" dirty="0"/>
          </a:p>
          <a:p>
            <a:r>
              <a:rPr lang="de-DE" noProof="0" dirty="0"/>
              <a:t>⇒ Inhalte zum Lernen müssen entsprechend zur Verfügung gestellt werden</a:t>
            </a:r>
          </a:p>
        </p:txBody>
      </p:sp>
      <p:sp>
        <p:nvSpPr>
          <p:cNvPr id="5" name="Date Placeholder 4">
            <a:extLst>
              <a:ext uri="{FF2B5EF4-FFF2-40B4-BE49-F238E27FC236}">
                <a16:creationId xmlns:a16="http://schemas.microsoft.com/office/drawing/2014/main" id="{E5277521-7C6B-4A6E-A04B-1D0423B8274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65E44BA9-0D23-461A-A761-B45CD5A56E83}"/>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19014F1-8C2E-4658-BB5F-AB620C8A2888}"/>
              </a:ext>
            </a:extLst>
          </p:cNvPr>
          <p:cNvSpPr>
            <a:spLocks noGrp="1"/>
          </p:cNvSpPr>
          <p:nvPr>
            <p:ph type="sldNum" sz="quarter" idx="24"/>
          </p:nvPr>
        </p:nvSpPr>
        <p:spPr/>
        <p:txBody>
          <a:bodyPr/>
          <a:lstStyle/>
          <a:p>
            <a:fld id="{F846377B-F563-4071-BF06-49AEC7E395EC}" type="slidenum">
              <a:rPr lang="de-DE" altLang="de-DE" smtClean="0"/>
              <a:pPr/>
              <a:t>61</a:t>
            </a:fld>
            <a:endParaRPr lang="de-DE" altLang="de-DE"/>
          </a:p>
        </p:txBody>
      </p:sp>
      <p:grpSp>
        <p:nvGrpSpPr>
          <p:cNvPr id="11" name="Group 10">
            <a:extLst>
              <a:ext uri="{FF2B5EF4-FFF2-40B4-BE49-F238E27FC236}">
                <a16:creationId xmlns:a16="http://schemas.microsoft.com/office/drawing/2014/main" id="{9BD09897-658B-4BD7-9415-F43E56FC3943}"/>
              </a:ext>
            </a:extLst>
          </p:cNvPr>
          <p:cNvGrpSpPr/>
          <p:nvPr/>
        </p:nvGrpSpPr>
        <p:grpSpPr>
          <a:xfrm>
            <a:off x="463612" y="1697566"/>
            <a:ext cx="6775388" cy="1713390"/>
            <a:chOff x="463550" y="2201662"/>
            <a:chExt cx="6775388" cy="1713390"/>
          </a:xfrm>
        </p:grpSpPr>
        <p:sp>
          <p:nvSpPr>
            <p:cNvPr id="8" name="Rectangle 7">
              <a:extLst>
                <a:ext uri="{FF2B5EF4-FFF2-40B4-BE49-F238E27FC236}">
                  <a16:creationId xmlns:a16="http://schemas.microsoft.com/office/drawing/2014/main" id="{DBEC076C-7EB1-47A9-86B0-409E11D7969D}"/>
                </a:ext>
              </a:extLst>
            </p:cNvPr>
            <p:cNvSpPr/>
            <p:nvPr/>
          </p:nvSpPr>
          <p:spPr>
            <a:xfrm>
              <a:off x="463550" y="2201662"/>
              <a:ext cx="4744800" cy="17133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a:t>7</a:t>
              </a:r>
              <a:r>
                <a:rPr lang="en-DE" dirty="0"/>
                <a:t>0%</a:t>
              </a:r>
              <a:endParaRPr lang="de-DE" dirty="0"/>
            </a:p>
          </p:txBody>
        </p:sp>
        <p:sp>
          <p:nvSpPr>
            <p:cNvPr id="9" name="Rectangle 8">
              <a:extLst>
                <a:ext uri="{FF2B5EF4-FFF2-40B4-BE49-F238E27FC236}">
                  <a16:creationId xmlns:a16="http://schemas.microsoft.com/office/drawing/2014/main" id="{F9590870-AD0C-4BB3-9DB5-FA1069ABFAE3}"/>
                </a:ext>
              </a:extLst>
            </p:cNvPr>
            <p:cNvSpPr/>
            <p:nvPr/>
          </p:nvSpPr>
          <p:spPr>
            <a:xfrm>
              <a:off x="5208349" y="2201662"/>
              <a:ext cx="1353600" cy="17133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DE" dirty="0"/>
                <a:t>20%</a:t>
              </a:r>
              <a:endParaRPr lang="de-DE" dirty="0"/>
            </a:p>
          </p:txBody>
        </p:sp>
        <p:sp>
          <p:nvSpPr>
            <p:cNvPr id="10" name="Rectangle 9">
              <a:extLst>
                <a:ext uri="{FF2B5EF4-FFF2-40B4-BE49-F238E27FC236}">
                  <a16:creationId xmlns:a16="http://schemas.microsoft.com/office/drawing/2014/main" id="{B2EEF392-6A7E-4F0D-BBE2-3EC5AD073018}"/>
                </a:ext>
              </a:extLst>
            </p:cNvPr>
            <p:cNvSpPr/>
            <p:nvPr/>
          </p:nvSpPr>
          <p:spPr>
            <a:xfrm>
              <a:off x="6561949" y="2201662"/>
              <a:ext cx="676989" cy="17133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DE" dirty="0"/>
                <a:t>10%</a:t>
              </a:r>
              <a:endParaRPr lang="de-DE" dirty="0"/>
            </a:p>
          </p:txBody>
        </p:sp>
      </p:grpSp>
    </p:spTree>
    <p:extLst>
      <p:ext uri="{BB962C8B-B14F-4D97-AF65-F5344CB8AC3E}">
        <p14:creationId xmlns:p14="http://schemas.microsoft.com/office/powerpoint/2010/main" val="2345140525"/>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CD3D2F-85A1-441A-8F71-AF9113B7784B}"/>
              </a:ext>
            </a:extLst>
          </p:cNvPr>
          <p:cNvSpPr>
            <a:spLocks noGrp="1"/>
          </p:cNvSpPr>
          <p:nvPr>
            <p:ph type="body" sz="quarter" idx="17"/>
          </p:nvPr>
        </p:nvSpPr>
        <p:spPr/>
        <p:txBody>
          <a:bodyPr/>
          <a:lstStyle/>
          <a:p>
            <a:r>
              <a:rPr lang="de-DE" noProof="0" dirty="0"/>
              <a:t>Kommunikationsumsetzung</a:t>
            </a:r>
          </a:p>
        </p:txBody>
      </p:sp>
      <p:sp>
        <p:nvSpPr>
          <p:cNvPr id="3" name="Title 2">
            <a:extLst>
              <a:ext uri="{FF2B5EF4-FFF2-40B4-BE49-F238E27FC236}">
                <a16:creationId xmlns:a16="http://schemas.microsoft.com/office/drawing/2014/main" id="{1CF802DB-ECE4-4DDA-AD56-81695462689E}"/>
              </a:ext>
            </a:extLst>
          </p:cNvPr>
          <p:cNvSpPr>
            <a:spLocks noGrp="1"/>
          </p:cNvSpPr>
          <p:nvPr>
            <p:ph type="title"/>
          </p:nvPr>
        </p:nvSpPr>
        <p:spPr>
          <a:xfrm>
            <a:off x="457200" y="458081"/>
            <a:ext cx="6781800" cy="368750"/>
          </a:xfrm>
        </p:spPr>
        <p:txBody>
          <a:bodyPr/>
          <a:lstStyle/>
          <a:p>
            <a:r>
              <a:rPr lang="de-DE" noProof="0" dirty="0"/>
              <a:t>End-User-Kommunikation</a:t>
            </a:r>
          </a:p>
        </p:txBody>
      </p:sp>
      <p:sp>
        <p:nvSpPr>
          <p:cNvPr id="4" name="Content Placeholder 3">
            <a:extLst>
              <a:ext uri="{FF2B5EF4-FFF2-40B4-BE49-F238E27FC236}">
                <a16:creationId xmlns:a16="http://schemas.microsoft.com/office/drawing/2014/main" id="{46C0DEE3-04FF-4E83-8B6A-39A1BB63AF6A}"/>
              </a:ext>
            </a:extLst>
          </p:cNvPr>
          <p:cNvSpPr>
            <a:spLocks noGrp="1"/>
          </p:cNvSpPr>
          <p:nvPr>
            <p:ph sz="quarter" idx="21"/>
          </p:nvPr>
        </p:nvSpPr>
        <p:spPr/>
        <p:txBody>
          <a:bodyPr/>
          <a:lstStyle/>
          <a:p>
            <a:r>
              <a:rPr lang="de-DE" b="1" noProof="0" dirty="0"/>
              <a:t>Pull-Prinzip</a:t>
            </a:r>
          </a:p>
          <a:p>
            <a:pPr marL="342900" indent="-342900">
              <a:buFont typeface="Arial" panose="020B0604020202020204" pitchFamily="34" charset="0"/>
              <a:buChar char="•"/>
            </a:pPr>
            <a:r>
              <a:rPr lang="de-DE" noProof="0" dirty="0"/>
              <a:t>Lernmaterial zur Verfügung stellen</a:t>
            </a:r>
          </a:p>
          <a:p>
            <a:pPr marL="342900" indent="-342900">
              <a:buFont typeface="Arial" panose="020B0604020202020204" pitchFamily="34" charset="0"/>
              <a:buChar char="•"/>
            </a:pPr>
            <a:r>
              <a:rPr lang="de-DE" noProof="0" dirty="0"/>
              <a:t>Mitarbeiter „holen“ Wissen wenn nötig selbst</a:t>
            </a:r>
            <a:br>
              <a:rPr lang="de-DE" noProof="0" dirty="0"/>
            </a:br>
            <a:r>
              <a:rPr lang="de-DE" noProof="0" dirty="0"/>
              <a:t>⇒ selbstbestimmtes Lernen</a:t>
            </a:r>
          </a:p>
          <a:p>
            <a:r>
              <a:rPr lang="de-DE" b="1" noProof="0" dirty="0"/>
              <a:t>Push-Prinzip</a:t>
            </a:r>
          </a:p>
          <a:p>
            <a:pPr marL="342900" indent="-342900">
              <a:buFont typeface="Arial" panose="020B0604020202020204" pitchFamily="34" charset="0"/>
              <a:buChar char="•"/>
            </a:pPr>
            <a:r>
              <a:rPr lang="de-DE" noProof="0" dirty="0"/>
              <a:t>Lernveranstaltungen „drängen“ Inhalte auf</a:t>
            </a:r>
          </a:p>
          <a:p>
            <a:r>
              <a:rPr lang="de-DE" b="1" noProof="0" dirty="0"/>
              <a:t>Agiles Wissensmanagement</a:t>
            </a:r>
          </a:p>
          <a:p>
            <a:pPr marL="342900" indent="-342900">
              <a:buFont typeface="Arial" panose="020B0604020202020204" pitchFamily="34" charset="0"/>
              <a:buChar char="•"/>
            </a:pPr>
            <a:r>
              <a:rPr lang="de-DE" noProof="0" dirty="0"/>
              <a:t>Weniger ist mehr!</a:t>
            </a:r>
            <a:br>
              <a:rPr lang="de-DE" noProof="0" dirty="0"/>
            </a:br>
            <a:r>
              <a:rPr lang="de-DE" noProof="0" dirty="0"/>
              <a:t>Lehre nur erfolgskritisches Wissen/Kompetenzen</a:t>
            </a:r>
          </a:p>
          <a:p>
            <a:pPr marL="342900" indent="-342900">
              <a:buFont typeface="Arial" panose="020B0604020202020204" pitchFamily="34" charset="0"/>
              <a:buChar char="•"/>
            </a:pPr>
            <a:r>
              <a:rPr lang="de-DE" noProof="0" dirty="0"/>
              <a:t>Selbstservice</a:t>
            </a:r>
          </a:p>
          <a:p>
            <a:pPr marL="342900" indent="-342900">
              <a:buFont typeface="Arial" panose="020B0604020202020204" pitchFamily="34" charset="0"/>
              <a:buChar char="•"/>
            </a:pPr>
            <a:r>
              <a:rPr lang="de-DE" noProof="0" dirty="0"/>
              <a:t>Soziale Selbstorganisation durch Communitys</a:t>
            </a:r>
          </a:p>
          <a:p>
            <a:r>
              <a:rPr lang="de-DE" sz="2400" noProof="0" dirty="0"/>
              <a:t>⇒ richtiger Mix aus Push und Pull auf agile Weise</a:t>
            </a:r>
          </a:p>
          <a:p>
            <a:endParaRPr lang="de-DE" noProof="0" dirty="0"/>
          </a:p>
          <a:p>
            <a:pPr marL="342900" indent="-342900">
              <a:buFont typeface="Arial" panose="020B0604020202020204" pitchFamily="34" charset="0"/>
              <a:buChar char="•"/>
            </a:pPr>
            <a:r>
              <a:rPr lang="de-DE" noProof="0" dirty="0"/>
              <a:t>Nutze bekannte Kommunikationskanäle</a:t>
            </a:r>
          </a:p>
          <a:p>
            <a:endParaRPr lang="de-DE" noProof="0" dirty="0"/>
          </a:p>
        </p:txBody>
      </p:sp>
      <p:sp>
        <p:nvSpPr>
          <p:cNvPr id="5" name="Date Placeholder 4">
            <a:extLst>
              <a:ext uri="{FF2B5EF4-FFF2-40B4-BE49-F238E27FC236}">
                <a16:creationId xmlns:a16="http://schemas.microsoft.com/office/drawing/2014/main" id="{E5277521-7C6B-4A6E-A04B-1D0423B8274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65E44BA9-0D23-461A-A761-B45CD5A56E83}"/>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19014F1-8C2E-4658-BB5F-AB620C8A2888}"/>
              </a:ext>
            </a:extLst>
          </p:cNvPr>
          <p:cNvSpPr>
            <a:spLocks noGrp="1"/>
          </p:cNvSpPr>
          <p:nvPr>
            <p:ph type="sldNum" sz="quarter" idx="24"/>
          </p:nvPr>
        </p:nvSpPr>
        <p:spPr/>
        <p:txBody>
          <a:bodyPr/>
          <a:lstStyle/>
          <a:p>
            <a:fld id="{F846377B-F563-4071-BF06-49AEC7E395EC}" type="slidenum">
              <a:rPr lang="de-DE" altLang="de-DE" smtClean="0"/>
              <a:pPr/>
              <a:t>62</a:t>
            </a:fld>
            <a:endParaRPr lang="de-DE" altLang="de-DE"/>
          </a:p>
        </p:txBody>
      </p:sp>
    </p:spTree>
    <p:extLst>
      <p:ext uri="{BB962C8B-B14F-4D97-AF65-F5344CB8AC3E}">
        <p14:creationId xmlns:p14="http://schemas.microsoft.com/office/powerpoint/2010/main" val="2778848011"/>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CD3D2F-85A1-441A-8F71-AF9113B7784B}"/>
              </a:ext>
            </a:extLst>
          </p:cNvPr>
          <p:cNvSpPr>
            <a:spLocks noGrp="1"/>
          </p:cNvSpPr>
          <p:nvPr>
            <p:ph type="body" sz="quarter" idx="17"/>
          </p:nvPr>
        </p:nvSpPr>
        <p:spPr/>
        <p:txBody>
          <a:bodyPr/>
          <a:lstStyle/>
          <a:p>
            <a:r>
              <a:rPr lang="de-DE" noProof="0" dirty="0"/>
              <a:t>Inhalte und Kommunikationskanäle</a:t>
            </a:r>
          </a:p>
        </p:txBody>
      </p:sp>
      <p:sp>
        <p:nvSpPr>
          <p:cNvPr id="3" name="Title 2">
            <a:extLst>
              <a:ext uri="{FF2B5EF4-FFF2-40B4-BE49-F238E27FC236}">
                <a16:creationId xmlns:a16="http://schemas.microsoft.com/office/drawing/2014/main" id="{1CF802DB-ECE4-4DDA-AD56-81695462689E}"/>
              </a:ext>
            </a:extLst>
          </p:cNvPr>
          <p:cNvSpPr>
            <a:spLocks noGrp="1"/>
          </p:cNvSpPr>
          <p:nvPr>
            <p:ph type="title"/>
          </p:nvPr>
        </p:nvSpPr>
        <p:spPr>
          <a:xfrm>
            <a:off x="457200" y="458081"/>
            <a:ext cx="6781800" cy="368750"/>
          </a:xfrm>
        </p:spPr>
        <p:txBody>
          <a:bodyPr/>
          <a:lstStyle/>
          <a:p>
            <a:r>
              <a:rPr lang="de-DE" noProof="0" dirty="0"/>
              <a:t>End-User-Kommunikation</a:t>
            </a:r>
          </a:p>
        </p:txBody>
      </p:sp>
      <p:sp>
        <p:nvSpPr>
          <p:cNvPr id="4" name="Content Placeholder 3">
            <a:extLst>
              <a:ext uri="{FF2B5EF4-FFF2-40B4-BE49-F238E27FC236}">
                <a16:creationId xmlns:a16="http://schemas.microsoft.com/office/drawing/2014/main" id="{46C0DEE3-04FF-4E83-8B6A-39A1BB63AF6A}"/>
              </a:ext>
            </a:extLst>
          </p:cNvPr>
          <p:cNvSpPr>
            <a:spLocks noGrp="1"/>
          </p:cNvSpPr>
          <p:nvPr>
            <p:ph sz="quarter" idx="21"/>
          </p:nvPr>
        </p:nvSpPr>
        <p:spPr>
          <a:xfrm>
            <a:off x="463550" y="1697566"/>
            <a:ext cx="6775450" cy="4741333"/>
          </a:xfrm>
        </p:spPr>
        <p:txBody>
          <a:bodyPr/>
          <a:lstStyle/>
          <a:p>
            <a:pPr marL="342900" indent="-342900">
              <a:buFont typeface="Arial" panose="020B0604020202020204" pitchFamily="34" charset="0"/>
              <a:buChar char="•"/>
            </a:pPr>
            <a:r>
              <a:rPr lang="de-DE" noProof="0" dirty="0"/>
              <a:t>Technische Inhalte in verständliche Sprache „übersetzen“</a:t>
            </a:r>
          </a:p>
          <a:p>
            <a:pPr marL="342900" indent="-342900">
              <a:buFont typeface="Arial" panose="020B0604020202020204" pitchFamily="34" charset="0"/>
              <a:buChar char="•"/>
            </a:pPr>
            <a:endParaRPr lang="de-DE" noProof="0" dirty="0"/>
          </a:p>
          <a:p>
            <a:pPr marL="342900" indent="-342900">
              <a:buFont typeface="Arial" panose="020B0604020202020204" pitchFamily="34" charset="0"/>
              <a:buChar char="•"/>
            </a:pPr>
            <a:r>
              <a:rPr lang="de-DE" noProof="0" dirty="0"/>
              <a:t>Nutzer nachhaltig emotional abholen (Storytelling)</a:t>
            </a:r>
          </a:p>
          <a:p>
            <a:pPr marL="685800" lvl="1">
              <a:buFont typeface="Arial" panose="020B0604020202020204" pitchFamily="34" charset="0"/>
              <a:buChar char="•"/>
            </a:pPr>
            <a:r>
              <a:rPr lang="de-DE" noProof="0" dirty="0"/>
              <a:t>Erzählstränge in Kommunikationskanälen aufteilen, bspw.:</a:t>
            </a:r>
          </a:p>
          <a:p>
            <a:pPr marL="1057275" lvl="2">
              <a:buFont typeface="Arial" panose="020B0604020202020204" pitchFamily="34" charset="0"/>
              <a:buChar char="•"/>
            </a:pPr>
            <a:r>
              <a:rPr lang="de-DE" noProof="0" dirty="0"/>
              <a:t>„Live </a:t>
            </a:r>
            <a:r>
              <a:rPr lang="de-DE" noProof="0" dirty="0" err="1"/>
              <a:t>Testing</a:t>
            </a:r>
            <a:r>
              <a:rPr lang="de-DE" noProof="0" dirty="0"/>
              <a:t>“</a:t>
            </a:r>
          </a:p>
          <a:p>
            <a:pPr marL="1057275" lvl="2">
              <a:buFont typeface="Arial" panose="020B0604020202020204" pitchFamily="34" charset="0"/>
              <a:buChar char="•"/>
            </a:pPr>
            <a:r>
              <a:rPr lang="de-DE" noProof="0" dirty="0" err="1"/>
              <a:t>Meet</a:t>
            </a:r>
            <a:r>
              <a:rPr lang="de-DE" noProof="0" dirty="0"/>
              <a:t> and </a:t>
            </a:r>
            <a:r>
              <a:rPr lang="de-DE" noProof="0" dirty="0" err="1"/>
              <a:t>Greet</a:t>
            </a:r>
            <a:endParaRPr lang="de-DE" noProof="0" dirty="0"/>
          </a:p>
          <a:p>
            <a:pPr marL="1057275" lvl="2">
              <a:buFont typeface="Arial" panose="020B0604020202020204" pitchFamily="34" charset="0"/>
              <a:buChar char="•"/>
            </a:pPr>
            <a:r>
              <a:rPr lang="de-DE" noProof="0" dirty="0"/>
              <a:t>Informationsseite Intranet</a:t>
            </a:r>
          </a:p>
          <a:p>
            <a:pPr marL="1057275" lvl="2">
              <a:buFont typeface="Arial" panose="020B0604020202020204" pitchFamily="34" charset="0"/>
              <a:buChar char="•"/>
            </a:pPr>
            <a:r>
              <a:rPr lang="de-DE" noProof="0" dirty="0"/>
              <a:t>Online-Wettbewerb</a:t>
            </a:r>
          </a:p>
          <a:p>
            <a:pPr marL="1057275" lvl="2">
              <a:buFont typeface="Arial" panose="020B0604020202020204" pitchFamily="34" charset="0"/>
              <a:buChar char="•"/>
            </a:pPr>
            <a:endParaRPr lang="de-DE" noProof="0" dirty="0"/>
          </a:p>
          <a:p>
            <a:r>
              <a:rPr lang="de-DE" noProof="0" dirty="0"/>
              <a:t>⇒ Multimediale Kommunikation</a:t>
            </a:r>
          </a:p>
        </p:txBody>
      </p:sp>
      <p:sp>
        <p:nvSpPr>
          <p:cNvPr id="5" name="Date Placeholder 4">
            <a:extLst>
              <a:ext uri="{FF2B5EF4-FFF2-40B4-BE49-F238E27FC236}">
                <a16:creationId xmlns:a16="http://schemas.microsoft.com/office/drawing/2014/main" id="{E5277521-7C6B-4A6E-A04B-1D0423B8274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65E44BA9-0D23-461A-A761-B45CD5A56E83}"/>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19014F1-8C2E-4658-BB5F-AB620C8A2888}"/>
              </a:ext>
            </a:extLst>
          </p:cNvPr>
          <p:cNvSpPr>
            <a:spLocks noGrp="1"/>
          </p:cNvSpPr>
          <p:nvPr>
            <p:ph type="sldNum" sz="quarter" idx="24"/>
          </p:nvPr>
        </p:nvSpPr>
        <p:spPr/>
        <p:txBody>
          <a:bodyPr/>
          <a:lstStyle/>
          <a:p>
            <a:fld id="{F846377B-F563-4071-BF06-49AEC7E395EC}" type="slidenum">
              <a:rPr lang="de-DE" altLang="de-DE" smtClean="0"/>
              <a:pPr/>
              <a:t>63</a:t>
            </a:fld>
            <a:endParaRPr lang="de-DE" altLang="de-DE"/>
          </a:p>
        </p:txBody>
      </p:sp>
    </p:spTree>
    <p:extLst>
      <p:ext uri="{BB962C8B-B14F-4D97-AF65-F5344CB8AC3E}">
        <p14:creationId xmlns:p14="http://schemas.microsoft.com/office/powerpoint/2010/main" val="2468681282"/>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CD3D2F-85A1-441A-8F71-AF9113B7784B}"/>
              </a:ext>
            </a:extLst>
          </p:cNvPr>
          <p:cNvSpPr>
            <a:spLocks noGrp="1"/>
          </p:cNvSpPr>
          <p:nvPr>
            <p:ph type="body" sz="quarter" idx="17"/>
          </p:nvPr>
        </p:nvSpPr>
        <p:spPr/>
        <p:txBody>
          <a:bodyPr/>
          <a:lstStyle/>
          <a:p>
            <a:r>
              <a:rPr lang="de-DE" noProof="0" dirty="0"/>
              <a:t>Kommunikationskanäle</a:t>
            </a:r>
          </a:p>
        </p:txBody>
      </p:sp>
      <p:sp>
        <p:nvSpPr>
          <p:cNvPr id="3" name="Title 2">
            <a:extLst>
              <a:ext uri="{FF2B5EF4-FFF2-40B4-BE49-F238E27FC236}">
                <a16:creationId xmlns:a16="http://schemas.microsoft.com/office/drawing/2014/main" id="{1CF802DB-ECE4-4DDA-AD56-81695462689E}"/>
              </a:ext>
            </a:extLst>
          </p:cNvPr>
          <p:cNvSpPr>
            <a:spLocks noGrp="1"/>
          </p:cNvSpPr>
          <p:nvPr>
            <p:ph type="title"/>
          </p:nvPr>
        </p:nvSpPr>
        <p:spPr>
          <a:xfrm>
            <a:off x="457200" y="458081"/>
            <a:ext cx="6781800" cy="368750"/>
          </a:xfrm>
        </p:spPr>
        <p:txBody>
          <a:bodyPr/>
          <a:lstStyle/>
          <a:p>
            <a:r>
              <a:rPr lang="de-DE" noProof="0" dirty="0"/>
              <a:t>End-User-Kommunikation</a:t>
            </a:r>
          </a:p>
        </p:txBody>
      </p:sp>
      <p:sp>
        <p:nvSpPr>
          <p:cNvPr id="4" name="Content Placeholder 3">
            <a:extLst>
              <a:ext uri="{FF2B5EF4-FFF2-40B4-BE49-F238E27FC236}">
                <a16:creationId xmlns:a16="http://schemas.microsoft.com/office/drawing/2014/main" id="{46C0DEE3-04FF-4E83-8B6A-39A1BB63AF6A}"/>
              </a:ext>
            </a:extLst>
          </p:cNvPr>
          <p:cNvSpPr>
            <a:spLocks noGrp="1"/>
          </p:cNvSpPr>
          <p:nvPr>
            <p:ph sz="quarter" idx="21"/>
          </p:nvPr>
        </p:nvSpPr>
        <p:spPr/>
        <p:txBody>
          <a:bodyPr/>
          <a:lstStyle/>
          <a:p>
            <a:pPr marL="342900" indent="-342900">
              <a:buFont typeface="Arial" panose="020B0604020202020204" pitchFamily="34" charset="0"/>
              <a:buChar char="•"/>
            </a:pPr>
            <a:r>
              <a:rPr lang="de-DE" noProof="0" dirty="0"/>
              <a:t>Wichtiger Kommunikationskanal: Email</a:t>
            </a:r>
          </a:p>
          <a:p>
            <a:pPr marL="342900" indent="-342900">
              <a:buFont typeface="Arial" panose="020B0604020202020204" pitchFamily="34" charset="0"/>
              <a:buChar char="•"/>
            </a:pPr>
            <a:endParaRPr lang="de-DE" noProof="0" dirty="0"/>
          </a:p>
          <a:p>
            <a:pPr marL="685800" lvl="1">
              <a:buFont typeface="Arial" panose="020B0604020202020204" pitchFamily="34" charset="0"/>
              <a:buChar char="•"/>
            </a:pPr>
            <a:r>
              <a:rPr lang="de-DE" noProof="0" dirty="0"/>
              <a:t>Individuell und gezielt ansprechen</a:t>
            </a:r>
          </a:p>
          <a:p>
            <a:pPr marL="685800" lvl="1">
              <a:buFont typeface="Arial" panose="020B0604020202020204" pitchFamily="34" charset="0"/>
              <a:buChar char="•"/>
            </a:pPr>
            <a:endParaRPr lang="de-DE" noProof="0" dirty="0"/>
          </a:p>
          <a:p>
            <a:pPr marL="685800" lvl="1">
              <a:buFont typeface="Arial" panose="020B0604020202020204" pitchFamily="34" charset="0"/>
              <a:buChar char="•"/>
            </a:pPr>
            <a:r>
              <a:rPr lang="de-DE" noProof="0" dirty="0"/>
              <a:t>Frage-Antwort-Struktur statt Fließtext</a:t>
            </a:r>
          </a:p>
          <a:p>
            <a:pPr marL="1057275" lvl="2">
              <a:buFont typeface="Arial" panose="020B0604020202020204" pitchFamily="34" charset="0"/>
              <a:buChar char="•"/>
            </a:pPr>
            <a:r>
              <a:rPr lang="de-DE" noProof="0" dirty="0"/>
              <a:t>Betreff und Begrüßung</a:t>
            </a:r>
          </a:p>
          <a:p>
            <a:pPr marL="1057275" lvl="2">
              <a:buFont typeface="Arial" panose="020B0604020202020204" pitchFamily="34" charset="0"/>
              <a:buChar char="•"/>
            </a:pPr>
            <a:r>
              <a:rPr lang="de-DE" noProof="0" dirty="0"/>
              <a:t>Was? </a:t>
            </a:r>
          </a:p>
          <a:p>
            <a:pPr marL="1057275" lvl="2">
              <a:buFont typeface="Arial" panose="020B0604020202020204" pitchFamily="34" charset="0"/>
              <a:buChar char="•"/>
            </a:pPr>
            <a:r>
              <a:rPr lang="de-DE" noProof="0" dirty="0"/>
              <a:t>Wo? </a:t>
            </a:r>
          </a:p>
          <a:p>
            <a:pPr marL="1057275" lvl="2">
              <a:buFont typeface="Arial" panose="020B0604020202020204" pitchFamily="34" charset="0"/>
              <a:buChar char="•"/>
            </a:pPr>
            <a:r>
              <a:rPr lang="de-DE" noProof="0" dirty="0"/>
              <a:t>Wann? </a:t>
            </a:r>
          </a:p>
          <a:p>
            <a:pPr marL="1057275" lvl="2">
              <a:buFont typeface="Arial" panose="020B0604020202020204" pitchFamily="34" charset="0"/>
              <a:buChar char="•"/>
            </a:pPr>
            <a:r>
              <a:rPr lang="de-DE" noProof="0" dirty="0"/>
              <a:t>Auswirkung? </a:t>
            </a:r>
          </a:p>
          <a:p>
            <a:pPr marL="1057275" lvl="2">
              <a:buFont typeface="Arial" panose="020B0604020202020204" pitchFamily="34" charset="0"/>
              <a:buChar char="•"/>
            </a:pPr>
            <a:r>
              <a:rPr lang="de-DE" noProof="0" dirty="0"/>
              <a:t>Was muss getan werden?</a:t>
            </a:r>
          </a:p>
          <a:p>
            <a:pPr marL="1057275" lvl="2">
              <a:buFont typeface="Arial" panose="020B0604020202020204" pitchFamily="34" charset="0"/>
              <a:buChar char="•"/>
            </a:pPr>
            <a:r>
              <a:rPr lang="de-DE" noProof="0" dirty="0"/>
              <a:t>Schlusssatz</a:t>
            </a:r>
          </a:p>
          <a:p>
            <a:endParaRPr lang="de-DE" noProof="0" dirty="0"/>
          </a:p>
          <a:p>
            <a:pPr marL="342900" indent="-342900">
              <a:buFont typeface="Arial" panose="020B0604020202020204" pitchFamily="34" charset="0"/>
              <a:buChar char="•"/>
            </a:pPr>
            <a:r>
              <a:rPr lang="de-DE" noProof="0" dirty="0"/>
              <a:t>Gut für reguläre Kommunikation: Echtzeit-Chat</a:t>
            </a:r>
          </a:p>
        </p:txBody>
      </p:sp>
      <p:sp>
        <p:nvSpPr>
          <p:cNvPr id="5" name="Date Placeholder 4">
            <a:extLst>
              <a:ext uri="{FF2B5EF4-FFF2-40B4-BE49-F238E27FC236}">
                <a16:creationId xmlns:a16="http://schemas.microsoft.com/office/drawing/2014/main" id="{E5277521-7C6B-4A6E-A04B-1D0423B8274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65E44BA9-0D23-461A-A761-B45CD5A56E83}"/>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19014F1-8C2E-4658-BB5F-AB620C8A2888}"/>
              </a:ext>
            </a:extLst>
          </p:cNvPr>
          <p:cNvSpPr>
            <a:spLocks noGrp="1"/>
          </p:cNvSpPr>
          <p:nvPr>
            <p:ph type="sldNum" sz="quarter" idx="24"/>
          </p:nvPr>
        </p:nvSpPr>
        <p:spPr/>
        <p:txBody>
          <a:bodyPr/>
          <a:lstStyle/>
          <a:p>
            <a:fld id="{F846377B-F563-4071-BF06-49AEC7E395EC}" type="slidenum">
              <a:rPr lang="de-DE" altLang="de-DE" smtClean="0"/>
              <a:pPr/>
              <a:t>64</a:t>
            </a:fld>
            <a:endParaRPr lang="de-DE" altLang="de-DE"/>
          </a:p>
        </p:txBody>
      </p:sp>
    </p:spTree>
    <p:extLst>
      <p:ext uri="{BB962C8B-B14F-4D97-AF65-F5344CB8AC3E}">
        <p14:creationId xmlns:p14="http://schemas.microsoft.com/office/powerpoint/2010/main" val="786698565"/>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CD3D2F-85A1-441A-8F71-AF9113B7784B}"/>
              </a:ext>
            </a:extLst>
          </p:cNvPr>
          <p:cNvSpPr>
            <a:spLocks noGrp="1"/>
          </p:cNvSpPr>
          <p:nvPr>
            <p:ph type="body" sz="quarter" idx="17"/>
          </p:nvPr>
        </p:nvSpPr>
        <p:spPr/>
        <p:txBody>
          <a:bodyPr/>
          <a:lstStyle/>
          <a:p>
            <a:r>
              <a:rPr lang="de-DE" noProof="0" dirty="0"/>
              <a:t>End-User-Kommunikation bei Roll-Outs</a:t>
            </a:r>
          </a:p>
        </p:txBody>
      </p:sp>
      <p:sp>
        <p:nvSpPr>
          <p:cNvPr id="3" name="Title 2">
            <a:extLst>
              <a:ext uri="{FF2B5EF4-FFF2-40B4-BE49-F238E27FC236}">
                <a16:creationId xmlns:a16="http://schemas.microsoft.com/office/drawing/2014/main" id="{1CF802DB-ECE4-4DDA-AD56-81695462689E}"/>
              </a:ext>
            </a:extLst>
          </p:cNvPr>
          <p:cNvSpPr>
            <a:spLocks noGrp="1"/>
          </p:cNvSpPr>
          <p:nvPr>
            <p:ph type="title"/>
          </p:nvPr>
        </p:nvSpPr>
        <p:spPr>
          <a:xfrm>
            <a:off x="457200" y="458081"/>
            <a:ext cx="6781800" cy="368750"/>
          </a:xfrm>
        </p:spPr>
        <p:txBody>
          <a:bodyPr/>
          <a:lstStyle/>
          <a:p>
            <a:r>
              <a:rPr lang="de-DE" noProof="0" dirty="0"/>
              <a:t>End-User-Kommunikation</a:t>
            </a:r>
          </a:p>
        </p:txBody>
      </p:sp>
      <p:sp>
        <p:nvSpPr>
          <p:cNvPr id="5" name="Date Placeholder 4">
            <a:extLst>
              <a:ext uri="{FF2B5EF4-FFF2-40B4-BE49-F238E27FC236}">
                <a16:creationId xmlns:a16="http://schemas.microsoft.com/office/drawing/2014/main" id="{E5277521-7C6B-4A6E-A04B-1D0423B8274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65E44BA9-0D23-461A-A761-B45CD5A56E83}"/>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19014F1-8C2E-4658-BB5F-AB620C8A2888}"/>
              </a:ext>
            </a:extLst>
          </p:cNvPr>
          <p:cNvSpPr>
            <a:spLocks noGrp="1"/>
          </p:cNvSpPr>
          <p:nvPr>
            <p:ph type="sldNum" sz="quarter" idx="24"/>
          </p:nvPr>
        </p:nvSpPr>
        <p:spPr/>
        <p:txBody>
          <a:bodyPr/>
          <a:lstStyle/>
          <a:p>
            <a:fld id="{F846377B-F563-4071-BF06-49AEC7E395EC}" type="slidenum">
              <a:rPr lang="de-DE" altLang="de-DE" smtClean="0"/>
              <a:pPr/>
              <a:t>65</a:t>
            </a:fld>
            <a:endParaRPr lang="de-DE" altLang="de-DE"/>
          </a:p>
        </p:txBody>
      </p:sp>
      <p:sp>
        <p:nvSpPr>
          <p:cNvPr id="12" name="Content Placeholder 11">
            <a:extLst>
              <a:ext uri="{FF2B5EF4-FFF2-40B4-BE49-F238E27FC236}">
                <a16:creationId xmlns:a16="http://schemas.microsoft.com/office/drawing/2014/main" id="{EB6ED380-F03C-4BEE-9507-F160345D05AE}"/>
              </a:ext>
            </a:extLst>
          </p:cNvPr>
          <p:cNvSpPr>
            <a:spLocks noGrp="1"/>
          </p:cNvSpPr>
          <p:nvPr>
            <p:ph sz="quarter" idx="21"/>
          </p:nvPr>
        </p:nvSpPr>
        <p:spPr>
          <a:xfrm>
            <a:off x="463550" y="1697566"/>
            <a:ext cx="6775450" cy="4741333"/>
          </a:xfrm>
        </p:spPr>
        <p:txBody>
          <a:bodyPr/>
          <a:lstStyle/>
          <a:p>
            <a:pPr marL="342900" indent="-342900">
              <a:buFont typeface="Arial" panose="020B0604020202020204" pitchFamily="34" charset="0"/>
              <a:buChar char="•"/>
            </a:pPr>
            <a:r>
              <a:rPr lang="de-DE" noProof="0" dirty="0"/>
              <a:t>Alle Adressaten erreichen</a:t>
            </a:r>
          </a:p>
          <a:p>
            <a:pPr marL="342900" indent="-342900">
              <a:buFont typeface="Arial" panose="020B0604020202020204" pitchFamily="34" charset="0"/>
              <a:buChar char="•"/>
            </a:pPr>
            <a:r>
              <a:rPr lang="de-DE" noProof="0" dirty="0"/>
              <a:t>Gestaffelte E-Mail-Kommunikation</a:t>
            </a:r>
          </a:p>
          <a:p>
            <a:r>
              <a:rPr lang="de-DE" noProof="0" dirty="0"/>
              <a:t>⇒ Nachricht durch Wiederholung verstärken</a:t>
            </a:r>
          </a:p>
        </p:txBody>
      </p:sp>
      <p:pic>
        <p:nvPicPr>
          <p:cNvPr id="18" name="Content Placeholder 15">
            <a:extLst>
              <a:ext uri="{FF2B5EF4-FFF2-40B4-BE49-F238E27FC236}">
                <a16:creationId xmlns:a16="http://schemas.microsoft.com/office/drawing/2014/main" id="{4F2A183E-643D-460A-9C62-CE2F1B54A0E6}"/>
              </a:ext>
            </a:extLst>
          </p:cNvPr>
          <p:cNvPicPr>
            <a:picLocks noChangeAspect="1"/>
          </p:cNvPicPr>
          <p:nvPr/>
        </p:nvPicPr>
        <p:blipFill>
          <a:blip r:embed="rId3"/>
          <a:stretch>
            <a:fillRect/>
          </a:stretch>
        </p:blipFill>
        <p:spPr bwMode="auto">
          <a:xfrm>
            <a:off x="455613" y="2916208"/>
            <a:ext cx="6775390" cy="3293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5742920"/>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3F5C17-25F2-451F-AB3D-FC300827EAFE}"/>
              </a:ext>
            </a:extLst>
          </p:cNvPr>
          <p:cNvSpPr>
            <a:spLocks noGrp="1"/>
          </p:cNvSpPr>
          <p:nvPr>
            <p:ph type="body" sz="quarter" idx="17"/>
          </p:nvPr>
        </p:nvSpPr>
        <p:spPr/>
        <p:txBody>
          <a:bodyPr/>
          <a:lstStyle/>
          <a:p>
            <a:r>
              <a:rPr lang="de-DE" noProof="0" dirty="0"/>
              <a:t>Fazit</a:t>
            </a:r>
          </a:p>
        </p:txBody>
      </p:sp>
      <p:sp>
        <p:nvSpPr>
          <p:cNvPr id="3" name="Title 2">
            <a:extLst>
              <a:ext uri="{FF2B5EF4-FFF2-40B4-BE49-F238E27FC236}">
                <a16:creationId xmlns:a16="http://schemas.microsoft.com/office/drawing/2014/main" id="{B6E65569-D973-41AC-BC50-1E3FBA07469E}"/>
              </a:ext>
            </a:extLst>
          </p:cNvPr>
          <p:cNvSpPr>
            <a:spLocks noGrp="1"/>
          </p:cNvSpPr>
          <p:nvPr>
            <p:ph type="title"/>
          </p:nvPr>
        </p:nvSpPr>
        <p:spPr>
          <a:xfrm>
            <a:off x="457200" y="458081"/>
            <a:ext cx="6781800" cy="368750"/>
          </a:xfrm>
        </p:spPr>
        <p:txBody>
          <a:bodyPr/>
          <a:lstStyle/>
          <a:p>
            <a:r>
              <a:rPr lang="de-DE" noProof="0" dirty="0"/>
              <a:t>END-User-Kommunikation</a:t>
            </a:r>
          </a:p>
        </p:txBody>
      </p:sp>
      <p:sp>
        <p:nvSpPr>
          <p:cNvPr id="4" name="Content Placeholder 3">
            <a:extLst>
              <a:ext uri="{FF2B5EF4-FFF2-40B4-BE49-F238E27FC236}">
                <a16:creationId xmlns:a16="http://schemas.microsoft.com/office/drawing/2014/main" id="{C6764708-8739-4B4C-8750-29BE3C83468F}"/>
              </a:ext>
            </a:extLst>
          </p:cNvPr>
          <p:cNvSpPr>
            <a:spLocks noGrp="1"/>
          </p:cNvSpPr>
          <p:nvPr>
            <p:ph sz="quarter" idx="21"/>
          </p:nvPr>
        </p:nvSpPr>
        <p:spPr/>
        <p:txBody>
          <a:bodyPr/>
          <a:lstStyle/>
          <a:p>
            <a:r>
              <a:rPr lang="de-DE" noProof="0" dirty="0"/>
              <a:t>End-User-Kommunikation als zentrale Aufgabe von IT-Organisationen</a:t>
            </a:r>
          </a:p>
          <a:p>
            <a:pPr marL="342900" indent="-342900">
              <a:buFont typeface="Arial" panose="020B0604020202020204" pitchFamily="34" charset="0"/>
              <a:buChar char="•"/>
            </a:pPr>
            <a:endParaRPr lang="de-DE" noProof="0" dirty="0"/>
          </a:p>
          <a:p>
            <a:pPr marL="342900" indent="-342900">
              <a:buFont typeface="Arial" panose="020B0604020202020204" pitchFamily="34" charset="0"/>
              <a:buChar char="•"/>
            </a:pPr>
            <a:r>
              <a:rPr lang="de-DE" noProof="0" dirty="0"/>
              <a:t>Vorantreiben des digitalen Wandels durch geplante Kommunikation, die Mitarbeiter fachlich und emotional abholt</a:t>
            </a:r>
          </a:p>
        </p:txBody>
      </p:sp>
      <p:sp>
        <p:nvSpPr>
          <p:cNvPr id="5" name="Date Placeholder 4">
            <a:extLst>
              <a:ext uri="{FF2B5EF4-FFF2-40B4-BE49-F238E27FC236}">
                <a16:creationId xmlns:a16="http://schemas.microsoft.com/office/drawing/2014/main" id="{4FE102B8-85B7-4DB8-B5FE-07CB193EA2A0}"/>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ACCF5EBD-CD2E-45A8-B139-DCB15B70ED10}"/>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DC322D0A-DEC0-40BF-A09E-37191C3DF88D}"/>
              </a:ext>
            </a:extLst>
          </p:cNvPr>
          <p:cNvSpPr>
            <a:spLocks noGrp="1"/>
          </p:cNvSpPr>
          <p:nvPr>
            <p:ph type="sldNum" sz="quarter" idx="24"/>
          </p:nvPr>
        </p:nvSpPr>
        <p:spPr/>
        <p:txBody>
          <a:bodyPr/>
          <a:lstStyle/>
          <a:p>
            <a:fld id="{F846377B-F563-4071-BF06-49AEC7E395EC}" type="slidenum">
              <a:rPr lang="de-DE" altLang="de-DE" smtClean="0"/>
              <a:pPr/>
              <a:t>66</a:t>
            </a:fld>
            <a:endParaRPr lang="de-DE" altLang="de-DE"/>
          </a:p>
        </p:txBody>
      </p:sp>
    </p:spTree>
    <p:extLst>
      <p:ext uri="{BB962C8B-B14F-4D97-AF65-F5344CB8AC3E}">
        <p14:creationId xmlns:p14="http://schemas.microsoft.com/office/powerpoint/2010/main" val="1709160477"/>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de-DE" sz="5400" cap="all" dirty="0">
                <a:latin typeface="Calibri Light"/>
                <a:cs typeface="Calibri Light"/>
              </a:rPr>
              <a:t>Risiko Digitalisierung</a:t>
            </a:r>
            <a:endParaRPr lang="de-DE" sz="5400" cap="all" dirty="0">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9184911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695EDC-52C8-48EE-B6C8-3E0CA6437726}"/>
              </a:ext>
            </a:extLst>
          </p:cNvPr>
          <p:cNvSpPr>
            <a:spLocks noGrp="1"/>
          </p:cNvSpPr>
          <p:nvPr>
            <p:ph type="body" sz="quarter" idx="17"/>
          </p:nvPr>
        </p:nvSpPr>
        <p:spPr/>
        <p:txBody>
          <a:bodyPr/>
          <a:lstStyle/>
          <a:p>
            <a:r>
              <a:rPr lang="de-DE">
                <a:ea typeface="ヒラギノ角ゴ Pro W3"/>
                <a:cs typeface="Calibri"/>
              </a:rPr>
              <a:t>Rollen- und Aufgabenwechsel der IT</a:t>
            </a:r>
            <a:endParaRPr lang="de-DE"/>
          </a:p>
        </p:txBody>
      </p:sp>
      <p:sp>
        <p:nvSpPr>
          <p:cNvPr id="3" name="Title 2">
            <a:extLst>
              <a:ext uri="{FF2B5EF4-FFF2-40B4-BE49-F238E27FC236}">
                <a16:creationId xmlns:a16="http://schemas.microsoft.com/office/drawing/2014/main" id="{E9C03C22-F0D2-4FE9-B2DB-EB67CC25F522}"/>
              </a:ext>
            </a:extLst>
          </p:cNvPr>
          <p:cNvSpPr>
            <a:spLocks noGrp="1"/>
          </p:cNvSpPr>
          <p:nvPr>
            <p:ph type="title"/>
          </p:nvPr>
        </p:nvSpPr>
        <p:spPr>
          <a:xfrm>
            <a:off x="457200" y="458081"/>
            <a:ext cx="6781800" cy="701149"/>
          </a:xfrm>
        </p:spPr>
        <p:txBody>
          <a:bodyPr/>
          <a:lstStyle/>
          <a:p>
            <a:r>
              <a:rPr lang="de-DE">
                <a:ea typeface="ヒラギノ角ゴ Pro W3"/>
                <a:cs typeface="Calibri"/>
              </a:rPr>
              <a:t>Risiko Digitalisierung - Maßnahme IT-Kommunikation</a:t>
            </a:r>
            <a:endParaRPr lang="de-DE"/>
          </a:p>
        </p:txBody>
      </p:sp>
      <p:sp>
        <p:nvSpPr>
          <p:cNvPr id="4" name="Content Placeholder 3">
            <a:extLst>
              <a:ext uri="{FF2B5EF4-FFF2-40B4-BE49-F238E27FC236}">
                <a16:creationId xmlns:a16="http://schemas.microsoft.com/office/drawing/2014/main" id="{0B746734-20D8-4E27-A5FC-2AB73B11392E}"/>
              </a:ext>
            </a:extLst>
          </p:cNvPr>
          <p:cNvSpPr>
            <a:spLocks noGrp="1"/>
          </p:cNvSpPr>
          <p:nvPr>
            <p:ph sz="quarter" idx="21"/>
          </p:nvPr>
        </p:nvSpPr>
        <p:spPr>
          <a:xfrm>
            <a:off x="463550" y="1697566"/>
            <a:ext cx="6180278" cy="4741333"/>
          </a:xfrm>
        </p:spPr>
        <p:txBody>
          <a:bodyPr/>
          <a:lstStyle/>
          <a:p>
            <a:r>
              <a:rPr lang="de-DE">
                <a:ea typeface="ヒラギノ角ゴ Pro W3"/>
                <a:cs typeface="Calibri"/>
              </a:rPr>
              <a:t>Verfasser: Prof. Dr. Achim Schmidtmann</a:t>
            </a:r>
          </a:p>
          <a:p>
            <a:pPr marL="342900" indent="-342900">
              <a:buFont typeface="Arial" pitchFamily="125" charset="0"/>
              <a:buChar char="•"/>
            </a:pPr>
            <a:r>
              <a:rPr lang="de-DE">
                <a:ea typeface="ヒラギノ角ゴ Pro W3"/>
                <a:cs typeface="Calibri"/>
              </a:rPr>
              <a:t>Professor für Wirtschaftsinformatik an der FH Bielefeld (Fachbereich Wirtschaft und Gesundheit)</a:t>
            </a:r>
          </a:p>
          <a:p>
            <a:pPr marL="342900" indent="-342900">
              <a:buFont typeface="Arial" pitchFamily="125" charset="0"/>
              <a:buChar char="•"/>
            </a:pPr>
            <a:r>
              <a:rPr lang="de-DE">
                <a:ea typeface="ヒラギノ角ゴ Pro W3"/>
                <a:cs typeface="Calibri"/>
              </a:rPr>
              <a:t>Forschung in den Bereichen</a:t>
            </a:r>
            <a:br>
              <a:rPr lang="de-DE" dirty="0">
                <a:ea typeface="ヒラギノ角ゴ Pro W3"/>
                <a:cs typeface="Calibri"/>
              </a:rPr>
            </a:br>
            <a:r>
              <a:rPr lang="de-DE">
                <a:ea typeface="ヒラギノ角ゴ Pro W3"/>
                <a:cs typeface="Calibri"/>
              </a:rPr>
              <a:t>IT-Servicemanagement,</a:t>
            </a:r>
            <a:br>
              <a:rPr lang="de-DE" dirty="0">
                <a:ea typeface="ヒラギノ角ゴ Pro W3"/>
                <a:cs typeface="Calibri"/>
              </a:rPr>
            </a:br>
            <a:r>
              <a:rPr lang="de-DE">
                <a:ea typeface="ヒラギノ角ゴ Pro W3"/>
                <a:cs typeface="Calibri"/>
              </a:rPr>
              <a:t>IT-Sicherheitsmanagement,</a:t>
            </a:r>
            <a:br>
              <a:rPr lang="de-DE" dirty="0">
                <a:ea typeface="ヒラギノ角ゴ Pro W3"/>
                <a:cs typeface="Calibri"/>
              </a:rPr>
            </a:br>
            <a:r>
              <a:rPr lang="de-DE">
                <a:ea typeface="ヒラギノ角ゴ Pro W3"/>
                <a:cs typeface="Calibri"/>
              </a:rPr>
              <a:t>Betriebliche Anwendungssoftware</a:t>
            </a:r>
            <a:br>
              <a:rPr lang="de-DE" dirty="0">
                <a:ea typeface="ヒラギノ角ゴ Pro W3"/>
                <a:cs typeface="Calibri"/>
              </a:rPr>
            </a:br>
            <a:r>
              <a:rPr lang="de-DE">
                <a:ea typeface="ヒラギノ角ゴ Pro W3"/>
                <a:cs typeface="Calibri"/>
              </a:rPr>
              <a:t>und Informationsmanagement</a:t>
            </a:r>
            <a:endParaRPr lang="de-DE" dirty="0">
              <a:cs typeface="Calibri"/>
            </a:endParaRPr>
          </a:p>
        </p:txBody>
      </p:sp>
      <p:sp>
        <p:nvSpPr>
          <p:cNvPr id="5" name="Date Placeholder 4">
            <a:extLst>
              <a:ext uri="{FF2B5EF4-FFF2-40B4-BE49-F238E27FC236}">
                <a16:creationId xmlns:a16="http://schemas.microsoft.com/office/drawing/2014/main" id="{6D081A55-3CBB-42A7-8CE1-9F946516D41C}"/>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8B003C46-33D0-43D3-9519-F0B13690D6D5}"/>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B53E464D-D7F3-47AA-ADDD-E069622DCE5B}"/>
              </a:ext>
            </a:extLst>
          </p:cNvPr>
          <p:cNvSpPr>
            <a:spLocks noGrp="1"/>
          </p:cNvSpPr>
          <p:nvPr>
            <p:ph type="sldNum" sz="quarter" idx="24"/>
          </p:nvPr>
        </p:nvSpPr>
        <p:spPr/>
        <p:txBody>
          <a:bodyPr/>
          <a:lstStyle/>
          <a:p>
            <a:fld id="{F846377B-F563-4071-BF06-49AEC7E395EC}" type="slidenum">
              <a:rPr lang="de-DE" altLang="de-DE"/>
              <a:pPr/>
              <a:t>68</a:t>
            </a:fld>
            <a:endParaRPr lang="de-DE" altLang="de-DE"/>
          </a:p>
        </p:txBody>
      </p:sp>
      <p:pic>
        <p:nvPicPr>
          <p:cNvPr id="8" name="Picture 8">
            <a:extLst>
              <a:ext uri="{FF2B5EF4-FFF2-40B4-BE49-F238E27FC236}">
                <a16:creationId xmlns:a16="http://schemas.microsoft.com/office/drawing/2014/main" id="{8D095B99-CCAD-4B12-9A48-E476DFD25616}"/>
              </a:ext>
            </a:extLst>
          </p:cNvPr>
          <p:cNvPicPr>
            <a:picLocks noChangeAspect="1"/>
          </p:cNvPicPr>
          <p:nvPr/>
        </p:nvPicPr>
        <p:blipFill>
          <a:blip r:embed="rId2"/>
          <a:stretch>
            <a:fillRect/>
          </a:stretch>
        </p:blipFill>
        <p:spPr>
          <a:xfrm>
            <a:off x="6744376" y="1697522"/>
            <a:ext cx="2066870" cy="2651358"/>
          </a:xfrm>
          <a:prstGeom prst="rect">
            <a:avLst/>
          </a:prstGeom>
        </p:spPr>
      </p:pic>
      <p:sp>
        <p:nvSpPr>
          <p:cNvPr id="11" name="TextBox 10">
            <a:extLst>
              <a:ext uri="{FF2B5EF4-FFF2-40B4-BE49-F238E27FC236}">
                <a16:creationId xmlns:a16="http://schemas.microsoft.com/office/drawing/2014/main" id="{CC2DB4A1-6A45-4EF1-90AE-FDFB983A251C}"/>
              </a:ext>
            </a:extLst>
          </p:cNvPr>
          <p:cNvSpPr txBox="1"/>
          <p:nvPr/>
        </p:nvSpPr>
        <p:spPr>
          <a:xfrm>
            <a:off x="6818327" y="6629400"/>
            <a:ext cx="2743200" cy="226858"/>
          </a:xfrm>
          <a:prstGeom prst="rect">
            <a:avLst/>
          </a:prstGeom>
          <a:noFill/>
        </p:spPr>
        <p:txBody>
          <a:bodyPr rot="0" spcFirstLastPara="0" vertOverflow="overflow" horzOverflow="overflow" vert="horz" wrap="square" lIns="0" tIns="46800" rIns="91440" bIns="45720" numCol="1" spcCol="0" rtlCol="0" fromWordArt="0" anchor="t" anchorCtr="0" forceAA="0" compatLnSpc="1">
            <a:prstTxWarp prst="textNoShape">
              <a:avLst/>
            </a:prstTxWarp>
            <a:spAutoFit/>
          </a:bodyPr>
          <a:lstStyle/>
          <a:p>
            <a:pPr>
              <a:lnSpc>
                <a:spcPts val="1000"/>
              </a:lnSpc>
            </a:pPr>
            <a:r>
              <a:rPr lang="de-DE" sz="1000">
                <a:latin typeface="Calibri"/>
                <a:ea typeface="ヒラギノ角ゴ Pro W3"/>
                <a:cs typeface="Calibri"/>
              </a:rPr>
              <a:t>Abb.: [1]</a:t>
            </a:r>
            <a:endParaRPr lang="de-DE"/>
          </a:p>
        </p:txBody>
      </p:sp>
    </p:spTree>
    <p:extLst>
      <p:ext uri="{BB962C8B-B14F-4D97-AF65-F5344CB8AC3E}">
        <p14:creationId xmlns:p14="http://schemas.microsoft.com/office/powerpoint/2010/main" val="3442144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6D65A9-6012-4CCE-B566-37A0C6620236}"/>
              </a:ext>
            </a:extLst>
          </p:cNvPr>
          <p:cNvSpPr>
            <a:spLocks noGrp="1"/>
          </p:cNvSpPr>
          <p:nvPr>
            <p:ph type="body" sz="quarter" idx="17"/>
          </p:nvPr>
        </p:nvSpPr>
        <p:spPr/>
        <p:txBody>
          <a:bodyPr/>
          <a:lstStyle/>
          <a:p>
            <a:r>
              <a:rPr lang="de-DE">
                <a:ea typeface="ヒラギノ角ゴ Pro W3"/>
                <a:cs typeface="Calibri"/>
              </a:rPr>
              <a:t>Fünf Prinzipien der Digitalisierung</a:t>
            </a:r>
            <a:endParaRPr lang="de-DE"/>
          </a:p>
        </p:txBody>
      </p:sp>
      <p:sp>
        <p:nvSpPr>
          <p:cNvPr id="3" name="Title 2">
            <a:extLst>
              <a:ext uri="{FF2B5EF4-FFF2-40B4-BE49-F238E27FC236}">
                <a16:creationId xmlns:a16="http://schemas.microsoft.com/office/drawing/2014/main" id="{1A7345E3-F377-41A2-AAAB-D42212A1F7D6}"/>
              </a:ext>
            </a:extLst>
          </p:cNvPr>
          <p:cNvSpPr>
            <a:spLocks noGrp="1"/>
          </p:cNvSpPr>
          <p:nvPr>
            <p:ph type="title"/>
          </p:nvPr>
        </p:nvSpPr>
        <p:spPr>
          <a:xfrm>
            <a:off x="457200" y="458081"/>
            <a:ext cx="6781800" cy="368750"/>
          </a:xfrm>
        </p:spPr>
        <p:txBody>
          <a:bodyPr/>
          <a:lstStyle/>
          <a:p>
            <a:r>
              <a:rPr lang="de-DE">
                <a:ea typeface="ヒラギノ角ゴ Pro W3"/>
                <a:cs typeface="Calibri"/>
              </a:rPr>
              <a:t>Risiko Digitalisierung</a:t>
            </a:r>
            <a:endParaRPr lang="de-DE"/>
          </a:p>
        </p:txBody>
      </p:sp>
      <p:pic>
        <p:nvPicPr>
          <p:cNvPr id="8" name="Picture 8">
            <a:extLst>
              <a:ext uri="{FF2B5EF4-FFF2-40B4-BE49-F238E27FC236}">
                <a16:creationId xmlns:a16="http://schemas.microsoft.com/office/drawing/2014/main" id="{F12B8BE6-0A5D-4F73-A3AD-285E2F8B2113}"/>
              </a:ext>
            </a:extLst>
          </p:cNvPr>
          <p:cNvPicPr>
            <a:picLocks noGrp="1" noChangeAspect="1"/>
          </p:cNvPicPr>
          <p:nvPr>
            <p:ph sz="quarter" idx="21"/>
          </p:nvPr>
        </p:nvPicPr>
        <p:blipFill>
          <a:blip r:embed="rId2"/>
          <a:stretch>
            <a:fillRect/>
          </a:stretch>
        </p:blipFill>
        <p:spPr>
          <a:xfrm>
            <a:off x="896829" y="1670513"/>
            <a:ext cx="5908893" cy="4633120"/>
          </a:xfrm>
          <a:prstGeom prst="rect">
            <a:avLst/>
          </a:prstGeom>
        </p:spPr>
      </p:pic>
      <p:sp>
        <p:nvSpPr>
          <p:cNvPr id="5" name="Date Placeholder 4">
            <a:extLst>
              <a:ext uri="{FF2B5EF4-FFF2-40B4-BE49-F238E27FC236}">
                <a16:creationId xmlns:a16="http://schemas.microsoft.com/office/drawing/2014/main" id="{C1B14E8E-D1DB-44F8-8E96-F81F464943DF}"/>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91AE80A9-D5D6-41F5-8F67-02F3EC7D639A}"/>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5C1248F9-F610-46AA-9A6E-C30A2EB2F8A7}"/>
              </a:ext>
            </a:extLst>
          </p:cNvPr>
          <p:cNvSpPr>
            <a:spLocks noGrp="1"/>
          </p:cNvSpPr>
          <p:nvPr>
            <p:ph type="sldNum" sz="quarter" idx="24"/>
          </p:nvPr>
        </p:nvSpPr>
        <p:spPr/>
        <p:txBody>
          <a:bodyPr/>
          <a:lstStyle/>
          <a:p>
            <a:fld id="{F846377B-F563-4071-BF06-49AEC7E395EC}" type="slidenum">
              <a:rPr lang="de-DE" altLang="de-DE"/>
              <a:pPr/>
              <a:t>69</a:t>
            </a:fld>
            <a:endParaRPr lang="de-DE" altLang="de-DE"/>
          </a:p>
        </p:txBody>
      </p:sp>
      <p:sp>
        <p:nvSpPr>
          <p:cNvPr id="11" name="TextBox 10">
            <a:extLst>
              <a:ext uri="{FF2B5EF4-FFF2-40B4-BE49-F238E27FC236}">
                <a16:creationId xmlns:a16="http://schemas.microsoft.com/office/drawing/2014/main" id="{6567AB84-C721-486C-9333-5AB5A7284254}"/>
              </a:ext>
            </a:extLst>
          </p:cNvPr>
          <p:cNvSpPr txBox="1"/>
          <p:nvPr/>
        </p:nvSpPr>
        <p:spPr>
          <a:xfrm>
            <a:off x="6818327" y="6629400"/>
            <a:ext cx="2743200" cy="226858"/>
          </a:xfrm>
          <a:prstGeom prst="rect">
            <a:avLst/>
          </a:prstGeom>
          <a:noFill/>
        </p:spPr>
        <p:txBody>
          <a:bodyPr rot="0" spcFirstLastPara="0" vertOverflow="overflow" horzOverflow="overflow" vert="horz" wrap="square" lIns="0" tIns="46800" rIns="91440" bIns="45720" numCol="1" spcCol="0" rtlCol="0" fromWordArt="0" anchor="t" anchorCtr="0" forceAA="0" compatLnSpc="1">
            <a:prstTxWarp prst="textNoShape">
              <a:avLst/>
            </a:prstTxWarp>
            <a:spAutoFit/>
          </a:bodyPr>
          <a:lstStyle/>
          <a:p>
            <a:pPr>
              <a:lnSpc>
                <a:spcPts val="1000"/>
              </a:lnSpc>
            </a:pPr>
            <a:r>
              <a:rPr lang="de-DE" sz="1000">
                <a:latin typeface="Calibri"/>
                <a:ea typeface="ヒラギノ角ゴ Pro W3"/>
                <a:cs typeface="Calibri"/>
              </a:rPr>
              <a:t>Abb.: [1]</a:t>
            </a:r>
            <a:endParaRPr lang="de-DE"/>
          </a:p>
        </p:txBody>
      </p:sp>
    </p:spTree>
    <p:extLst>
      <p:ext uri="{BB962C8B-B14F-4D97-AF65-F5344CB8AC3E}">
        <p14:creationId xmlns:p14="http://schemas.microsoft.com/office/powerpoint/2010/main" val="3695685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Grundsätze digitale Unternehmenskommunikation</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697038"/>
            <a:ext cx="6775450" cy="4741862"/>
          </a:xfrm>
        </p:spPr>
        <p:txBody>
          <a:bodyPr/>
          <a:lstStyle/>
          <a:p>
            <a:pPr marL="342900" indent="-342900" eaLnBrk="1" hangingPunct="1">
              <a:buFont typeface="Arial" panose="020B0604020202020204" pitchFamily="34" charset="0"/>
              <a:buChar char="•"/>
            </a:pPr>
            <a:r>
              <a:rPr lang="de-DE" altLang="de-DE" b="1" dirty="0"/>
              <a:t>Aktiv</a:t>
            </a:r>
            <a:r>
              <a:rPr lang="de-DE" altLang="de-DE" dirty="0"/>
              <a:t> an unternehmensrelevanten Diskursen </a:t>
            </a:r>
            <a:r>
              <a:rPr lang="de-DE" altLang="de-DE" b="1" dirty="0"/>
              <a:t>partizipieren</a:t>
            </a:r>
          </a:p>
          <a:p>
            <a:pPr marL="342900" indent="-342900" eaLnBrk="1" hangingPunct="1">
              <a:buFont typeface="Arial" panose="020B0604020202020204" pitchFamily="34" charset="0"/>
              <a:buChar char="•"/>
            </a:pPr>
            <a:r>
              <a:rPr lang="de-DE" altLang="de-DE" dirty="0"/>
              <a:t>Influencer und ihre </a:t>
            </a:r>
            <a:r>
              <a:rPr lang="de-DE" altLang="de-DE" b="1" dirty="0"/>
              <a:t>Zielgruppe</a:t>
            </a:r>
            <a:r>
              <a:rPr lang="de-DE" altLang="de-DE" dirty="0"/>
              <a:t> identifizieren und </a:t>
            </a:r>
            <a:r>
              <a:rPr lang="de-DE" altLang="de-DE" b="1" dirty="0"/>
              <a:t>ansprechen</a:t>
            </a:r>
          </a:p>
          <a:p>
            <a:pPr marL="342900" indent="-342900" eaLnBrk="1" hangingPunct="1">
              <a:buFont typeface="Arial" panose="020B0604020202020204" pitchFamily="34" charset="0"/>
              <a:buChar char="•"/>
            </a:pPr>
            <a:r>
              <a:rPr lang="de-DE" altLang="de-DE" dirty="0"/>
              <a:t>Diskurspartnern </a:t>
            </a:r>
            <a:r>
              <a:rPr lang="de-DE" altLang="de-DE" b="1" dirty="0"/>
              <a:t>zuhören</a:t>
            </a:r>
            <a:r>
              <a:rPr lang="de-DE" altLang="de-DE" dirty="0"/>
              <a:t>, schnell </a:t>
            </a:r>
            <a:r>
              <a:rPr lang="de-DE" altLang="de-DE" b="1" dirty="0"/>
              <a:t>reagieren</a:t>
            </a:r>
            <a:r>
              <a:rPr lang="de-DE" altLang="de-DE" dirty="0"/>
              <a:t>, Inhalte selbstreflexiv annehmen und zur direkten Anschlusskommunikation nutzen</a:t>
            </a:r>
          </a:p>
          <a:p>
            <a:pPr marL="342900" indent="-342900" eaLnBrk="1" hangingPunct="1">
              <a:buFont typeface="Arial" panose="020B0604020202020204" pitchFamily="34" charset="0"/>
              <a:buChar char="•"/>
            </a:pPr>
            <a:r>
              <a:rPr lang="de-DE" altLang="de-DE" dirty="0"/>
              <a:t>Im Community-Management </a:t>
            </a:r>
            <a:r>
              <a:rPr lang="de-DE" altLang="de-DE" b="1" dirty="0"/>
              <a:t>glaubwürdige</a:t>
            </a:r>
            <a:r>
              <a:rPr lang="de-DE" altLang="de-DE" dirty="0"/>
              <a:t> </a:t>
            </a:r>
            <a:r>
              <a:rPr lang="de-DE" altLang="de-DE" b="1" dirty="0"/>
              <a:t>Dialogbereitschaft</a:t>
            </a:r>
            <a:r>
              <a:rPr lang="de-DE" altLang="de-DE" dirty="0"/>
              <a:t> demonstrieren</a:t>
            </a:r>
          </a:p>
          <a:p>
            <a:pPr marL="342900" indent="-342900" eaLnBrk="1" hangingPunct="1">
              <a:buFont typeface="Arial" panose="020B0604020202020204" pitchFamily="34" charset="0"/>
              <a:buChar char="•"/>
            </a:pPr>
            <a:r>
              <a:rPr lang="de-DE" altLang="de-DE" dirty="0"/>
              <a:t>Im Unternehmen eine </a:t>
            </a:r>
            <a:r>
              <a:rPr lang="de-DE" altLang="de-DE" b="1" dirty="0" err="1"/>
              <a:t>Social</a:t>
            </a:r>
            <a:r>
              <a:rPr lang="de-DE" altLang="de-DE" b="1" dirty="0"/>
              <a:t> Media Policy </a:t>
            </a:r>
            <a:r>
              <a:rPr lang="de-DE" altLang="de-DE" dirty="0"/>
              <a:t>verankern und praktizieren</a:t>
            </a:r>
          </a:p>
          <a:p>
            <a:pPr marL="342900" indent="-342900" eaLnBrk="1" hangingPunct="1">
              <a:buFont typeface="Arial" panose="020B0604020202020204" pitchFamily="34" charset="0"/>
              <a:buChar char="•"/>
            </a:pPr>
            <a:r>
              <a:rPr lang="de-DE" altLang="de-DE" dirty="0"/>
              <a:t>Konsequentes </a:t>
            </a:r>
            <a:r>
              <a:rPr lang="de-DE" altLang="de-DE" b="1" dirty="0" err="1"/>
              <a:t>Social</a:t>
            </a:r>
            <a:r>
              <a:rPr lang="de-DE" altLang="de-DE" b="1" dirty="0"/>
              <a:t>-Media- und </a:t>
            </a:r>
            <a:r>
              <a:rPr lang="de-DE" altLang="de-DE" b="1" dirty="0" err="1"/>
              <a:t>Issue</a:t>
            </a:r>
            <a:r>
              <a:rPr lang="de-DE" altLang="de-DE" b="1" dirty="0"/>
              <a:t>-Monitoring </a:t>
            </a:r>
            <a:r>
              <a:rPr lang="de-DE" altLang="de-DE" dirty="0"/>
              <a:t>betreiben </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7</a:t>
            </a:fld>
            <a:endParaRPr lang="de-DE" altLang="de-DE" sz="1000"/>
          </a:p>
        </p:txBody>
      </p:sp>
    </p:spTree>
    <p:extLst>
      <p:ext uri="{BB962C8B-B14F-4D97-AF65-F5344CB8AC3E}">
        <p14:creationId xmlns:p14="http://schemas.microsoft.com/office/powerpoint/2010/main" val="2853972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FF75FB-5DC8-475E-9EE2-9D1F23B0F44C}"/>
              </a:ext>
            </a:extLst>
          </p:cNvPr>
          <p:cNvSpPr>
            <a:spLocks noGrp="1"/>
          </p:cNvSpPr>
          <p:nvPr>
            <p:ph type="body" sz="quarter" idx="17"/>
          </p:nvPr>
        </p:nvSpPr>
        <p:spPr/>
        <p:txBody>
          <a:bodyPr/>
          <a:lstStyle/>
          <a:p>
            <a:r>
              <a:rPr lang="de-DE">
                <a:ea typeface="ヒラギノ角ゴ Pro W3"/>
                <a:cs typeface="Calibri"/>
              </a:rPr>
              <a:t>Fünf Prinzipien der Digitalisierung</a:t>
            </a:r>
            <a:endParaRPr lang="de-DE"/>
          </a:p>
        </p:txBody>
      </p:sp>
      <p:sp>
        <p:nvSpPr>
          <p:cNvPr id="3" name="Title 2">
            <a:extLst>
              <a:ext uri="{FF2B5EF4-FFF2-40B4-BE49-F238E27FC236}">
                <a16:creationId xmlns:a16="http://schemas.microsoft.com/office/drawing/2014/main" id="{D79DF7E6-BBAB-4C1C-B260-B3D41C2F6F54}"/>
              </a:ext>
            </a:extLst>
          </p:cNvPr>
          <p:cNvSpPr>
            <a:spLocks noGrp="1"/>
          </p:cNvSpPr>
          <p:nvPr>
            <p:ph type="title"/>
          </p:nvPr>
        </p:nvSpPr>
        <p:spPr>
          <a:xfrm>
            <a:off x="457200" y="458081"/>
            <a:ext cx="6781800" cy="368750"/>
          </a:xfrm>
        </p:spPr>
        <p:txBody>
          <a:bodyPr/>
          <a:lstStyle/>
          <a:p>
            <a:r>
              <a:rPr lang="de-DE">
                <a:ea typeface="ヒラギノ角ゴ Pro W3"/>
                <a:cs typeface="Calibri"/>
              </a:rPr>
              <a:t>Risiko Digitalisierung</a:t>
            </a:r>
            <a:endParaRPr lang="de-DE"/>
          </a:p>
        </p:txBody>
      </p:sp>
      <p:sp>
        <p:nvSpPr>
          <p:cNvPr id="4" name="Content Placeholder 3">
            <a:extLst>
              <a:ext uri="{FF2B5EF4-FFF2-40B4-BE49-F238E27FC236}">
                <a16:creationId xmlns:a16="http://schemas.microsoft.com/office/drawing/2014/main" id="{94C27E92-0AB4-49A1-BECF-DE4531C10AA6}"/>
              </a:ext>
            </a:extLst>
          </p:cNvPr>
          <p:cNvSpPr>
            <a:spLocks noGrp="1"/>
          </p:cNvSpPr>
          <p:nvPr>
            <p:ph sz="quarter" idx="21"/>
          </p:nvPr>
        </p:nvSpPr>
        <p:spPr/>
        <p:txBody>
          <a:bodyPr/>
          <a:lstStyle/>
          <a:p>
            <a:r>
              <a:rPr lang="de-DE" b="1">
                <a:ea typeface="ヒラギノ角ゴ Pro W3"/>
                <a:cs typeface="Calibri"/>
              </a:rPr>
              <a:t>Digitalisiere mit Weile und Sorgfalt</a:t>
            </a:r>
          </a:p>
          <a:p>
            <a:pPr marL="342900" indent="-342900">
              <a:buFont typeface="Arial" pitchFamily="125" charset="0"/>
              <a:buChar char="•"/>
            </a:pPr>
            <a:r>
              <a:rPr lang="de-DE">
                <a:ea typeface="ヒラギノ角ゴ Pro W3"/>
                <a:cs typeface="Calibri"/>
              </a:rPr>
              <a:t>Mitarbeiter benötigen Zeit und Unterstützung zur Anpassung an neue Gegebenheiten</a:t>
            </a:r>
          </a:p>
          <a:p>
            <a:pPr marL="342900" indent="-342900">
              <a:buFont typeface="Arial" pitchFamily="125" charset="0"/>
              <a:buChar char="•"/>
            </a:pPr>
            <a:r>
              <a:rPr lang="de-DE">
                <a:ea typeface="ヒラギノ角ゴ Pro W3"/>
                <a:cs typeface="Calibri"/>
              </a:rPr>
              <a:t>Führungsebene sollte Vorbehalte und Ängste wahrnehmen und angemessen reagieren</a:t>
            </a:r>
          </a:p>
          <a:p>
            <a:pPr marL="342900" indent="-342900">
              <a:buFont typeface="Arial" pitchFamily="125" charset="0"/>
              <a:buChar char="•"/>
            </a:pPr>
            <a:r>
              <a:rPr lang="de-DE">
                <a:ea typeface="ヒラギノ角ゴ Pro W3"/>
                <a:cs typeface="Calibri"/>
              </a:rPr>
              <a:t>Überstürzte Umsetzung vermeiden, stattdessen sinnvolle Neuausrichtung von Strategie, Kultur und Struktur des Unternehmens anstreben</a:t>
            </a:r>
          </a:p>
          <a:p>
            <a:pPr marL="342900" indent="-342900">
              <a:buFont typeface="Arial" pitchFamily="125" charset="0"/>
              <a:buChar char="•"/>
            </a:pPr>
            <a:r>
              <a:rPr lang="de-DE">
                <a:ea typeface="ヒラギノ角ゴ Pro W3"/>
                <a:cs typeface="Calibri"/>
              </a:rPr>
              <a:t>IT-Kommunikation sollte als zielgerichtetes Hilfsmittel eingesetzt werden</a:t>
            </a:r>
            <a:endParaRPr lang="de-DE" dirty="0">
              <a:cs typeface="Calibri"/>
            </a:endParaRPr>
          </a:p>
        </p:txBody>
      </p:sp>
      <p:sp>
        <p:nvSpPr>
          <p:cNvPr id="5" name="Date Placeholder 4">
            <a:extLst>
              <a:ext uri="{FF2B5EF4-FFF2-40B4-BE49-F238E27FC236}">
                <a16:creationId xmlns:a16="http://schemas.microsoft.com/office/drawing/2014/main" id="{8BBE6234-FC4D-4B70-BE7B-A73DE3E414FC}"/>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BDC3A2DB-67D9-4A7D-82B4-62BB976B8836}"/>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EB06F1EA-A140-4222-A76E-DBFFEECCCFE4}"/>
              </a:ext>
            </a:extLst>
          </p:cNvPr>
          <p:cNvSpPr>
            <a:spLocks noGrp="1"/>
          </p:cNvSpPr>
          <p:nvPr>
            <p:ph type="sldNum" sz="quarter" idx="24"/>
          </p:nvPr>
        </p:nvSpPr>
        <p:spPr/>
        <p:txBody>
          <a:bodyPr/>
          <a:lstStyle/>
          <a:p>
            <a:fld id="{F846377B-F563-4071-BF06-49AEC7E395EC}" type="slidenum">
              <a:rPr lang="de-DE" altLang="de-DE"/>
              <a:pPr/>
              <a:t>70</a:t>
            </a:fld>
            <a:endParaRPr lang="de-DE" altLang="de-DE"/>
          </a:p>
        </p:txBody>
      </p:sp>
    </p:spTree>
    <p:extLst>
      <p:ext uri="{BB962C8B-B14F-4D97-AF65-F5344CB8AC3E}">
        <p14:creationId xmlns:p14="http://schemas.microsoft.com/office/powerpoint/2010/main" val="3974999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558B92-53D3-4709-93A0-69EC365E321E}"/>
              </a:ext>
            </a:extLst>
          </p:cNvPr>
          <p:cNvSpPr>
            <a:spLocks noGrp="1"/>
          </p:cNvSpPr>
          <p:nvPr>
            <p:ph type="body" sz="quarter" idx="17"/>
          </p:nvPr>
        </p:nvSpPr>
        <p:spPr/>
        <p:txBody>
          <a:bodyPr/>
          <a:lstStyle/>
          <a:p>
            <a:r>
              <a:rPr lang="de-DE">
                <a:ea typeface="ヒラギノ角ゴ Pro W3"/>
                <a:cs typeface="Calibri"/>
              </a:rPr>
              <a:t>Fünf Prinzipien der Digitalisierung</a:t>
            </a:r>
            <a:endParaRPr lang="de-DE"/>
          </a:p>
        </p:txBody>
      </p:sp>
      <p:sp>
        <p:nvSpPr>
          <p:cNvPr id="3" name="Title 2">
            <a:extLst>
              <a:ext uri="{FF2B5EF4-FFF2-40B4-BE49-F238E27FC236}">
                <a16:creationId xmlns:a16="http://schemas.microsoft.com/office/drawing/2014/main" id="{4A307ED4-233C-4EA2-AFAE-F60246521113}"/>
              </a:ext>
            </a:extLst>
          </p:cNvPr>
          <p:cNvSpPr>
            <a:spLocks noGrp="1"/>
          </p:cNvSpPr>
          <p:nvPr>
            <p:ph type="title"/>
          </p:nvPr>
        </p:nvSpPr>
        <p:spPr>
          <a:xfrm>
            <a:off x="457200" y="458081"/>
            <a:ext cx="6781800" cy="368750"/>
          </a:xfrm>
        </p:spPr>
        <p:txBody>
          <a:bodyPr/>
          <a:lstStyle/>
          <a:p>
            <a:r>
              <a:rPr lang="de-DE">
                <a:ea typeface="ヒラギノ角ゴ Pro W3"/>
                <a:cs typeface="Calibri"/>
              </a:rPr>
              <a:t>Risiko Digitalisierung</a:t>
            </a:r>
            <a:endParaRPr lang="de-DE"/>
          </a:p>
        </p:txBody>
      </p:sp>
      <p:sp>
        <p:nvSpPr>
          <p:cNvPr id="4" name="Content Placeholder 3">
            <a:extLst>
              <a:ext uri="{FF2B5EF4-FFF2-40B4-BE49-F238E27FC236}">
                <a16:creationId xmlns:a16="http://schemas.microsoft.com/office/drawing/2014/main" id="{003CE9C9-4302-4209-9D74-642EF021C70F}"/>
              </a:ext>
            </a:extLst>
          </p:cNvPr>
          <p:cNvSpPr>
            <a:spLocks noGrp="1"/>
          </p:cNvSpPr>
          <p:nvPr>
            <p:ph sz="quarter" idx="21"/>
          </p:nvPr>
        </p:nvSpPr>
        <p:spPr/>
        <p:txBody>
          <a:bodyPr/>
          <a:lstStyle/>
          <a:p>
            <a:r>
              <a:rPr lang="de-DE" b="1">
                <a:ea typeface="ヒラギノ角ゴ Pro W3"/>
                <a:cs typeface="Calibri"/>
              </a:rPr>
              <a:t>Digitalisiere wo nötig und nicht wo möglich</a:t>
            </a:r>
          </a:p>
          <a:p>
            <a:pPr marL="342900" indent="-342900">
              <a:buFont typeface="Arial" pitchFamily="125" charset="0"/>
              <a:buChar char="•"/>
            </a:pPr>
            <a:r>
              <a:rPr lang="de-DE">
                <a:ea typeface="ヒラギノ角ゴ Pro W3"/>
                <a:cs typeface="Calibri"/>
              </a:rPr>
              <a:t>Prioritäten setzen um Mitarbeiter zu schonen (Stichworte Informationsflut, Burnout, Digital Detox)</a:t>
            </a:r>
            <a:endParaRPr lang="de-DE">
              <a:cs typeface="Calibri"/>
            </a:endParaRPr>
          </a:p>
          <a:p>
            <a:pPr marL="342900" indent="-342900">
              <a:buFont typeface="Arial" pitchFamily="125" charset="0"/>
              <a:buChar char="•"/>
            </a:pPr>
            <a:r>
              <a:rPr lang="de-DE">
                <a:ea typeface="ヒラギノ角ゴ Pro W3"/>
                <a:cs typeface="Calibri"/>
              </a:rPr>
              <a:t>Frühzeitige Entscheidung, wie viel Digitalisierung sinnvoll ist, als Aufgabe des Managements</a:t>
            </a:r>
            <a:endParaRPr lang="de-DE" dirty="0">
              <a:cs typeface="Calibri"/>
            </a:endParaRPr>
          </a:p>
          <a:p>
            <a:pPr marL="342900" indent="-342900">
              <a:buFont typeface="Arial" pitchFamily="125" charset="0"/>
              <a:buChar char="•"/>
            </a:pPr>
            <a:r>
              <a:rPr lang="de-DE">
                <a:ea typeface="ヒラギノ角ゴ Pro W3"/>
                <a:cs typeface="Calibri"/>
              </a:rPr>
              <a:t>IT-Kommunikation als Basis der Verständigung zwischen Unternehmensbereichen, Management und einzelnen Personen im Unternehmen</a:t>
            </a:r>
            <a:endParaRPr lang="de-DE" dirty="0">
              <a:cs typeface="Calibri"/>
            </a:endParaRPr>
          </a:p>
        </p:txBody>
      </p:sp>
      <p:sp>
        <p:nvSpPr>
          <p:cNvPr id="5" name="Date Placeholder 4">
            <a:extLst>
              <a:ext uri="{FF2B5EF4-FFF2-40B4-BE49-F238E27FC236}">
                <a16:creationId xmlns:a16="http://schemas.microsoft.com/office/drawing/2014/main" id="{19DA48EA-A205-4954-8FF2-3D6BF5405F67}"/>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ACE2D0F3-5A15-419A-A6DB-072D93634787}"/>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04A9487C-D591-41B2-9E8D-1E519EFF659F}"/>
              </a:ext>
            </a:extLst>
          </p:cNvPr>
          <p:cNvSpPr>
            <a:spLocks noGrp="1"/>
          </p:cNvSpPr>
          <p:nvPr>
            <p:ph type="sldNum" sz="quarter" idx="24"/>
          </p:nvPr>
        </p:nvSpPr>
        <p:spPr/>
        <p:txBody>
          <a:bodyPr/>
          <a:lstStyle/>
          <a:p>
            <a:fld id="{F846377B-F563-4071-BF06-49AEC7E395EC}" type="slidenum">
              <a:rPr lang="de-DE" altLang="de-DE"/>
              <a:pPr/>
              <a:t>71</a:t>
            </a:fld>
            <a:endParaRPr lang="de-DE" altLang="de-DE"/>
          </a:p>
        </p:txBody>
      </p:sp>
    </p:spTree>
    <p:extLst>
      <p:ext uri="{BB962C8B-B14F-4D97-AF65-F5344CB8AC3E}">
        <p14:creationId xmlns:p14="http://schemas.microsoft.com/office/powerpoint/2010/main" val="8250650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58A072-B12A-49E1-8160-4F12BB912D35}"/>
              </a:ext>
            </a:extLst>
          </p:cNvPr>
          <p:cNvSpPr>
            <a:spLocks noGrp="1"/>
          </p:cNvSpPr>
          <p:nvPr>
            <p:ph type="body" sz="quarter" idx="17"/>
          </p:nvPr>
        </p:nvSpPr>
        <p:spPr/>
        <p:txBody>
          <a:bodyPr/>
          <a:lstStyle/>
          <a:p>
            <a:r>
              <a:rPr lang="de-DE">
                <a:ea typeface="ヒラギノ角ゴ Pro W3"/>
                <a:cs typeface="Calibri"/>
              </a:rPr>
              <a:t>Fünf Prinzipien der Digitalisierung</a:t>
            </a:r>
            <a:endParaRPr lang="de-DE"/>
          </a:p>
        </p:txBody>
      </p:sp>
      <p:sp>
        <p:nvSpPr>
          <p:cNvPr id="3" name="Title 2">
            <a:extLst>
              <a:ext uri="{FF2B5EF4-FFF2-40B4-BE49-F238E27FC236}">
                <a16:creationId xmlns:a16="http://schemas.microsoft.com/office/drawing/2014/main" id="{540A3CB3-EEE6-4ED7-98E0-93AE81CCB0B4}"/>
              </a:ext>
            </a:extLst>
          </p:cNvPr>
          <p:cNvSpPr>
            <a:spLocks noGrp="1"/>
          </p:cNvSpPr>
          <p:nvPr>
            <p:ph type="title"/>
          </p:nvPr>
        </p:nvSpPr>
        <p:spPr>
          <a:xfrm>
            <a:off x="457200" y="458081"/>
            <a:ext cx="6781800" cy="368750"/>
          </a:xfrm>
        </p:spPr>
        <p:txBody>
          <a:bodyPr/>
          <a:lstStyle/>
          <a:p>
            <a:r>
              <a:rPr lang="de-DE">
                <a:ea typeface="ヒラギノ角ゴ Pro W3"/>
                <a:cs typeface="Calibri"/>
              </a:rPr>
              <a:t>Risiko Digitalisierung</a:t>
            </a:r>
            <a:endParaRPr lang="de-DE"/>
          </a:p>
        </p:txBody>
      </p:sp>
      <p:sp>
        <p:nvSpPr>
          <p:cNvPr id="4" name="Content Placeholder 3">
            <a:extLst>
              <a:ext uri="{FF2B5EF4-FFF2-40B4-BE49-F238E27FC236}">
                <a16:creationId xmlns:a16="http://schemas.microsoft.com/office/drawing/2014/main" id="{C7920F40-5425-43F0-BB8F-DC208084CBBD}"/>
              </a:ext>
            </a:extLst>
          </p:cNvPr>
          <p:cNvSpPr>
            <a:spLocks noGrp="1"/>
          </p:cNvSpPr>
          <p:nvPr>
            <p:ph sz="quarter" idx="21"/>
          </p:nvPr>
        </p:nvSpPr>
        <p:spPr>
          <a:xfrm>
            <a:off x="463550" y="1697566"/>
            <a:ext cx="7127142" cy="4741333"/>
          </a:xfrm>
        </p:spPr>
        <p:txBody>
          <a:bodyPr/>
          <a:lstStyle/>
          <a:p>
            <a:r>
              <a:rPr lang="de-DE" b="1">
                <a:ea typeface="ヒラギノ角ゴ Pro W3"/>
                <a:cs typeface="Calibri"/>
              </a:rPr>
              <a:t>Digitalisierung braucht Bildung und Eigenverantwortung</a:t>
            </a:r>
          </a:p>
          <a:p>
            <a:pPr marL="342900" indent="-342900">
              <a:buFont typeface="Arial" pitchFamily="125" charset="0"/>
              <a:buChar char="•"/>
            </a:pPr>
            <a:r>
              <a:rPr lang="de-DE">
                <a:ea typeface="ヒラギノ角ゴ Pro W3"/>
                <a:cs typeface="Calibri"/>
              </a:rPr>
              <a:t>Heutige Erwartungen an Mitarbeiter umfassen Aufgeschlossenheit ggü. Neuerungen, Kreativität, lebenslanges Lernen, …</a:t>
            </a:r>
            <a:endParaRPr lang="de-DE" dirty="0">
              <a:cs typeface="Calibri"/>
            </a:endParaRPr>
          </a:p>
          <a:p>
            <a:pPr marL="342900" indent="-342900">
              <a:buFont typeface="Arial" pitchFamily="125" charset="0"/>
              <a:buChar char="•"/>
            </a:pPr>
            <a:r>
              <a:rPr lang="de-DE">
                <a:ea typeface="ヒラギノ角ゴ Pro W3"/>
                <a:cs typeface="Calibri"/>
              </a:rPr>
              <a:t>Unternehmen sollten geeignete Rahmenbedingungen schaffen und Qualifikationsmöglichkeiten bieten</a:t>
            </a:r>
          </a:p>
          <a:p>
            <a:pPr marL="342900" indent="-342900">
              <a:buFont typeface="Arial" pitchFamily="125" charset="0"/>
              <a:buChar char="•"/>
            </a:pPr>
            <a:r>
              <a:rPr lang="de-DE">
                <a:ea typeface="ヒラギノ角ゴ Pro W3"/>
                <a:cs typeface="Calibri"/>
              </a:rPr>
              <a:t>IT-Kommunikation sollte ebenfalls gelehrt werden, um einen sinnvollen Einsatz zu ermöglichen</a:t>
            </a:r>
            <a:endParaRPr lang="de-DE" dirty="0">
              <a:cs typeface="Calibri"/>
            </a:endParaRPr>
          </a:p>
        </p:txBody>
      </p:sp>
      <p:sp>
        <p:nvSpPr>
          <p:cNvPr id="5" name="Date Placeholder 4">
            <a:extLst>
              <a:ext uri="{FF2B5EF4-FFF2-40B4-BE49-F238E27FC236}">
                <a16:creationId xmlns:a16="http://schemas.microsoft.com/office/drawing/2014/main" id="{7164BA57-1FD7-4EAB-968D-D9D15EB5E43F}"/>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DB2D1737-90C0-44C2-B12A-8DB011259DEA}"/>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03159C39-14D2-4A45-A31E-CE8E3CE21F50}"/>
              </a:ext>
            </a:extLst>
          </p:cNvPr>
          <p:cNvSpPr>
            <a:spLocks noGrp="1"/>
          </p:cNvSpPr>
          <p:nvPr>
            <p:ph type="sldNum" sz="quarter" idx="24"/>
          </p:nvPr>
        </p:nvSpPr>
        <p:spPr/>
        <p:txBody>
          <a:bodyPr/>
          <a:lstStyle/>
          <a:p>
            <a:fld id="{F846377B-F563-4071-BF06-49AEC7E395EC}" type="slidenum">
              <a:rPr lang="de-DE" altLang="de-DE"/>
              <a:pPr/>
              <a:t>72</a:t>
            </a:fld>
            <a:endParaRPr lang="de-DE" altLang="de-DE"/>
          </a:p>
        </p:txBody>
      </p:sp>
    </p:spTree>
    <p:extLst>
      <p:ext uri="{BB962C8B-B14F-4D97-AF65-F5344CB8AC3E}">
        <p14:creationId xmlns:p14="http://schemas.microsoft.com/office/powerpoint/2010/main" val="3703424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B3AE6B-43AB-4854-A09E-BC7C6BBCCEEA}"/>
              </a:ext>
            </a:extLst>
          </p:cNvPr>
          <p:cNvSpPr>
            <a:spLocks noGrp="1"/>
          </p:cNvSpPr>
          <p:nvPr>
            <p:ph type="body" sz="quarter" idx="17"/>
          </p:nvPr>
        </p:nvSpPr>
        <p:spPr/>
        <p:txBody>
          <a:bodyPr/>
          <a:lstStyle/>
          <a:p>
            <a:r>
              <a:rPr lang="de-DE">
                <a:ea typeface="ヒラギノ角ゴ Pro W3"/>
                <a:cs typeface="Calibri"/>
              </a:rPr>
              <a:t>Fünf Prinzipien der Digitalisierung</a:t>
            </a:r>
            <a:endParaRPr lang="de-DE"/>
          </a:p>
        </p:txBody>
      </p:sp>
      <p:sp>
        <p:nvSpPr>
          <p:cNvPr id="3" name="Title 2">
            <a:extLst>
              <a:ext uri="{FF2B5EF4-FFF2-40B4-BE49-F238E27FC236}">
                <a16:creationId xmlns:a16="http://schemas.microsoft.com/office/drawing/2014/main" id="{6201F549-86C7-4961-B35D-9A5EAAE2DAC5}"/>
              </a:ext>
            </a:extLst>
          </p:cNvPr>
          <p:cNvSpPr>
            <a:spLocks noGrp="1"/>
          </p:cNvSpPr>
          <p:nvPr>
            <p:ph type="title"/>
          </p:nvPr>
        </p:nvSpPr>
        <p:spPr>
          <a:xfrm>
            <a:off x="457200" y="458081"/>
            <a:ext cx="6781800" cy="368750"/>
          </a:xfrm>
        </p:spPr>
        <p:txBody>
          <a:bodyPr/>
          <a:lstStyle/>
          <a:p>
            <a:r>
              <a:rPr lang="de-DE">
                <a:ea typeface="ヒラギノ角ゴ Pro W3"/>
                <a:cs typeface="Calibri"/>
              </a:rPr>
              <a:t>Risiko Digitalisierung</a:t>
            </a:r>
            <a:endParaRPr lang="de-DE"/>
          </a:p>
        </p:txBody>
      </p:sp>
      <p:sp>
        <p:nvSpPr>
          <p:cNvPr id="4" name="Content Placeholder 3">
            <a:extLst>
              <a:ext uri="{FF2B5EF4-FFF2-40B4-BE49-F238E27FC236}">
                <a16:creationId xmlns:a16="http://schemas.microsoft.com/office/drawing/2014/main" id="{FD69CD7F-401E-4B77-B1BE-B81656FB7BAD}"/>
              </a:ext>
            </a:extLst>
          </p:cNvPr>
          <p:cNvSpPr>
            <a:spLocks noGrp="1"/>
          </p:cNvSpPr>
          <p:nvPr>
            <p:ph sz="quarter" idx="21"/>
          </p:nvPr>
        </p:nvSpPr>
        <p:spPr/>
        <p:txBody>
          <a:bodyPr/>
          <a:lstStyle/>
          <a:p>
            <a:r>
              <a:rPr lang="de-DE" b="1">
                <a:ea typeface="ヒラギノ角ゴ Pro W3"/>
                <a:cs typeface="Calibri"/>
              </a:rPr>
              <a:t>Digitalisierung benötigt Vorbilder</a:t>
            </a:r>
          </a:p>
          <a:p>
            <a:pPr marL="342900" indent="-342900">
              <a:buFont typeface="Arial" pitchFamily="125" charset="0"/>
              <a:buChar char="•"/>
            </a:pPr>
            <a:r>
              <a:rPr lang="de-DE">
                <a:ea typeface="ヒラギノ角ゴ Pro W3"/>
                <a:cs typeface="Calibri"/>
              </a:rPr>
              <a:t>Vorbildfunktion des Managements (Unternehmens- und IT-Leitung) bzgl. Offenheit und </a:t>
            </a:r>
            <a:r>
              <a:rPr lang="de-DE" dirty="0">
                <a:ea typeface="ヒラギノ角ゴ Pro W3"/>
                <a:cs typeface="Calibri"/>
              </a:rPr>
              <a:t>Flexibilität</a:t>
            </a:r>
          </a:p>
          <a:p>
            <a:pPr marL="342900" indent="-342900">
              <a:buFont typeface="Arial" pitchFamily="125" charset="0"/>
              <a:buChar char="•"/>
            </a:pPr>
            <a:r>
              <a:rPr lang="de-DE">
                <a:ea typeface="ヒラギノ角ゴ Pro W3"/>
                <a:cs typeface="Calibri"/>
              </a:rPr>
              <a:t>Digitalisierung ist eine unternehmensübergreifende Thematik und sollte in die Unternehmenskultur integriert werden</a:t>
            </a:r>
          </a:p>
          <a:p>
            <a:pPr marL="342900" indent="-342900">
              <a:buFont typeface="Arial" pitchFamily="125" charset="0"/>
              <a:buChar char="•"/>
            </a:pPr>
            <a:r>
              <a:rPr lang="de-DE">
                <a:ea typeface="ヒラギノ角ゴ Pro W3"/>
                <a:cs typeface="Calibri"/>
              </a:rPr>
              <a:t>IT-Kommunikation als "Sprachrohr" der Vorbilder, ermöglicht direkten und weniger hierarchischen Informationsaustausch durch Verwendung neuer </a:t>
            </a:r>
            <a:r>
              <a:rPr lang="de-DE" dirty="0">
                <a:ea typeface="ヒラギノ角ゴ Pro W3"/>
                <a:cs typeface="Calibri"/>
              </a:rPr>
              <a:t>Netzwerke</a:t>
            </a:r>
          </a:p>
        </p:txBody>
      </p:sp>
      <p:sp>
        <p:nvSpPr>
          <p:cNvPr id="5" name="Date Placeholder 4">
            <a:extLst>
              <a:ext uri="{FF2B5EF4-FFF2-40B4-BE49-F238E27FC236}">
                <a16:creationId xmlns:a16="http://schemas.microsoft.com/office/drawing/2014/main" id="{B898A3BF-7887-49EE-A6D3-6281890F6016}"/>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BCD6170B-9623-4A1C-9721-571ED2EB69FD}"/>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4F90C38F-FE2E-405C-ACE2-71D3803061CE}"/>
              </a:ext>
            </a:extLst>
          </p:cNvPr>
          <p:cNvSpPr>
            <a:spLocks noGrp="1"/>
          </p:cNvSpPr>
          <p:nvPr>
            <p:ph type="sldNum" sz="quarter" idx="24"/>
          </p:nvPr>
        </p:nvSpPr>
        <p:spPr/>
        <p:txBody>
          <a:bodyPr/>
          <a:lstStyle/>
          <a:p>
            <a:fld id="{F846377B-F563-4071-BF06-49AEC7E395EC}" type="slidenum">
              <a:rPr lang="de-DE" altLang="de-DE"/>
              <a:pPr/>
              <a:t>73</a:t>
            </a:fld>
            <a:endParaRPr lang="de-DE" altLang="de-DE"/>
          </a:p>
        </p:txBody>
      </p:sp>
    </p:spTree>
    <p:extLst>
      <p:ext uri="{BB962C8B-B14F-4D97-AF65-F5344CB8AC3E}">
        <p14:creationId xmlns:p14="http://schemas.microsoft.com/office/powerpoint/2010/main" val="1994733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1283A7-15A9-4008-B892-1F7A4F360069}"/>
              </a:ext>
            </a:extLst>
          </p:cNvPr>
          <p:cNvSpPr>
            <a:spLocks noGrp="1"/>
          </p:cNvSpPr>
          <p:nvPr>
            <p:ph type="body" sz="quarter" idx="17"/>
          </p:nvPr>
        </p:nvSpPr>
        <p:spPr/>
        <p:txBody>
          <a:bodyPr/>
          <a:lstStyle/>
          <a:p>
            <a:r>
              <a:rPr lang="de-DE">
                <a:ea typeface="ヒラギノ角ゴ Pro W3"/>
                <a:cs typeface="Calibri"/>
              </a:rPr>
              <a:t>Fünf Prinzipien der Digitalisierung</a:t>
            </a:r>
            <a:endParaRPr lang="de-DE"/>
          </a:p>
        </p:txBody>
      </p:sp>
      <p:sp>
        <p:nvSpPr>
          <p:cNvPr id="3" name="Title 2">
            <a:extLst>
              <a:ext uri="{FF2B5EF4-FFF2-40B4-BE49-F238E27FC236}">
                <a16:creationId xmlns:a16="http://schemas.microsoft.com/office/drawing/2014/main" id="{27038412-A7C5-46FB-96ED-388C757182D0}"/>
              </a:ext>
            </a:extLst>
          </p:cNvPr>
          <p:cNvSpPr>
            <a:spLocks noGrp="1"/>
          </p:cNvSpPr>
          <p:nvPr>
            <p:ph type="title"/>
          </p:nvPr>
        </p:nvSpPr>
        <p:spPr>
          <a:xfrm>
            <a:off x="457200" y="458081"/>
            <a:ext cx="6781800" cy="368750"/>
          </a:xfrm>
        </p:spPr>
        <p:txBody>
          <a:bodyPr/>
          <a:lstStyle/>
          <a:p>
            <a:r>
              <a:rPr lang="de-DE">
                <a:ea typeface="ヒラギノ角ゴ Pro W3"/>
                <a:cs typeface="Calibri"/>
              </a:rPr>
              <a:t>Risiko Digitalisierung</a:t>
            </a:r>
            <a:endParaRPr lang="de-DE"/>
          </a:p>
        </p:txBody>
      </p:sp>
      <p:sp>
        <p:nvSpPr>
          <p:cNvPr id="4" name="Content Placeholder 3">
            <a:extLst>
              <a:ext uri="{FF2B5EF4-FFF2-40B4-BE49-F238E27FC236}">
                <a16:creationId xmlns:a16="http://schemas.microsoft.com/office/drawing/2014/main" id="{EFCEEC2F-84A5-46D6-9C3D-E0B54D360B7E}"/>
              </a:ext>
            </a:extLst>
          </p:cNvPr>
          <p:cNvSpPr>
            <a:spLocks noGrp="1"/>
          </p:cNvSpPr>
          <p:nvPr>
            <p:ph sz="quarter" idx="21"/>
          </p:nvPr>
        </p:nvSpPr>
        <p:spPr/>
        <p:txBody>
          <a:bodyPr/>
          <a:lstStyle/>
          <a:p>
            <a:r>
              <a:rPr lang="de-DE" b="1">
                <a:ea typeface="ヒラギノ角ゴ Pro W3"/>
                <a:cs typeface="Calibri"/>
              </a:rPr>
              <a:t>Digitalisierung bedarf Vertrauen und Offenheit</a:t>
            </a:r>
            <a:endParaRPr lang="de-DE" b="1">
              <a:cs typeface="Calibri"/>
            </a:endParaRPr>
          </a:p>
          <a:p>
            <a:pPr marL="342900" indent="-342900">
              <a:buFont typeface="Arial" pitchFamily="125" charset="0"/>
              <a:buChar char="•"/>
            </a:pPr>
            <a:r>
              <a:rPr lang="de-DE">
                <a:ea typeface="ヒラギノ角ゴ Pro W3"/>
                <a:cs typeface="Calibri"/>
              </a:rPr>
              <a:t>Kreativität und eigene Lösungen der Mitarbeiter als Erfolgsfaktor, der durch Vertrauen ermöglicht wird</a:t>
            </a:r>
          </a:p>
          <a:p>
            <a:pPr marL="342900" indent="-342900">
              <a:buFont typeface="Arial" pitchFamily="125" charset="0"/>
              <a:buChar char="•"/>
            </a:pPr>
            <a:r>
              <a:rPr lang="de-DE">
                <a:ea typeface="ヒラギノ角ゴ Pro W3"/>
                <a:cs typeface="Calibri"/>
              </a:rPr>
              <a:t>Arbeit in selbstorganisierten Teams und dezentralen Organisationsstrukturen benötigt größeres Vertrauen als frühere Strukturen</a:t>
            </a:r>
            <a:endParaRPr lang="de-DE">
              <a:cs typeface="Calibri"/>
            </a:endParaRPr>
          </a:p>
          <a:p>
            <a:pPr marL="342900" indent="-342900">
              <a:buFont typeface="Arial" pitchFamily="125" charset="0"/>
              <a:buChar char="•"/>
            </a:pPr>
            <a:r>
              <a:rPr lang="de-DE">
                <a:ea typeface="ヒラギノ角ゴ Pro W3"/>
                <a:cs typeface="Calibri"/>
              </a:rPr>
              <a:t>IT-Kommunikation sollte diese Veränderungen unterstützen und einen Austausch außerhalb Abteilungs- und Fachgrenzen ermöglichen</a:t>
            </a:r>
            <a:endParaRPr lang="de-DE">
              <a:cs typeface="Calibri"/>
            </a:endParaRPr>
          </a:p>
        </p:txBody>
      </p:sp>
      <p:sp>
        <p:nvSpPr>
          <p:cNvPr id="5" name="Date Placeholder 4">
            <a:extLst>
              <a:ext uri="{FF2B5EF4-FFF2-40B4-BE49-F238E27FC236}">
                <a16:creationId xmlns:a16="http://schemas.microsoft.com/office/drawing/2014/main" id="{D525B325-281C-449A-BF7C-997E0F1503BD}"/>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08EF2C84-85B2-40D0-A5BD-6D0869D8DFCD}"/>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4F7A9302-0701-47FD-97BC-1A363299EB71}"/>
              </a:ext>
            </a:extLst>
          </p:cNvPr>
          <p:cNvSpPr>
            <a:spLocks noGrp="1"/>
          </p:cNvSpPr>
          <p:nvPr>
            <p:ph type="sldNum" sz="quarter" idx="24"/>
          </p:nvPr>
        </p:nvSpPr>
        <p:spPr/>
        <p:txBody>
          <a:bodyPr/>
          <a:lstStyle/>
          <a:p>
            <a:fld id="{F846377B-F563-4071-BF06-49AEC7E395EC}" type="slidenum">
              <a:rPr lang="de-DE" altLang="de-DE"/>
              <a:pPr/>
              <a:t>74</a:t>
            </a:fld>
            <a:endParaRPr lang="de-DE" altLang="de-DE"/>
          </a:p>
        </p:txBody>
      </p:sp>
    </p:spTree>
    <p:extLst>
      <p:ext uri="{BB962C8B-B14F-4D97-AF65-F5344CB8AC3E}">
        <p14:creationId xmlns:p14="http://schemas.microsoft.com/office/powerpoint/2010/main" val="29222064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LITERATURANGABEN</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058069"/>
            <a:ext cx="6775450" cy="4741862"/>
          </a:xfrm>
        </p:spPr>
        <p:txBody>
          <a:bodyPr/>
          <a:lstStyle/>
          <a:p>
            <a:pPr eaLnBrk="1" hangingPunct="1"/>
            <a:r>
              <a:rPr lang="en-GB" altLang="de-DE" dirty="0"/>
              <a:t>[1</a:t>
            </a:r>
            <a:r>
              <a:rPr lang="de-DE" altLang="de-DE" dirty="0"/>
              <a:t>] Praxishandbuch IT-Kommunikation, Sandra Aengenheyster und Kim Miriam Dörr, Springer Gabler, 2019, E-Book</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75</a:t>
            </a:fld>
            <a:endParaRPr lang="de-DE" altLang="de-DE" sz="1000"/>
          </a:p>
        </p:txBody>
      </p:sp>
    </p:spTree>
    <p:extLst>
      <p:ext uri="{BB962C8B-B14F-4D97-AF65-F5344CB8AC3E}">
        <p14:creationId xmlns:p14="http://schemas.microsoft.com/office/powerpoint/2010/main" val="1292357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IT-Kommunikation in der Praxis</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8</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indent="-342900" eaLnBrk="1" hangingPunct="1">
              <a:buFont typeface="Arial" panose="020B0604020202020204" pitchFamily="34" charset="0"/>
              <a:buChar char="•"/>
            </a:pPr>
            <a:r>
              <a:rPr lang="de-DE" altLang="de-DE" dirty="0"/>
              <a:t>Kommunikationskanal</a:t>
            </a:r>
          </a:p>
          <a:p>
            <a:pPr marL="685800" lvl="1">
              <a:buFont typeface="Arial" panose="020B0604020202020204" pitchFamily="34" charset="0"/>
              <a:buChar char="•"/>
            </a:pPr>
            <a:r>
              <a:rPr lang="de-DE" altLang="de-DE" sz="2000" dirty="0"/>
              <a:t>Welche Kanäle erreichen die Zielgruppe?</a:t>
            </a:r>
          </a:p>
          <a:p>
            <a:pPr marL="342900" indent="-342900" eaLnBrk="1" hangingPunct="1">
              <a:buFont typeface="Arial" panose="020B0604020202020204" pitchFamily="34" charset="0"/>
              <a:buChar char="•"/>
            </a:pPr>
            <a:r>
              <a:rPr lang="de-DE" altLang="de-DE" dirty="0"/>
              <a:t>Digital oder Offline</a:t>
            </a:r>
          </a:p>
          <a:p>
            <a:pPr marL="685800" lvl="1">
              <a:buFont typeface="Arial" panose="020B0604020202020204" pitchFamily="34" charset="0"/>
              <a:buChar char="•"/>
            </a:pPr>
            <a:r>
              <a:rPr lang="de-DE" altLang="de-DE" sz="2000" dirty="0"/>
              <a:t>Ist der Kommunikationskanal ein Teil der digitalen oder offline Unternehmenskommunikation?</a:t>
            </a:r>
          </a:p>
          <a:p>
            <a:pPr marL="342900" indent="-342900" eaLnBrk="1" hangingPunct="1">
              <a:buFont typeface="Arial" panose="020B0604020202020204" pitchFamily="34" charset="0"/>
              <a:buChar char="•"/>
            </a:pPr>
            <a:r>
              <a:rPr lang="de-DE" altLang="de-DE" dirty="0"/>
              <a:t>Channel </a:t>
            </a:r>
            <a:r>
              <a:rPr lang="de-DE" altLang="de-DE" dirty="0" err="1"/>
              <a:t>Owner</a:t>
            </a:r>
            <a:endParaRPr lang="de-DE" altLang="de-DE" dirty="0"/>
          </a:p>
          <a:p>
            <a:pPr marL="685800" lvl="1">
              <a:buFont typeface="Arial" panose="020B0604020202020204" pitchFamily="34" charset="0"/>
              <a:buChar char="•"/>
            </a:pPr>
            <a:r>
              <a:rPr lang="de-DE" altLang="de-DE" sz="2000" dirty="0"/>
              <a:t>Wer bestimmt über die Inhalte?</a:t>
            </a:r>
          </a:p>
          <a:p>
            <a:pPr marL="342900" indent="-342900" eaLnBrk="1" hangingPunct="1">
              <a:buFont typeface="Arial" panose="020B0604020202020204" pitchFamily="34" charset="0"/>
              <a:buChar char="•"/>
            </a:pPr>
            <a:r>
              <a:rPr lang="de-DE" altLang="de-DE" dirty="0"/>
              <a:t>Zielgruppe</a:t>
            </a:r>
          </a:p>
          <a:p>
            <a:pPr marL="685800" lvl="1">
              <a:buFont typeface="Arial" panose="020B0604020202020204" pitchFamily="34" charset="0"/>
              <a:buChar char="•"/>
            </a:pPr>
            <a:r>
              <a:rPr lang="de-DE" altLang="de-DE" sz="2000" dirty="0"/>
              <a:t>Welche Zielgruppen erreiche ich mit meinem Kanal?</a:t>
            </a:r>
          </a:p>
          <a:p>
            <a:pPr marL="342900" indent="-342900" eaLnBrk="1" hangingPunct="1">
              <a:buFont typeface="Arial" panose="020B0604020202020204" pitchFamily="34" charset="0"/>
              <a:buChar char="•"/>
            </a:pPr>
            <a:r>
              <a:rPr lang="de-DE" altLang="de-DE" dirty="0"/>
              <a:t>Kernbotschaft</a:t>
            </a:r>
          </a:p>
          <a:p>
            <a:pPr marL="685800" lvl="1">
              <a:buFont typeface="Arial" panose="020B0604020202020204" pitchFamily="34" charset="0"/>
              <a:buChar char="•"/>
            </a:pPr>
            <a:r>
              <a:rPr lang="de-DE" altLang="de-DE" sz="2000" dirty="0"/>
              <a:t>Welche Kernbotschaft möchte ich vermitteln?</a:t>
            </a:r>
          </a:p>
          <a:p>
            <a:pPr marL="342900" indent="-342900">
              <a:buFont typeface="Arial" panose="020B0604020202020204" pitchFamily="34" charset="0"/>
              <a:buChar char="•"/>
            </a:pPr>
            <a:r>
              <a:rPr lang="de-DE" altLang="de-DE" dirty="0"/>
              <a:t>Je nach Umfang, Größe und Reichweite des Projekts…</a:t>
            </a:r>
          </a:p>
          <a:p>
            <a:pPr marL="685800" lvl="1">
              <a:buFont typeface="Arial" panose="020B0604020202020204" pitchFamily="34" charset="0"/>
              <a:buChar char="•"/>
            </a:pPr>
            <a:r>
              <a:rPr lang="de-DE" altLang="de-DE" sz="2000" dirty="0"/>
              <a:t>Kommunikationsexperten*innen früh und aktiv einbinden</a:t>
            </a:r>
          </a:p>
          <a:p>
            <a:pPr marL="685800" lvl="1">
              <a:buFont typeface="Arial" panose="020B0604020202020204" pitchFamily="34" charset="0"/>
              <a:buChar char="•"/>
            </a:pPr>
            <a:r>
              <a:rPr lang="de-DE" altLang="de-DE" sz="2000" dirty="0"/>
              <a:t>Kommunikationsteam systematisch in Projektstruktur einbetten</a:t>
            </a:r>
          </a:p>
          <a:p>
            <a:pPr marL="685800" lvl="1">
              <a:buFont typeface="Arial" panose="020B0604020202020204" pitchFamily="34" charset="0"/>
              <a:buChar char="•"/>
            </a:pPr>
            <a:endParaRPr lang="de-DE" altLang="de-DE" sz="2000" dirty="0"/>
          </a:p>
          <a:p>
            <a:pPr marL="342900">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1031032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Kommunikation in IT-Projekten</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9</a:t>
            </a:fld>
            <a:endParaRPr lang="de-DE" altLang="de-DE" sz="1000"/>
          </a:p>
        </p:txBody>
      </p:sp>
      <p:sp>
        <p:nvSpPr>
          <p:cNvPr id="4" name="Ellipse 3">
            <a:extLst>
              <a:ext uri="{FF2B5EF4-FFF2-40B4-BE49-F238E27FC236}">
                <a16:creationId xmlns:a16="http://schemas.microsoft.com/office/drawing/2014/main" id="{53945B83-8C30-4675-9A5E-0F924BB54FA8}"/>
              </a:ext>
            </a:extLst>
          </p:cNvPr>
          <p:cNvSpPr/>
          <p:nvPr/>
        </p:nvSpPr>
        <p:spPr>
          <a:xfrm>
            <a:off x="463550" y="2351031"/>
            <a:ext cx="2617614" cy="261761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de-DE"/>
              <a:t>Workstream “Kommunikation”</a:t>
            </a:r>
          </a:p>
        </p:txBody>
      </p:sp>
      <p:sp>
        <p:nvSpPr>
          <p:cNvPr id="12" name="Ellipse 11">
            <a:extLst>
              <a:ext uri="{FF2B5EF4-FFF2-40B4-BE49-F238E27FC236}">
                <a16:creationId xmlns:a16="http://schemas.microsoft.com/office/drawing/2014/main" id="{7B28814D-8641-49AC-8801-A6DEA53574AE}"/>
              </a:ext>
            </a:extLst>
          </p:cNvPr>
          <p:cNvSpPr/>
          <p:nvPr/>
        </p:nvSpPr>
        <p:spPr>
          <a:xfrm>
            <a:off x="2623006" y="4875860"/>
            <a:ext cx="1335505" cy="133550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de-DE" dirty="0"/>
              <a:t>IT-Projekt</a:t>
            </a:r>
          </a:p>
        </p:txBody>
      </p:sp>
      <p:sp>
        <p:nvSpPr>
          <p:cNvPr id="13" name="Ellipse 12">
            <a:extLst>
              <a:ext uri="{FF2B5EF4-FFF2-40B4-BE49-F238E27FC236}">
                <a16:creationId xmlns:a16="http://schemas.microsoft.com/office/drawing/2014/main" id="{DC778DE5-67E5-4368-B9D2-F40CDB0A87E9}"/>
              </a:ext>
            </a:extLst>
          </p:cNvPr>
          <p:cNvSpPr/>
          <p:nvPr/>
        </p:nvSpPr>
        <p:spPr>
          <a:xfrm>
            <a:off x="2928520" y="1314387"/>
            <a:ext cx="1587089" cy="158709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de-DE"/>
              <a:t>Interne Kommunikationsabteilung</a:t>
            </a:r>
          </a:p>
        </p:txBody>
      </p:sp>
      <p:sp>
        <p:nvSpPr>
          <p:cNvPr id="14" name="Ellipse 13">
            <a:extLst>
              <a:ext uri="{FF2B5EF4-FFF2-40B4-BE49-F238E27FC236}">
                <a16:creationId xmlns:a16="http://schemas.microsoft.com/office/drawing/2014/main" id="{1647A9B3-BB91-47F6-94B7-D6431C3313BD}"/>
              </a:ext>
            </a:extLst>
          </p:cNvPr>
          <p:cNvSpPr/>
          <p:nvPr/>
        </p:nvSpPr>
        <p:spPr>
          <a:xfrm>
            <a:off x="3880432" y="3154796"/>
            <a:ext cx="1335505" cy="133550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de-DE" dirty="0"/>
              <a:t>Fachabteilungen</a:t>
            </a:r>
          </a:p>
        </p:txBody>
      </p:sp>
      <p:sp>
        <p:nvSpPr>
          <p:cNvPr id="15" name="Inhaltsplatzhalter 12">
            <a:extLst>
              <a:ext uri="{FF2B5EF4-FFF2-40B4-BE49-F238E27FC236}">
                <a16:creationId xmlns:a16="http://schemas.microsoft.com/office/drawing/2014/main" id="{D425A906-49C2-46D2-A635-CE1FC2D5616A}"/>
              </a:ext>
            </a:extLst>
          </p:cNvPr>
          <p:cNvSpPr>
            <a:spLocks noGrp="1"/>
          </p:cNvSpPr>
          <p:nvPr>
            <p:ph sz="quarter" idx="21"/>
          </p:nvPr>
        </p:nvSpPr>
        <p:spPr>
          <a:xfrm>
            <a:off x="4666337" y="1347824"/>
            <a:ext cx="3861470" cy="1399177"/>
          </a:xfrm>
        </p:spPr>
        <p:txBody>
          <a:bodyPr/>
          <a:lstStyle/>
          <a:p>
            <a:pPr marL="342900" indent="-342900" eaLnBrk="1" hangingPunct="1">
              <a:buFont typeface="Arial" panose="020B0604020202020204" pitchFamily="34" charset="0"/>
              <a:buChar char="•"/>
            </a:pPr>
            <a:r>
              <a:rPr lang="de-DE" altLang="de-DE" dirty="0"/>
              <a:t>Abstimmung von Inhalten und Kommunikationsaktivitäten</a:t>
            </a:r>
          </a:p>
          <a:p>
            <a:pPr marL="342900" indent="-342900" eaLnBrk="1" hangingPunct="1">
              <a:buFont typeface="Arial" panose="020B0604020202020204" pitchFamily="34" charset="0"/>
              <a:buChar char="•"/>
            </a:pPr>
            <a:r>
              <a:rPr lang="de-DE" altLang="de-DE" sz="2000" dirty="0"/>
              <a:t>Einbindung in kommunikative Gesamtstrategie</a:t>
            </a:r>
          </a:p>
        </p:txBody>
      </p:sp>
      <p:sp>
        <p:nvSpPr>
          <p:cNvPr id="16" name="Inhaltsplatzhalter 12">
            <a:extLst>
              <a:ext uri="{FF2B5EF4-FFF2-40B4-BE49-F238E27FC236}">
                <a16:creationId xmlns:a16="http://schemas.microsoft.com/office/drawing/2014/main" id="{DA95A81C-B40B-4045-AC36-A68AB66CDC31}"/>
              </a:ext>
            </a:extLst>
          </p:cNvPr>
          <p:cNvSpPr txBox="1">
            <a:spLocks/>
          </p:cNvSpPr>
          <p:nvPr/>
        </p:nvSpPr>
        <p:spPr bwMode="auto">
          <a:xfrm>
            <a:off x="4237327" y="4678774"/>
            <a:ext cx="4290480" cy="1399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91440" bIns="45720" numCol="1" anchor="t" anchorCtr="0" compatLnSpc="1">
            <a:prstTxWarp prst="textNoShape">
              <a:avLst/>
            </a:prstTxWarp>
          </a:bodyPr>
          <a:lstStyle>
            <a:lvl1pPr algn="l" defTabSz="457200" rtl="0" eaLnBrk="1" fontAlgn="base" hangingPunct="1">
              <a:spcBef>
                <a:spcPct val="0"/>
              </a:spcBef>
              <a:spcAft>
                <a:spcPct val="0"/>
              </a:spcAft>
              <a:buSzPct val="90000"/>
              <a:buFont typeface="Lucida Grande" pitchFamily="125" charset="0"/>
              <a:defRPr sz="2200" kern="1200">
                <a:solidFill>
                  <a:srgbClr val="002D58"/>
                </a:solidFill>
                <a:latin typeface="+mn-lt"/>
                <a:ea typeface="ヒラギノ角ゴ Pro W3" pitchFamily="125" charset="-128"/>
                <a:cs typeface="+mn-cs"/>
              </a:defRPr>
            </a:lvl1pPr>
            <a:lvl2pPr marL="342900" indent="-342900" algn="l" defTabSz="457200" rtl="0" eaLnBrk="1" fontAlgn="base" hangingPunct="1">
              <a:spcBef>
                <a:spcPct val="0"/>
              </a:spcBef>
              <a:spcAft>
                <a:spcPct val="0"/>
              </a:spcAft>
              <a:buSzPct val="90000"/>
              <a:buFont typeface="Lucida Grande" pitchFamily="125" charset="0"/>
              <a:buChar char="I"/>
              <a:defRPr sz="2200" kern="1200">
                <a:solidFill>
                  <a:srgbClr val="002D58"/>
                </a:solidFill>
                <a:latin typeface="+mn-lt"/>
                <a:ea typeface="ヒラギノ角ゴ Pro W3" pitchFamily="125" charset="-128"/>
                <a:cs typeface="+mn-cs"/>
              </a:defRPr>
            </a:lvl2pPr>
            <a:lvl3pPr marL="714375" indent="-357188"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3pPr>
            <a:lvl4pPr marL="1073150" indent="-358775"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4pPr>
            <a:lvl5pPr marL="1439863" indent="-366713"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de-DE" altLang="de-DE" dirty="0"/>
              <a:t>Lieferung der Grundlage für die Planung, Inhalt und Umsetzung der Kommunikationsaktivitäten</a:t>
            </a:r>
          </a:p>
          <a:p>
            <a:pPr marL="342900" indent="-342900">
              <a:buFont typeface="Arial" panose="020B0604020202020204" pitchFamily="34" charset="0"/>
              <a:buChar char="•"/>
            </a:pPr>
            <a:r>
              <a:rPr lang="de-DE" altLang="de-DE" sz="2000" dirty="0"/>
              <a:t>Abstimmung zu Planung, Inhalt und Umsetzung der Kommunikationsaktivitäten</a:t>
            </a:r>
          </a:p>
        </p:txBody>
      </p:sp>
      <p:sp>
        <p:nvSpPr>
          <p:cNvPr id="17" name="Inhaltsplatzhalter 12">
            <a:extLst>
              <a:ext uri="{FF2B5EF4-FFF2-40B4-BE49-F238E27FC236}">
                <a16:creationId xmlns:a16="http://schemas.microsoft.com/office/drawing/2014/main" id="{963323A4-5DA0-468A-B33C-7CB9BDDEC9E8}"/>
              </a:ext>
            </a:extLst>
          </p:cNvPr>
          <p:cNvSpPr txBox="1">
            <a:spLocks/>
          </p:cNvSpPr>
          <p:nvPr/>
        </p:nvSpPr>
        <p:spPr bwMode="auto">
          <a:xfrm>
            <a:off x="5365317" y="3094032"/>
            <a:ext cx="3599296" cy="1399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91440" bIns="45720" numCol="1" anchor="t" anchorCtr="0" compatLnSpc="1">
            <a:prstTxWarp prst="textNoShape">
              <a:avLst/>
            </a:prstTxWarp>
          </a:bodyPr>
          <a:lstStyle>
            <a:lvl1pPr algn="l" defTabSz="457200" rtl="0" eaLnBrk="1" fontAlgn="base" hangingPunct="1">
              <a:spcBef>
                <a:spcPct val="0"/>
              </a:spcBef>
              <a:spcAft>
                <a:spcPct val="0"/>
              </a:spcAft>
              <a:buSzPct val="90000"/>
              <a:buFont typeface="Lucida Grande" pitchFamily="125" charset="0"/>
              <a:defRPr sz="2200" kern="1200">
                <a:solidFill>
                  <a:srgbClr val="002D58"/>
                </a:solidFill>
                <a:latin typeface="+mn-lt"/>
                <a:ea typeface="ヒラギノ角ゴ Pro W3" pitchFamily="125" charset="-128"/>
                <a:cs typeface="+mn-cs"/>
              </a:defRPr>
            </a:lvl1pPr>
            <a:lvl2pPr marL="342900" indent="-342900" algn="l" defTabSz="457200" rtl="0" eaLnBrk="1" fontAlgn="base" hangingPunct="1">
              <a:spcBef>
                <a:spcPct val="0"/>
              </a:spcBef>
              <a:spcAft>
                <a:spcPct val="0"/>
              </a:spcAft>
              <a:buSzPct val="90000"/>
              <a:buFont typeface="Lucida Grande" pitchFamily="125" charset="0"/>
              <a:buChar char="I"/>
              <a:defRPr sz="2200" kern="1200">
                <a:solidFill>
                  <a:srgbClr val="002D58"/>
                </a:solidFill>
                <a:latin typeface="+mn-lt"/>
                <a:ea typeface="ヒラギノ角ゴ Pro W3" pitchFamily="125" charset="-128"/>
                <a:cs typeface="+mn-cs"/>
              </a:defRPr>
            </a:lvl2pPr>
            <a:lvl3pPr marL="714375" indent="-357188"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3pPr>
            <a:lvl4pPr marL="1073150" indent="-358775"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4pPr>
            <a:lvl5pPr marL="1439863" indent="-366713"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de-DE" altLang="de-DE" dirty="0"/>
              <a:t>Abstimmung zu Kommunikationsbedarfen</a:t>
            </a:r>
          </a:p>
          <a:p>
            <a:pPr marL="342900" indent="-342900">
              <a:buFont typeface="Arial" panose="020B0604020202020204" pitchFamily="34" charset="0"/>
              <a:buChar char="•"/>
            </a:pPr>
            <a:r>
              <a:rPr lang="de-DE" altLang="de-DE" sz="2000" dirty="0"/>
              <a:t>Feedback zu Kommunikationsaktivitäten</a:t>
            </a:r>
          </a:p>
        </p:txBody>
      </p:sp>
      <p:cxnSp>
        <p:nvCxnSpPr>
          <p:cNvPr id="8" name="Gerade Verbindung mit Pfeil 7">
            <a:extLst>
              <a:ext uri="{FF2B5EF4-FFF2-40B4-BE49-F238E27FC236}">
                <a16:creationId xmlns:a16="http://schemas.microsoft.com/office/drawing/2014/main" id="{AE2135A8-F9EB-46EC-B89D-4E573B9ED81D}"/>
              </a:ext>
            </a:extLst>
          </p:cNvPr>
          <p:cNvCxnSpPr>
            <a:stCxn id="4" idx="7"/>
          </p:cNvCxnSpPr>
          <p:nvPr/>
        </p:nvCxnSpPr>
        <p:spPr>
          <a:xfrm flipV="1">
            <a:off x="2697823" y="2478505"/>
            <a:ext cx="383341" cy="255867"/>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Gerade Verbindung mit Pfeil 20">
            <a:extLst>
              <a:ext uri="{FF2B5EF4-FFF2-40B4-BE49-F238E27FC236}">
                <a16:creationId xmlns:a16="http://schemas.microsoft.com/office/drawing/2014/main" id="{44AEC03E-AD28-420C-91DB-29EA6A5BA6D5}"/>
              </a:ext>
            </a:extLst>
          </p:cNvPr>
          <p:cNvCxnSpPr>
            <a:cxnSpLocks/>
            <a:endCxn id="14" idx="2"/>
          </p:cNvCxnSpPr>
          <p:nvPr/>
        </p:nvCxnSpPr>
        <p:spPr>
          <a:xfrm>
            <a:off x="3081164" y="3822549"/>
            <a:ext cx="799268" cy="0"/>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4" name="Gerade Verbindung mit Pfeil 23">
            <a:extLst>
              <a:ext uri="{FF2B5EF4-FFF2-40B4-BE49-F238E27FC236}">
                <a16:creationId xmlns:a16="http://schemas.microsoft.com/office/drawing/2014/main" id="{BF97749A-A5D2-49C7-A971-009053CDC90C}"/>
              </a:ext>
            </a:extLst>
          </p:cNvPr>
          <p:cNvCxnSpPr>
            <a:cxnSpLocks/>
            <a:stCxn id="4" idx="5"/>
            <a:endCxn id="12" idx="1"/>
          </p:cNvCxnSpPr>
          <p:nvPr/>
        </p:nvCxnSpPr>
        <p:spPr>
          <a:xfrm>
            <a:off x="2697823" y="4585306"/>
            <a:ext cx="120763" cy="486134"/>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26925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HE_PP_Vorlage_Allgemein">
  <a:themeElements>
    <a:clrScheme name="Hochschule Esslingen 1">
      <a:dk1>
        <a:srgbClr val="002D58"/>
      </a:dk1>
      <a:lt1>
        <a:sysClr val="window" lastClr="FFFFFF"/>
      </a:lt1>
      <a:dk2>
        <a:srgbClr val="D70F3C"/>
      </a:dk2>
      <a:lt2>
        <a:srgbClr val="FFFFFF"/>
      </a:lt2>
      <a:accent1>
        <a:srgbClr val="00AADC"/>
      </a:accent1>
      <a:accent2>
        <a:srgbClr val="D6EAF8"/>
      </a:accent2>
      <a:accent3>
        <a:srgbClr val="DCDCDC"/>
      </a:accent3>
      <a:accent4>
        <a:srgbClr val="D7193C"/>
      </a:accent4>
      <a:accent5>
        <a:srgbClr val="002D58"/>
      </a:accent5>
      <a:accent6>
        <a:srgbClr val="FFFFFF"/>
      </a:accent6>
      <a:hlink>
        <a:srgbClr val="002D58"/>
      </a:hlink>
      <a:folHlink>
        <a:srgbClr val="002D5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vert="horz" lIns="0" tIns="46800" rIns="91440" bIns="45720" rtlCol="0" anchor="t">
        <a:noAutofit/>
      </a:bodyPr>
      <a:lstStyle>
        <a:defPPr>
          <a:lnSpc>
            <a:spcPts val="1000"/>
          </a:lnSpc>
          <a:defRPr sz="2000" cap="none" baseline="0" dirty="0" smtClean="0"/>
        </a:defPPr>
      </a:lstStyle>
    </a:tx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HE_PowerPoint_Vorlage_Allgemein_final_2017_10_26</Template>
  <TotalTime>0</TotalTime>
  <Words>6041</Words>
  <Application>Microsoft Office PowerPoint</Application>
  <PresentationFormat>On-screen Show (4:3)</PresentationFormat>
  <Paragraphs>1054</Paragraphs>
  <Slides>75</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75</vt:i4>
      </vt:variant>
    </vt:vector>
  </HeadingPairs>
  <TitlesOfParts>
    <vt:vector size="83" baseType="lpstr">
      <vt:lpstr>Arial</vt:lpstr>
      <vt:lpstr>Arial,Sans-Serif</vt:lpstr>
      <vt:lpstr>Calibri</vt:lpstr>
      <vt:lpstr>Calibri Light</vt:lpstr>
      <vt:lpstr>Lucida Grande</vt:lpstr>
      <vt:lpstr>Wingdings</vt:lpstr>
      <vt:lpstr>ヒラギノ角ゴ Pro W3</vt:lpstr>
      <vt:lpstr>HE_PP_Vorlage_Allgemein</vt:lpstr>
      <vt:lpstr> </vt:lpstr>
      <vt:lpstr>PowerPoint Presentation</vt:lpstr>
      <vt:lpstr>Einleitung</vt:lpstr>
      <vt:lpstr>EINLEITUNG</vt:lpstr>
      <vt:lpstr>EINLEITUNG</vt:lpstr>
      <vt:lpstr>EINLEITUNG</vt:lpstr>
      <vt:lpstr>Einleitung</vt:lpstr>
      <vt:lpstr>Einleitung</vt:lpstr>
      <vt:lpstr>Einleitung</vt:lpstr>
      <vt:lpstr>PowerPoint Presentation</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PowerPoint Presentation</vt:lpstr>
      <vt:lpstr>Von Nerds und Botschaftern – Kommunikatives Marketing von IT-Projekten und –Abteilungen</vt:lpstr>
      <vt:lpstr>Kommunikatives Marketing</vt:lpstr>
      <vt:lpstr>Kommunikatives Marketing</vt:lpstr>
      <vt:lpstr>Kommunikatives Marketing</vt:lpstr>
      <vt:lpstr>Kommunikatives Marketing</vt:lpstr>
      <vt:lpstr>Kommunikatives Marketing</vt:lpstr>
      <vt:lpstr>Kommunikatives Marketing</vt:lpstr>
      <vt:lpstr>Kommunikatives Marketing</vt:lpstr>
      <vt:lpstr>Kommunikatives Marketing</vt:lpstr>
      <vt:lpstr>Kommunikatives Marketing</vt:lpstr>
      <vt:lpstr>Kommunikatives Marketing</vt:lpstr>
      <vt:lpstr>Kommunikatives Marketing</vt:lpstr>
      <vt:lpstr>PowerPoint Presentation</vt:lpstr>
      <vt:lpstr>Information Security starts with me</vt:lpstr>
      <vt:lpstr>Digitalisierung als kritischer Erfolgsfaktor für Unternehmen</vt:lpstr>
      <vt:lpstr>Digitalisierung als kritischer Erfolgsfaktor für Unternehmen</vt:lpstr>
      <vt:lpstr>Digitalisierung als kritischer Erfolgsfaktor für Unternehmen</vt:lpstr>
      <vt:lpstr>Digitalisierung als kritischer Erfolgsfaktor für Unternehmen</vt:lpstr>
      <vt:lpstr>Information Security Awareness</vt:lpstr>
      <vt:lpstr>Information Security Awareness</vt:lpstr>
      <vt:lpstr>Security Awareness Programm</vt:lpstr>
      <vt:lpstr>Security Awareness Programm</vt:lpstr>
      <vt:lpstr>Security Awareness Programm</vt:lpstr>
      <vt:lpstr>Security Awareness Programm</vt:lpstr>
      <vt:lpstr>Security Awareness Programm</vt:lpstr>
      <vt:lpstr>Security Awareness Programm</vt:lpstr>
      <vt:lpstr>Security Awareness Programm</vt:lpstr>
      <vt:lpstr>Security Awareness Programm</vt:lpstr>
      <vt:lpstr>Security Awareness Programm</vt:lpstr>
      <vt:lpstr>Security Awareness Programm</vt:lpstr>
      <vt:lpstr>PowerPoint Presentation</vt:lpstr>
      <vt:lpstr>PowerPoint Presentation</vt:lpstr>
      <vt:lpstr>End-User-Kommunikation</vt:lpstr>
      <vt:lpstr>End-User-Kommunikation </vt:lpstr>
      <vt:lpstr>End-User-Kommunikation</vt:lpstr>
      <vt:lpstr>End-User-Kommunikation</vt:lpstr>
      <vt:lpstr>End-User-Kommunikation</vt:lpstr>
      <vt:lpstr>End-User-Kommunikation</vt:lpstr>
      <vt:lpstr>End-User-Kommunikation</vt:lpstr>
      <vt:lpstr>End-User-Kommunikation</vt:lpstr>
      <vt:lpstr>End-User-Kommunikation</vt:lpstr>
      <vt:lpstr>End-User-Kommunikation</vt:lpstr>
      <vt:lpstr>END-User-Kommunikation</vt:lpstr>
      <vt:lpstr>PowerPoint Presentation</vt:lpstr>
      <vt:lpstr>Risiko Digitalisierung - Maßnahme IT-Kommunikation</vt:lpstr>
      <vt:lpstr>Risiko Digitalisierung</vt:lpstr>
      <vt:lpstr>Risiko Digitalisierung</vt:lpstr>
      <vt:lpstr>Risiko Digitalisierung</vt:lpstr>
      <vt:lpstr>Risiko Digitalisierung</vt:lpstr>
      <vt:lpstr>Risiko Digitalisierung</vt:lpstr>
      <vt:lpstr>Risiko Digitalisierung</vt:lpstr>
      <vt:lpstr>LITERATURANGABEN</vt:lpstr>
    </vt:vector>
  </TitlesOfParts>
  <Company>Hochschule Esslingen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Tobias Muenster</dc:creator>
  <cp:lastModifiedBy>Jonatan Strube</cp:lastModifiedBy>
  <cp:revision>91</cp:revision>
  <cp:lastPrinted>2017-08-03T16:49:37Z</cp:lastPrinted>
  <dcterms:created xsi:type="dcterms:W3CDTF">2019-04-01T12:25:35Z</dcterms:created>
  <dcterms:modified xsi:type="dcterms:W3CDTF">2019-05-27T21:09:37Z</dcterms:modified>
</cp:coreProperties>
</file>